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2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1"/>
  </p:notesMasterIdLst>
  <p:sldIdLst>
    <p:sldId id="311" r:id="rId2"/>
    <p:sldId id="303" r:id="rId3"/>
    <p:sldId id="304" r:id="rId4"/>
    <p:sldId id="307" r:id="rId5"/>
    <p:sldId id="308" r:id="rId6"/>
    <p:sldId id="296" r:id="rId7"/>
    <p:sldId id="312" r:id="rId8"/>
    <p:sldId id="299" r:id="rId9"/>
    <p:sldId id="283" r:id="rId10"/>
    <p:sldId id="298" r:id="rId11"/>
    <p:sldId id="309" r:id="rId12"/>
    <p:sldId id="286" r:id="rId13"/>
    <p:sldId id="310" r:id="rId14"/>
    <p:sldId id="287" r:id="rId15"/>
    <p:sldId id="289" r:id="rId16"/>
    <p:sldId id="291" r:id="rId17"/>
    <p:sldId id="293" r:id="rId18"/>
    <p:sldId id="294" r:id="rId19"/>
    <p:sldId id="295"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nt, Karen" initials="KK" lastIdx="5" clrIdx="0">
    <p:extLst>
      <p:ext uri="{19B8F6BF-5375-455C-9EA6-DF929625EA0E}">
        <p15:presenceInfo xmlns:p15="http://schemas.microsoft.com/office/powerpoint/2012/main" userId="S::kkent@nemours.org::87b0bf88-1944-4c31-befd-20eed10bd4c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6660A6"/>
    <a:srgbClr val="FAAD1D"/>
    <a:srgbClr val="00426A"/>
    <a:srgbClr val="FFFFFF"/>
    <a:srgbClr val="309C88"/>
    <a:srgbClr val="00ACBA"/>
    <a:srgbClr val="FEF3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619"/>
    <p:restoredTop sz="75843" autoAdjust="0"/>
  </p:normalViewPr>
  <p:slideViewPr>
    <p:cSldViewPr snapToGrid="0" snapToObjects="1">
      <p:cViewPr varScale="1">
        <p:scale>
          <a:sx n="51" d="100"/>
          <a:sy n="51" d="100"/>
        </p:scale>
        <p:origin x="1256" y="48"/>
      </p:cViewPr>
      <p:guideLst/>
    </p:cSldViewPr>
  </p:slideViewPr>
  <p:notesTextViewPr>
    <p:cViewPr>
      <p:scale>
        <a:sx n="1" d="1"/>
        <a:sy n="1" d="1"/>
      </p:scale>
      <p:origin x="0" y="-248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DF89A-ECDF-C645-8104-2718AADE391C}" type="datetimeFigureOut">
              <a:rPr lang="en-US" smtClean="0"/>
              <a:t>10/13/2021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65F683-F49F-9640-8726-BC9A01DFCF50}" type="slidenum">
              <a:rPr lang="en-US" smtClean="0"/>
              <a:t>‹#›</a:t>
            </a:fld>
            <a:endParaRPr lang="en-US" dirty="0"/>
          </a:p>
        </p:txBody>
      </p:sp>
    </p:spTree>
    <p:extLst>
      <p:ext uri="{BB962C8B-B14F-4D97-AF65-F5344CB8AC3E}">
        <p14:creationId xmlns:p14="http://schemas.microsoft.com/office/powerpoint/2010/main" val="424441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movinghealthcareupstream.org/navigating-the-health-care-system-zip-files/"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nthcs.nemours.org/teacher.php"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kahoot.it/"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Corresponding Participant Workbook Page(s): </a:t>
            </a:r>
            <a:r>
              <a:rPr lang="en-US" b="0" dirty="0"/>
              <a:t>32-43</a:t>
            </a:r>
          </a:p>
          <a:p>
            <a:endParaRPr lang="en-US" b="0" dirty="0"/>
          </a:p>
          <a:p>
            <a:r>
              <a:rPr lang="en-US" b="1" dirty="0"/>
              <a:t>Activity Options-</a:t>
            </a:r>
          </a:p>
          <a:p>
            <a:pPr lvl="1"/>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lvl="1"/>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lvl="1"/>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Important Concepts </a:t>
            </a:r>
          </a:p>
          <a:p>
            <a:pPr lvl="1"/>
            <a:r>
              <a:rPr lang="en-US" sz="1200" b="0" i="0" u="none" strike="noStrike" cap="none" dirty="0">
                <a:solidFill>
                  <a:srgbClr val="000000"/>
                </a:solidFill>
                <a:effectLst/>
                <a:latin typeface="Arial"/>
                <a:ea typeface="Arial"/>
                <a:cs typeface="Arial"/>
                <a:sym typeface="Arial"/>
              </a:rPr>
              <a:t>Scheduling an Appointment</a:t>
            </a:r>
            <a:endParaRPr lang="en-US" sz="1400" b="0" i="0" u="none" strike="noStrike" cap="none" dirty="0">
              <a:solidFill>
                <a:srgbClr val="000000"/>
              </a:solidFill>
              <a:effectLst/>
              <a:latin typeface="Arial"/>
              <a:ea typeface="Arial"/>
              <a:cs typeface="Arial"/>
              <a:sym typeface="Arial"/>
            </a:endParaRPr>
          </a:p>
          <a:p>
            <a:pPr lvl="1"/>
            <a:r>
              <a:rPr lang="en-US" sz="1200" b="0" i="0" u="none" strike="noStrike" cap="none" dirty="0">
                <a:solidFill>
                  <a:srgbClr val="000000"/>
                </a:solidFill>
                <a:effectLst/>
                <a:latin typeface="Arial"/>
                <a:ea typeface="Arial"/>
                <a:cs typeface="Arial"/>
                <a:sym typeface="Arial"/>
              </a:rPr>
              <a:t>Important Information to Share</a:t>
            </a:r>
            <a:endParaRPr lang="en-US" sz="1400" b="0" i="0" u="none" strike="noStrike" cap="none" dirty="0">
              <a:solidFill>
                <a:srgbClr val="000000"/>
              </a:solidFill>
              <a:effectLst/>
              <a:latin typeface="Arial"/>
              <a:ea typeface="Arial"/>
              <a:cs typeface="Arial"/>
              <a:sym typeface="Arial"/>
            </a:endParaRPr>
          </a:p>
          <a:p>
            <a:pPr lvl="1"/>
            <a:r>
              <a:rPr lang="en-US" sz="1200" b="0" i="0" u="none" strike="noStrike" cap="none" dirty="0">
                <a:solidFill>
                  <a:srgbClr val="000000"/>
                </a:solidFill>
                <a:effectLst/>
                <a:latin typeface="Arial"/>
                <a:ea typeface="Arial"/>
                <a:cs typeface="Arial"/>
                <a:sym typeface="Arial"/>
              </a:rPr>
              <a:t>Completing Registration Forms</a:t>
            </a:r>
            <a:endParaRPr lang="en-US" sz="1400" b="0" i="0" u="none" strike="noStrike" cap="none" dirty="0">
              <a:solidFill>
                <a:srgbClr val="000000"/>
              </a:solidFill>
              <a:effectLst/>
              <a:latin typeface="Arial"/>
              <a:ea typeface="Arial"/>
              <a:cs typeface="Arial"/>
              <a:sym typeface="Arial"/>
            </a:endParaRPr>
          </a:p>
          <a:p>
            <a:pPr lvl="1"/>
            <a:r>
              <a:rPr lang="en-US" sz="1200" b="0" i="0" u="none" strike="noStrike" cap="none" dirty="0">
                <a:solidFill>
                  <a:srgbClr val="000000"/>
                </a:solidFill>
                <a:effectLst/>
                <a:latin typeface="Arial"/>
                <a:ea typeface="Arial"/>
                <a:cs typeface="Arial"/>
                <a:sym typeface="Arial"/>
              </a:rPr>
              <a:t>The Visit</a:t>
            </a:r>
            <a:endParaRPr lang="en-US" sz="1400" b="0" i="0" u="none" strike="noStrike" cap="none" dirty="0">
              <a:solidFill>
                <a:srgbClr val="000000"/>
              </a:solidFill>
              <a:effectLst/>
              <a:latin typeface="Arial"/>
              <a:ea typeface="Arial"/>
              <a:cs typeface="Arial"/>
              <a:sym typeface="Arial"/>
            </a:endParaRPr>
          </a:p>
          <a:p>
            <a:pPr lvl="1"/>
            <a:r>
              <a:rPr lang="en-US" sz="1200" b="0" i="0" u="none" strike="noStrike" cap="none" dirty="0">
                <a:solidFill>
                  <a:srgbClr val="000000"/>
                </a:solidFill>
                <a:effectLst/>
                <a:latin typeface="Arial"/>
                <a:ea typeface="Arial"/>
                <a:cs typeface="Arial"/>
                <a:sym typeface="Arial"/>
              </a:rPr>
              <a:t>Do’s and Don’ts During the Visit</a:t>
            </a:r>
            <a:endParaRPr lang="en-US" sz="1400" b="0" i="0" u="none" strike="noStrike" cap="none" dirty="0">
              <a:solidFill>
                <a:srgbClr val="000000"/>
              </a:solidFill>
              <a:effectLst/>
              <a:latin typeface="Arial"/>
              <a:ea typeface="Arial"/>
              <a:cs typeface="Arial"/>
              <a:sym typeface="Arial"/>
            </a:endParaRPr>
          </a:p>
          <a:p>
            <a:endParaRPr lang="en-US" b="1" dirty="0"/>
          </a:p>
          <a:p>
            <a:r>
              <a:rPr lang="en-US" b="1" dirty="0"/>
              <a:t>Important Vocabulary Words- </a:t>
            </a:r>
            <a:r>
              <a:rPr lang="en-US" b="0" dirty="0"/>
              <a:t>n/a </a:t>
            </a:r>
          </a:p>
          <a:p>
            <a:pPr lvl="1"/>
            <a:endParaRPr lang="en-US" b="0" dirty="0"/>
          </a:p>
          <a:p>
            <a:r>
              <a:rPr lang="en-US" b="1" dirty="0"/>
              <a:t>Presenter Instructions &amp; Script</a:t>
            </a:r>
          </a:p>
          <a:p>
            <a:endParaRPr lang="en-US" b="1" dirty="0"/>
          </a:p>
          <a:p>
            <a:pPr lvl="1"/>
            <a:r>
              <a:rPr lang="en-US" b="1" dirty="0"/>
              <a:t>Sample Script- </a:t>
            </a:r>
            <a:r>
              <a:rPr lang="en-US" sz="1100" b="0" i="0" u="none" strike="noStrike" cap="none" dirty="0">
                <a:solidFill>
                  <a:srgbClr val="000000"/>
                </a:solidFill>
                <a:effectLst/>
                <a:latin typeface="Arial"/>
                <a:ea typeface="Arial"/>
                <a:cs typeface="Arial"/>
                <a:sym typeface="Arial"/>
              </a:rPr>
              <a:t>“Now that you have all of the information you need to be a self-advocate at the provider, it is time to make your appointment and put it all of this information to good use! In this module we will be discussing important information necessary to make an appointment, how to fill out registration forms when you arrive, and what you should do during your time with the provider.”</a:t>
            </a:r>
          </a:p>
          <a:p>
            <a:endParaRPr lang="en-US" b="1" dirty="0"/>
          </a:p>
          <a:p>
            <a:endParaRPr lang="en-US" dirty="0"/>
          </a:p>
        </p:txBody>
      </p:sp>
      <p:sp>
        <p:nvSpPr>
          <p:cNvPr id="4" name="Slide Number Placeholder 3"/>
          <p:cNvSpPr>
            <a:spLocks noGrp="1"/>
          </p:cNvSpPr>
          <p:nvPr>
            <p:ph type="sldNum" sz="quarter" idx="5"/>
          </p:nvPr>
        </p:nvSpPr>
        <p:spPr/>
        <p:txBody>
          <a:bodyPr/>
          <a:lstStyle/>
          <a:p>
            <a:fld id="{3965F683-F49F-9640-8726-BC9A01DFCF50}" type="slidenum">
              <a:rPr lang="en-US" smtClean="0"/>
              <a:t>1</a:t>
            </a:fld>
            <a:endParaRPr lang="en-US" dirty="0"/>
          </a:p>
        </p:txBody>
      </p:sp>
    </p:spTree>
    <p:extLst>
      <p:ext uri="{BB962C8B-B14F-4D97-AF65-F5344CB8AC3E}">
        <p14:creationId xmlns:p14="http://schemas.microsoft.com/office/powerpoint/2010/main" val="29406596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b="1" dirty="0"/>
              <a:t>Corresponding Participant Workbook Page(s)</a:t>
            </a:r>
            <a:r>
              <a:rPr lang="en-US" b="0" dirty="0"/>
              <a:t>: n/a</a:t>
            </a:r>
          </a:p>
          <a:p>
            <a:endParaRPr lang="en-US" b="0" dirty="0"/>
          </a:p>
          <a:p>
            <a:r>
              <a:rPr lang="en-US" b="1" dirty="0"/>
              <a:t>Activity Options-</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a:t>
            </a:r>
            <a:r>
              <a:rPr lang="en-US" sz="1200" b="0" i="0" u="none" strike="noStrike" cap="none" dirty="0">
                <a:solidFill>
                  <a:srgbClr val="000000"/>
                </a:solidFill>
                <a:effectLst/>
                <a:latin typeface="Arial"/>
                <a:ea typeface="Arial"/>
                <a:cs typeface="Arial"/>
                <a:sym typeface="Arial"/>
              </a:rPr>
              <a:t> 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Important Concepts (through slide 12)</a:t>
            </a:r>
          </a:p>
          <a:p>
            <a:pPr lvl="1"/>
            <a:r>
              <a:rPr lang="en-US" b="0" dirty="0"/>
              <a:t>Setting up cell phone Medical ID and emergency contacts</a:t>
            </a:r>
          </a:p>
          <a:p>
            <a:endParaRPr lang="en-US" b="1" dirty="0"/>
          </a:p>
          <a:p>
            <a:r>
              <a:rPr lang="en-US" b="1" dirty="0"/>
              <a:t>Important Vocabulary Words (through slide 12)</a:t>
            </a:r>
          </a:p>
          <a:p>
            <a:pPr lvl="1"/>
            <a:r>
              <a:rPr lang="en-US" b="0" dirty="0"/>
              <a:t>Medical ID</a:t>
            </a:r>
          </a:p>
          <a:p>
            <a:pPr lvl="1"/>
            <a:endParaRPr lang="en-US" b="0" dirty="0"/>
          </a:p>
          <a:p>
            <a:r>
              <a:rPr lang="en-US" b="1" dirty="0"/>
              <a:t>Presenter Instructions &amp; Script</a:t>
            </a:r>
          </a:p>
          <a:p>
            <a:endParaRPr lang="en-US" b="1" dirty="0"/>
          </a:p>
          <a:p>
            <a:pPr lvl="1"/>
            <a:r>
              <a:rPr lang="en-US" b="1" dirty="0"/>
              <a:t>Sample Script- “</a:t>
            </a:r>
            <a:r>
              <a:rPr lang="en-US" b="0" dirty="0"/>
              <a:t>By show of hands, how many of you have your Medical ID set up in your cell phone?” (Wait for responses. Make observation based on responses, then continue.) The older you get and the more you’re out in the world without parents/guardians who know your information if you’re having a medical emergency, the more important it is to have your Medical ID and emergency contacts set. Let’s take a minute to walk through how to set up your Medical ID and emergency contacts in iPhones and Androids.”</a:t>
            </a:r>
          </a:p>
          <a:p>
            <a:pPr lvl="1"/>
            <a:endParaRPr lang="en-US" b="0" dirty="0"/>
          </a:p>
          <a:p>
            <a:pPr lvl="0"/>
            <a:r>
              <a:rPr lang="en-US" b="0" dirty="0"/>
              <a:t>Advance through animations on this slide and the next slide, allowing time for participants to get out their phones to practice setting up (or updating) their Medical ID and emergency contacts.</a:t>
            </a:r>
          </a:p>
          <a:p>
            <a:pPr marL="139700" indent="0">
              <a:buNone/>
            </a:pPr>
            <a:endParaRPr lang="en-US" sz="1100" b="1" i="0" u="none" strike="noStrike" cap="none" dirty="0">
              <a:solidFill>
                <a:srgbClr val="000000"/>
              </a:solidFill>
              <a:effectLst/>
              <a:latin typeface="Arial"/>
              <a:ea typeface="Arial"/>
              <a:cs typeface="Arial"/>
              <a:sym typeface="Arial"/>
            </a:endParaRPr>
          </a:p>
          <a:p>
            <a:pPr marL="139700" indent="0">
              <a:buNone/>
            </a:pPr>
            <a:r>
              <a:rPr lang="en-US" sz="1100" b="1" i="0" u="none" strike="noStrike" cap="none" dirty="0">
                <a:solidFill>
                  <a:srgbClr val="000000"/>
                </a:solidFill>
                <a:effectLst/>
                <a:latin typeface="Arial"/>
                <a:ea typeface="Arial"/>
                <a:cs typeface="Arial"/>
                <a:sym typeface="Arial"/>
              </a:rPr>
              <a:t> </a:t>
            </a:r>
            <a:endParaRPr lang="en-US" sz="1100" b="0" i="0" u="none" strike="noStrike" cap="none" dirty="0">
              <a:solidFill>
                <a:srgbClr val="000000"/>
              </a:solidFill>
              <a:effectLst/>
              <a:latin typeface="Arial"/>
              <a:ea typeface="Arial"/>
              <a:cs typeface="Arial"/>
              <a:sym typeface="Arial"/>
            </a:endParaRPr>
          </a:p>
          <a:p>
            <a:pPr marL="0" indent="0">
              <a:lnSpc>
                <a:spcPct val="115000"/>
              </a:lnSpc>
              <a:buNone/>
            </a:pPr>
            <a:endParaRPr lang="en-US" i="1" dirty="0">
              <a:latin typeface="Calibri"/>
              <a:ea typeface="Calibri"/>
              <a:cs typeface="Calibri"/>
              <a:sym typeface="Calibri"/>
            </a:endParaRPr>
          </a:p>
          <a:p>
            <a:pPr marL="0" indent="0">
              <a:lnSpc>
                <a:spcPct val="115000"/>
              </a:lnSpc>
              <a:buNone/>
            </a:pPr>
            <a:endParaRPr lang="en-US" i="1" dirty="0">
              <a:latin typeface="Calibri"/>
              <a:ea typeface="Calibri"/>
              <a:cs typeface="Calibri"/>
              <a:sym typeface="Calibri"/>
            </a:endParaRPr>
          </a:p>
        </p:txBody>
      </p:sp>
    </p:spTree>
    <p:extLst>
      <p:ext uri="{BB962C8B-B14F-4D97-AF65-F5344CB8AC3E}">
        <p14:creationId xmlns:p14="http://schemas.microsoft.com/office/powerpoint/2010/main" val="544982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a:ea typeface="Calibri"/>
                <a:cs typeface="Calibri"/>
                <a:sym typeface="Calibri"/>
              </a:rPr>
              <a:t>(This slide is part of the Medical ID discussion. Instructions on Slide 10.)</a:t>
            </a:r>
          </a:p>
          <a:p>
            <a:endParaRPr lang="en-US" dirty="0"/>
          </a:p>
        </p:txBody>
      </p:sp>
      <p:sp>
        <p:nvSpPr>
          <p:cNvPr id="4" name="Slide Number Placeholder 3"/>
          <p:cNvSpPr>
            <a:spLocks noGrp="1"/>
          </p:cNvSpPr>
          <p:nvPr>
            <p:ph type="sldNum" sz="quarter" idx="5"/>
          </p:nvPr>
        </p:nvSpPr>
        <p:spPr/>
        <p:txBody>
          <a:bodyPr/>
          <a:lstStyle/>
          <a:p>
            <a:fld id="{3965F683-F49F-9640-8726-BC9A01DFCF50}" type="slidenum">
              <a:rPr lang="en-US" smtClean="0"/>
              <a:t>11</a:t>
            </a:fld>
            <a:endParaRPr lang="en-US" dirty="0"/>
          </a:p>
        </p:txBody>
      </p:sp>
    </p:spTree>
    <p:extLst>
      <p:ext uri="{BB962C8B-B14F-4D97-AF65-F5344CB8AC3E}">
        <p14:creationId xmlns:p14="http://schemas.microsoft.com/office/powerpoint/2010/main" val="2903715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Shape 362"/>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3" name="Shape 363"/>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r>
              <a:rPr lang="en-US" b="1" dirty="0"/>
              <a:t>Corresponding Participant Workbook Page(s)</a:t>
            </a:r>
            <a:r>
              <a:rPr lang="en-US" b="0" dirty="0"/>
              <a:t>: 40-42</a:t>
            </a:r>
          </a:p>
          <a:p>
            <a:endParaRPr lang="en-US" b="0" dirty="0"/>
          </a:p>
          <a:p>
            <a:r>
              <a:rPr lang="en-US" b="1" dirty="0"/>
              <a:t>Activity Options-</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a:t>
            </a:r>
            <a:r>
              <a:rPr lang="en-US" sz="1200" b="0" i="0" u="none" strike="noStrike" cap="none" dirty="0">
                <a:solidFill>
                  <a:srgbClr val="000000"/>
                </a:solidFill>
                <a:effectLst/>
                <a:latin typeface="Arial"/>
                <a:ea typeface="Arial"/>
                <a:cs typeface="Arial"/>
                <a:sym typeface="Arial"/>
              </a:rPr>
              <a:t> 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Important Concepts (through slide 19)</a:t>
            </a:r>
          </a:p>
          <a:p>
            <a:pPr lvl="1"/>
            <a:r>
              <a:rPr lang="en-US" sz="1200" b="0" i="0" u="none" strike="noStrike" cap="none" dirty="0">
                <a:solidFill>
                  <a:srgbClr val="000000"/>
                </a:solidFill>
                <a:effectLst/>
                <a:latin typeface="Arial"/>
                <a:ea typeface="Arial"/>
                <a:cs typeface="Arial"/>
                <a:sym typeface="Arial"/>
              </a:rPr>
              <a:t>What do expect after completing paperwork</a:t>
            </a:r>
          </a:p>
          <a:p>
            <a:pPr lvl="1"/>
            <a:r>
              <a:rPr lang="en-US" sz="1200" b="0" i="0" u="none" strike="noStrike" cap="none" dirty="0">
                <a:solidFill>
                  <a:srgbClr val="000000"/>
                </a:solidFill>
                <a:effectLst/>
                <a:latin typeface="Arial"/>
                <a:ea typeface="Arial"/>
                <a:cs typeface="Arial"/>
                <a:sym typeface="Arial"/>
              </a:rPr>
              <a:t>Detailed communication and self-advocacy are essential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What to do, and not do, for a successful provider visit.</a:t>
            </a:r>
          </a:p>
          <a:p>
            <a:endParaRPr lang="en-US" b="1" dirty="0"/>
          </a:p>
          <a:p>
            <a:r>
              <a:rPr lang="en-US" b="1" dirty="0"/>
              <a:t>Important Vocabulary Words (through slide 19)</a:t>
            </a:r>
          </a:p>
          <a:p>
            <a:pPr lvl="1"/>
            <a:r>
              <a:rPr lang="en-US" sz="1100" b="0" i="0" u="none" strike="noStrike" cap="none" dirty="0">
                <a:solidFill>
                  <a:srgbClr val="000000"/>
                </a:solidFill>
                <a:effectLst/>
                <a:latin typeface="Arial"/>
                <a:ea typeface="Arial"/>
                <a:cs typeface="Arial"/>
                <a:sym typeface="Arial"/>
              </a:rPr>
              <a:t>Self-Advocacy</a:t>
            </a:r>
          </a:p>
          <a:p>
            <a:pPr lvl="1"/>
            <a:r>
              <a:rPr lang="en-US" sz="1100" b="0" i="0" u="none" strike="noStrike" cap="none" dirty="0">
                <a:solidFill>
                  <a:srgbClr val="000000"/>
                </a:solidFill>
                <a:effectLst/>
                <a:latin typeface="Arial"/>
                <a:ea typeface="Arial"/>
                <a:cs typeface="Arial"/>
                <a:sym typeface="Arial"/>
              </a:rPr>
              <a:t>Health Literacy</a:t>
            </a:r>
          </a:p>
          <a:p>
            <a:pPr lvl="1"/>
            <a:endParaRPr lang="en-US" b="0" dirty="0"/>
          </a:p>
          <a:p>
            <a:r>
              <a:rPr lang="en-US" b="1" dirty="0"/>
              <a:t>Presenter Instructions &amp; Script</a:t>
            </a:r>
          </a:p>
          <a:p>
            <a:endParaRPr lang="en-US" b="1" dirty="0"/>
          </a:p>
          <a:p>
            <a:pPr lvl="1"/>
            <a:r>
              <a:rPr lang="en-US" b="1" dirty="0"/>
              <a:t>Sample Script- </a:t>
            </a:r>
            <a:r>
              <a:rPr lang="en-US" sz="1100" b="0" i="0" u="none" strike="noStrike" cap="none" dirty="0">
                <a:solidFill>
                  <a:srgbClr val="000000"/>
                </a:solidFill>
                <a:effectLst/>
                <a:latin typeface="Arial"/>
                <a:ea typeface="Arial"/>
                <a:cs typeface="Arial"/>
                <a:sym typeface="Arial"/>
              </a:rPr>
              <a:t>“After you have filled out and handed the registration paperwork back to the receptionist, a nurse or medical assistant will call your name when it is your turn to go to an exam room. They will take your height, weight, temperature, and blood pressure. They will also probably ask you questions related to the reason for your visit, if you are on any medications, and if you have any other concerns.” </a:t>
            </a:r>
          </a:p>
          <a:p>
            <a:pPr lvl="1"/>
            <a:endParaRPr lang="en-US" sz="11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“It is important to use your self-advocacy skills during your visit with everyone you encounter to make sure you are getting the right care. Be sure to tell them personal information even if it makes you feel embarrassed or uncomfortable. Let’s take a look at page 40 in the Participant Workbook for ideas on what to say if you don’t understand something and need to advocate for yourself.” (Review as a group before continuing.)</a:t>
            </a:r>
          </a:p>
          <a:p>
            <a:pPr marL="0" indent="0">
              <a:lnSpc>
                <a:spcPct val="115000"/>
              </a:lnSpc>
              <a:buNone/>
            </a:pPr>
            <a:endParaRPr lang="en-US" b="1" i="0" u="sng" dirty="0">
              <a:latin typeface="Calibri"/>
              <a:ea typeface="Calibri"/>
              <a:cs typeface="Calibri"/>
              <a:sym typeface="Calibri"/>
            </a:endParaRPr>
          </a:p>
          <a:p>
            <a:pPr marL="0" indent="0">
              <a:lnSpc>
                <a:spcPct val="115000"/>
              </a:lnSpc>
              <a:buNone/>
            </a:pPr>
            <a:endParaRPr lang="en" b="1" u="sng" dirty="0">
              <a:latin typeface="Calibri"/>
              <a:ea typeface="Calibri"/>
              <a:cs typeface="Calibri"/>
              <a:sym typeface="Calibri"/>
            </a:endParaRPr>
          </a:p>
          <a:p>
            <a:pPr marL="0" indent="0">
              <a:lnSpc>
                <a:spcPct val="115000"/>
              </a:lnSpc>
              <a:buNone/>
            </a:pPr>
            <a:endParaRPr lang="en" b="1" u="sng" dirty="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Corresponding Participant Workbook Page(s)</a:t>
            </a:r>
            <a:r>
              <a:rPr lang="en-US" b="0" dirty="0"/>
              <a:t>: 40-42</a:t>
            </a:r>
          </a:p>
          <a:p>
            <a:endParaRPr lang="en-US" b="0" dirty="0"/>
          </a:p>
          <a:p>
            <a:r>
              <a:rPr lang="en-US" b="1" dirty="0"/>
              <a:t>Activity Options-</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a:t>
            </a:r>
            <a:r>
              <a:rPr lang="en-US" sz="1200" b="0" i="0" u="none" strike="noStrike" cap="none" dirty="0">
                <a:solidFill>
                  <a:srgbClr val="000000"/>
                </a:solidFill>
                <a:effectLst/>
                <a:latin typeface="Arial"/>
                <a:ea typeface="Arial"/>
                <a:cs typeface="Arial"/>
                <a:sym typeface="Arial"/>
              </a:rPr>
              <a:t> 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Presenter Instructions &amp; Script</a:t>
            </a:r>
          </a:p>
          <a:p>
            <a:endParaRPr lang="en-US" sz="1100" b="1"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a:t>
            </a:r>
            <a:r>
              <a:rPr lang="en-US" sz="1100" b="0" i="0" u="none" strike="noStrike" cap="none" dirty="0">
                <a:solidFill>
                  <a:srgbClr val="000000"/>
                </a:solidFill>
                <a:effectLst/>
                <a:latin typeface="Arial"/>
                <a:ea typeface="Arial"/>
                <a:cs typeface="Arial"/>
                <a:sym typeface="Arial"/>
              </a:rPr>
              <a:t>“During your visit it is important to be sure you understand the information your provider is giving</a:t>
            </a:r>
            <a:r>
              <a:rPr lang="en-US" sz="1100" b="0" i="0" u="none" strike="noStrike" cap="none" baseline="0" dirty="0">
                <a:solidFill>
                  <a:srgbClr val="000000"/>
                </a:solidFill>
                <a:effectLst/>
                <a:latin typeface="Arial"/>
                <a:ea typeface="Arial"/>
                <a:cs typeface="Arial"/>
                <a:sym typeface="Arial"/>
              </a:rPr>
              <a:t> you. Don’t be afraid to ask questions. Here are </a:t>
            </a:r>
            <a:r>
              <a:rPr lang="en-US" dirty="0"/>
              <a:t>3 simple but essential</a:t>
            </a:r>
            <a:r>
              <a:rPr lang="en-US" baseline="0" dirty="0"/>
              <a:t> questions you can ask at every visit to be sure you understand what you are being told. If you still don’t understand repeat to them what you thought you heard and have them clarify. This way you are getting the best care possible. Has anyone ever written questions for their doctor or care provider (on paper or in your cell) so you wouldn’t forget when you’re in your appointment? (Hold for responses.) Has anyone ever written notes (on paper or in your cell) DURING an appointment so you’d be sure you remember things the provider said? (Hold for responses.) These are both great strategies- something all of us should do.”</a:t>
            </a:r>
            <a:endParaRPr lang="en-US" dirty="0"/>
          </a:p>
        </p:txBody>
      </p:sp>
    </p:spTree>
    <p:extLst>
      <p:ext uri="{BB962C8B-B14F-4D97-AF65-F5344CB8AC3E}">
        <p14:creationId xmlns:p14="http://schemas.microsoft.com/office/powerpoint/2010/main" val="1025207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Shape 372"/>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3" name="Shape 373"/>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r>
              <a:rPr lang="en-US" b="1" dirty="0"/>
              <a:t>Corresponding Participant Workbook Page(s)</a:t>
            </a:r>
            <a:r>
              <a:rPr lang="en-US" b="0" dirty="0"/>
              <a:t>: 40-42</a:t>
            </a:r>
          </a:p>
          <a:p>
            <a:endParaRPr lang="en-US" b="0" dirty="0"/>
          </a:p>
          <a:p>
            <a:r>
              <a:rPr lang="en-US" b="1" dirty="0"/>
              <a:t>Activity Options-</a:t>
            </a:r>
          </a:p>
          <a:p>
            <a:pPr lvl="1"/>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lvl="1"/>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628650" lvl="1" indent="-171450">
              <a:buFont typeface="Arial" panose="020B0604020202020204" pitchFamily="34" charset="0"/>
              <a:buChar char="•"/>
            </a:pPr>
            <a:r>
              <a:rPr lang="en-US" sz="1800" dirty="0">
                <a:effectLst/>
                <a:latin typeface="Calibri" panose="020F0502020204030204" pitchFamily="34" charset="0"/>
                <a:ea typeface="Calibri" panose="020F0502020204030204" pitchFamily="34" charset="0"/>
              </a:rPr>
              <a:t>Activity 4.2.1 Be Your Own Advocate</a:t>
            </a:r>
            <a:endParaRPr lang="en-US" sz="1200" b="0" i="0" u="none" strike="noStrike" cap="none" dirty="0">
              <a:solidFill>
                <a:srgbClr val="000000"/>
              </a:solidFill>
              <a:effectLst/>
              <a:latin typeface="Arial"/>
              <a:ea typeface="Arial"/>
              <a:cs typeface="Arial"/>
              <a:sym typeface="Arial"/>
            </a:endParaRPr>
          </a:p>
          <a:p>
            <a:pPr lvl="1"/>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lvl="1"/>
            <a:endParaRPr lang="en-US" b="0" dirty="0"/>
          </a:p>
          <a:p>
            <a:pPr marL="0" marR="0" lvl="0" indent="0">
              <a:spcBef>
                <a:spcPts val="0"/>
              </a:spcBef>
              <a:spcAft>
                <a:spcPts val="0"/>
              </a:spcAft>
              <a:buNone/>
              <a:tabLst>
                <a:tab pos="457200" algn="l"/>
              </a:tabLst>
            </a:pPr>
            <a:r>
              <a:rPr lang="en-US" b="1" dirty="0"/>
              <a:t>Presenter Instructions &amp; Script</a:t>
            </a:r>
          </a:p>
          <a:p>
            <a:pPr marL="0" marR="0" lvl="0" indent="0">
              <a:spcBef>
                <a:spcPts val="0"/>
              </a:spcBef>
              <a:spcAft>
                <a:spcPts val="0"/>
              </a:spcAft>
              <a:buNone/>
              <a:tabLst>
                <a:tab pos="457200" algn="l"/>
              </a:tabLst>
            </a:pPr>
            <a:endParaRPr lang="en-US" sz="1100" b="1" dirty="0">
              <a:effectLst/>
              <a:latin typeface="Calibri" panose="020F0502020204030204" pitchFamily="34" charset="0"/>
              <a:ea typeface="MS Gothic" panose="020B0609070205080204" pitchFamily="49" charset="-128"/>
            </a:endParaRPr>
          </a:p>
          <a:p>
            <a:pPr marL="0" marR="0">
              <a:lnSpc>
                <a:spcPct val="115000"/>
              </a:lnSpc>
              <a:spcBef>
                <a:spcPts val="0"/>
              </a:spcBef>
              <a:spcAft>
                <a:spcPts val="0"/>
              </a:spcAft>
            </a:pPr>
            <a:r>
              <a:rPr lang="en-US" sz="900" u="none" kern="1200" dirty="0">
                <a:solidFill>
                  <a:schemeClr val="tx1"/>
                </a:solidFill>
                <a:effectLst/>
                <a:latin typeface="+mn-lt"/>
                <a:ea typeface="+mn-ea"/>
                <a:cs typeface="+mn-cs"/>
              </a:rPr>
              <a:t>Facilitate the </a:t>
            </a:r>
            <a:r>
              <a:rPr lang="en-US" sz="1100" u="none" dirty="0">
                <a:solidFill>
                  <a:srgbClr val="008080"/>
                </a:solidFill>
                <a:effectLst/>
                <a:latin typeface="Calibri" panose="020F0502020204030204" pitchFamily="34" charset="0"/>
                <a:ea typeface="MS Gothic" panose="020B0609070205080204" pitchFamily="49" charset="-128"/>
                <a:cs typeface="Calibri" panose="020F0502020204030204" pitchFamily="34" charset="0"/>
              </a:rPr>
              <a:t>activity using the PPT slides or the Electronic Participant Workbook</a:t>
            </a:r>
            <a:endParaRPr lang="en-US" sz="1100" b="0" i="0" u="none" strike="noStrike" cap="none" dirty="0">
              <a:solidFill>
                <a:srgbClr val="000000"/>
              </a:solidFill>
              <a:effectLst/>
              <a:latin typeface="Arial"/>
              <a:ea typeface="MS Gothic" panose="020B0609070205080204" pitchFamily="49" charset="-128"/>
              <a:cs typeface="Arial"/>
              <a:sym typeface="Arial"/>
            </a:endParaRPr>
          </a:p>
          <a:p>
            <a:pPr marL="228600" marR="0" lvl="0" indent="-228600">
              <a:spcBef>
                <a:spcPts val="0"/>
              </a:spcBef>
              <a:spcAft>
                <a:spcPts val="0"/>
              </a:spcAft>
              <a:buFont typeface="Arial" panose="020B0604020202020204" pitchFamily="34" charset="0"/>
              <a:buChar char="•"/>
              <a:tabLst>
                <a:tab pos="457200" algn="l"/>
              </a:tabLst>
            </a:pPr>
            <a:r>
              <a:rPr lang="en-US" sz="1100" b="0" i="0" u="none" strike="noStrike" cap="none" dirty="0">
                <a:solidFill>
                  <a:srgbClr val="000000"/>
                </a:solidFill>
                <a:effectLst/>
                <a:latin typeface="Arial"/>
                <a:ea typeface="MS Gothic" panose="020B0609070205080204" pitchFamily="49" charset="-128"/>
                <a:cs typeface="Arial"/>
                <a:sym typeface="Arial"/>
              </a:rPr>
              <a:t>If u</a:t>
            </a:r>
            <a:r>
              <a:rPr lang="en-US" sz="1100" dirty="0">
                <a:effectLst/>
                <a:latin typeface="Calibri" panose="020F0502020204030204" pitchFamily="34" charset="0"/>
                <a:ea typeface="MS Gothic" panose="020B0609070205080204" pitchFamily="49" charset="-128"/>
              </a:rPr>
              <a:t>sing PPT slides- For each slide (slides 16-19), read each statement and discuss what to do in order to be a strong self-advocate.</a:t>
            </a:r>
          </a:p>
          <a:p>
            <a:pPr marL="228600" marR="0" lvl="0" indent="-228600">
              <a:spcBef>
                <a:spcPts val="0"/>
              </a:spcBef>
              <a:spcAft>
                <a:spcPts val="0"/>
              </a:spcAft>
              <a:buFont typeface="Arial" panose="020B0604020202020204" pitchFamily="34" charset="0"/>
              <a:buChar char="•"/>
              <a:tabLst>
                <a:tab pos="457200" algn="l"/>
              </a:tabLst>
            </a:pPr>
            <a:r>
              <a:rPr lang="en-US" sz="1100" dirty="0">
                <a:effectLst/>
                <a:latin typeface="Calibri" panose="020F0502020204030204" pitchFamily="34" charset="0"/>
                <a:ea typeface="MS Gothic" panose="020B0609070205080204" pitchFamily="49" charset="-128"/>
              </a:rPr>
              <a:t>If using Electronic Participant Workbook- Have</a:t>
            </a:r>
            <a:r>
              <a:rPr lang="en-US" sz="1100" dirty="0">
                <a:effectLst/>
                <a:latin typeface="Calibri" panose="020F0502020204030204" pitchFamily="34" charset="0"/>
                <a:ea typeface="Times New Roman" panose="02020603050405020304" pitchFamily="18" charset="0"/>
              </a:rPr>
              <a:t> participants open their email and go to the assigned activity (4.2.2 “Be Your Own Advocate”). They can enter responses individually or discuss as a group. </a:t>
            </a:r>
            <a:endParaRPr lang="en-US" sz="12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tab pos="457200" algn="l"/>
              </a:tabLst>
              <a:defRPr/>
            </a:pPr>
            <a:endParaRPr lang="en-US" sz="1100" b="1"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00000"/>
              </a:lnSpc>
              <a:spcBef>
                <a:spcPts val="0"/>
              </a:spcBef>
              <a:spcAft>
                <a:spcPts val="0"/>
              </a:spcAft>
              <a:buClrTx/>
              <a:buSzTx/>
              <a:buFontTx/>
              <a:buNone/>
              <a:tabLst>
                <a:tab pos="457200" algn="l"/>
              </a:tabLst>
              <a:defRPr/>
            </a:pPr>
            <a:r>
              <a:rPr lang="en-US" sz="1100" b="1" i="0" u="none" strike="noStrike" cap="none" dirty="0">
                <a:solidFill>
                  <a:srgbClr val="000000"/>
                </a:solidFill>
                <a:effectLst/>
                <a:latin typeface="Arial"/>
                <a:ea typeface="Arial"/>
                <a:cs typeface="Arial"/>
                <a:sym typeface="Arial"/>
              </a:rPr>
              <a:t>Sample Script- </a:t>
            </a:r>
            <a:r>
              <a:rPr lang="en-US" sz="1100" b="0" i="0" u="none" strike="noStrike" cap="none" dirty="0">
                <a:solidFill>
                  <a:srgbClr val="000000"/>
                </a:solidFill>
                <a:effectLst/>
                <a:latin typeface="Arial"/>
                <a:ea typeface="Arial"/>
                <a:cs typeface="Arial"/>
                <a:sym typeface="Arial"/>
              </a:rPr>
              <a:t>“It isn’t enough to just say, ‘Use your self-advocacy skills when you visit the doctor or another care provider.’ We need to know what that means and what it looks like in a healthcare setting. We are going to be discussing multiple situations during a provider’s visit and putting your self-advocacy skills to good use.”</a:t>
            </a:r>
          </a:p>
          <a:p>
            <a:pPr marL="0" marR="0" lvl="0" indent="0">
              <a:spcBef>
                <a:spcPts val="0"/>
              </a:spcBef>
              <a:spcAft>
                <a:spcPts val="0"/>
              </a:spcAft>
              <a:buNone/>
              <a:tabLst>
                <a:tab pos="457200" algn="l"/>
              </a:tabLst>
            </a:pPr>
            <a:endParaRPr lang="en-US" sz="1100" b="1" dirty="0">
              <a:effectLst/>
              <a:latin typeface="Calibri" panose="020F0502020204030204" pitchFamily="34" charset="0"/>
              <a:ea typeface="MS Gothic" panose="020B0609070205080204" pitchFamily="49" charset="-128"/>
            </a:endParaRPr>
          </a:p>
          <a:p>
            <a:endParaRPr lang="en-US" b="1" dirty="0"/>
          </a:p>
          <a:p>
            <a:pPr marL="0" marR="0" lvl="0" indent="0">
              <a:spcBef>
                <a:spcPts val="0"/>
              </a:spcBef>
              <a:spcAft>
                <a:spcPts val="0"/>
              </a:spcAft>
              <a:buNone/>
              <a:tabLst>
                <a:tab pos="457200" algn="l"/>
              </a:tabLst>
            </a:pPr>
            <a:r>
              <a:rPr lang="en-US" sz="1100" b="0" i="0" u="none" strike="noStrike" cap="none" dirty="0">
                <a:solidFill>
                  <a:srgbClr val="000000"/>
                </a:solidFill>
                <a:effectLst/>
                <a:latin typeface="Arial"/>
                <a:ea typeface="MS Gothic" panose="020B0609070205080204" pitchFamily="49" charset="-128"/>
                <a:cs typeface="Arial"/>
                <a:sym typeface="Arial"/>
              </a:rPr>
              <a:t>    </a:t>
            </a:r>
            <a:endParaRPr lang="en-US" sz="1100" b="0" i="0" u="none" strike="noStrike" cap="none" dirty="0">
              <a:solidFill>
                <a:srgbClr val="000000"/>
              </a:solidFill>
              <a:effectLst/>
              <a:latin typeface="Arial"/>
              <a:ea typeface="Arial"/>
              <a:cs typeface="Arial"/>
              <a:sym typeface="Arial"/>
            </a:endParaRPr>
          </a:p>
          <a:p>
            <a:pPr marL="0" indent="0">
              <a:lnSpc>
                <a:spcPct val="115000"/>
              </a:lnSpc>
              <a:buFontTx/>
              <a:buNone/>
            </a:pPr>
            <a:endParaRPr dirty="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Shape 389"/>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0" name="Shape 390"/>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a:ea typeface="Calibri"/>
                <a:cs typeface="Calibri"/>
                <a:sym typeface="Calibri"/>
              </a:rPr>
              <a:t>(This slide is part of the Be Your Own Advocate activity. Instructions on Slide 14.)</a:t>
            </a:r>
          </a:p>
          <a:p>
            <a:pPr marL="0" indent="0">
              <a:lnSpc>
                <a:spcPct val="115000"/>
              </a:lnSpc>
              <a:buNone/>
            </a:pPr>
            <a:endParaRPr lang="en-US" b="1" dirty="0">
              <a:latin typeface="Calibri"/>
              <a:ea typeface="Calibri"/>
              <a:cs typeface="Calibri"/>
              <a:sym typeface="Calibri"/>
            </a:endParaRP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b="1" dirty="0">
                <a:latin typeface="Calibri"/>
                <a:ea typeface="Calibri"/>
                <a:cs typeface="Calibri"/>
                <a:sym typeface="Calibri"/>
              </a:rPr>
              <a:t>Sample Response: </a:t>
            </a:r>
            <a:r>
              <a:rPr lang="en-US" sz="1100" b="0" i="0" u="none" strike="noStrike" cap="none" dirty="0">
                <a:solidFill>
                  <a:srgbClr val="000000"/>
                </a:solidFill>
                <a:effectLst/>
                <a:latin typeface="Arial"/>
                <a:ea typeface="Arial"/>
                <a:cs typeface="Arial"/>
                <a:sym typeface="Arial"/>
              </a:rPr>
              <a:t>You can write down what you’re allergic to or put it in your cell phone- either in the Notes section or the Medical ID section.</a:t>
            </a:r>
          </a:p>
          <a:p>
            <a:pPr marL="0" indent="0">
              <a:lnSpc>
                <a:spcPct val="115000"/>
              </a:lnSpc>
              <a:buNone/>
            </a:pPr>
            <a:endParaRPr lang="en-US" b="1" dirty="0">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Shape 405"/>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06" name="Shape 406"/>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latin typeface="Calibri"/>
                <a:ea typeface="Calibri"/>
                <a:cs typeface="Calibri"/>
                <a:sym typeface="Calibri"/>
              </a:rPr>
              <a:t>(This slide is part of the Be Your Own Advocate activity. Instructions on Slide 14.)</a:t>
            </a:r>
          </a:p>
          <a:p>
            <a:pPr marL="0" indent="0">
              <a:lnSpc>
                <a:spcPct val="115000"/>
              </a:lnSpc>
              <a:buNone/>
            </a:pPr>
            <a:endParaRPr lang="en-US" b="1" dirty="0">
              <a:latin typeface="Calibri"/>
              <a:ea typeface="Calibri"/>
              <a:cs typeface="Calibri"/>
              <a:sym typeface="Calibri"/>
            </a:endParaRP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1" i="0" u="none" strike="noStrike" cap="none" dirty="0">
                <a:solidFill>
                  <a:srgbClr val="000000"/>
                </a:solidFill>
                <a:effectLst/>
                <a:latin typeface="Arial"/>
                <a:ea typeface="Arial"/>
                <a:cs typeface="Arial"/>
                <a:sym typeface="Arial"/>
              </a:rPr>
              <a:t>Sample Response</a:t>
            </a:r>
            <a:r>
              <a:rPr lang="en-US" sz="1100" b="0" i="0" u="none" strike="noStrike" cap="none" dirty="0">
                <a:solidFill>
                  <a:srgbClr val="000000"/>
                </a:solidFill>
                <a:effectLst/>
                <a:latin typeface="Arial"/>
                <a:ea typeface="Arial"/>
                <a:cs typeface="Arial"/>
                <a:sym typeface="Arial"/>
              </a:rPr>
              <a:t>: You can tell your provider about thinks like smoking, etc. as they will keep it confidential and can help advise you.</a:t>
            </a:r>
          </a:p>
          <a:p>
            <a:pPr marL="0" indent="0">
              <a:lnSpc>
                <a:spcPct val="115000"/>
              </a:lnSpc>
              <a:buNone/>
            </a:pPr>
            <a:endParaRPr lang="en-US" b="1" dirty="0">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Shape 421"/>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22" name="Shape 422"/>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latin typeface="Calibri"/>
                <a:ea typeface="Calibri"/>
                <a:cs typeface="Calibri"/>
                <a:sym typeface="Calibri"/>
              </a:rPr>
              <a:t>(This slide is part of the Be Your Own Advocate activity. Instructions on Slide 14.)</a:t>
            </a:r>
          </a:p>
          <a:p>
            <a:pPr marL="0" indent="0">
              <a:lnSpc>
                <a:spcPct val="115000"/>
              </a:lnSpc>
              <a:buNone/>
            </a:pPr>
            <a:endParaRPr lang="en-US" b="1" dirty="0">
              <a:latin typeface="Calibri"/>
              <a:ea typeface="Calibri"/>
              <a:cs typeface="Calibri"/>
              <a:sym typeface="Calibri"/>
            </a:endParaRP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1" i="0" u="none" strike="noStrike" cap="none" dirty="0">
                <a:solidFill>
                  <a:srgbClr val="000000"/>
                </a:solidFill>
                <a:effectLst/>
                <a:latin typeface="Arial"/>
                <a:ea typeface="Arial"/>
                <a:cs typeface="Arial"/>
                <a:sym typeface="Arial"/>
              </a:rPr>
              <a:t>Sample Response</a:t>
            </a:r>
            <a:r>
              <a:rPr lang="en-US" sz="1100" b="0" i="0" u="none" strike="noStrike" cap="none" dirty="0">
                <a:solidFill>
                  <a:srgbClr val="000000"/>
                </a:solidFill>
                <a:effectLst/>
                <a:latin typeface="Arial"/>
                <a:ea typeface="Arial"/>
                <a:cs typeface="Arial"/>
                <a:sym typeface="Arial"/>
              </a:rPr>
              <a:t>: I ask to have things explained again and tell it back to the nurse or provider</a:t>
            </a:r>
          </a:p>
          <a:p>
            <a:pPr marL="0" indent="0">
              <a:lnSpc>
                <a:spcPct val="115000"/>
              </a:lnSpc>
              <a:buNone/>
            </a:pPr>
            <a:endParaRPr lang="en-US" b="1" dirty="0">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Shape 429"/>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0" name="Shape 430"/>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latin typeface="Calibri"/>
                <a:ea typeface="Calibri"/>
                <a:cs typeface="Calibri"/>
                <a:sym typeface="Calibri"/>
              </a:rPr>
              <a:t>(This slide is part of the Be Your Own Advocate activity. Instructions on Slide 14.)</a:t>
            </a:r>
          </a:p>
          <a:p>
            <a:pPr marL="0" indent="0">
              <a:lnSpc>
                <a:spcPct val="115000"/>
              </a:lnSpc>
              <a:buNone/>
            </a:pPr>
            <a:endParaRPr lang="en-US" b="1" dirty="0">
              <a:latin typeface="Calibri"/>
              <a:ea typeface="Calibri"/>
              <a:cs typeface="Calibri"/>
              <a:sym typeface="Calibri"/>
            </a:endParaRP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1" i="0" u="none" strike="noStrike" cap="none" dirty="0">
                <a:solidFill>
                  <a:srgbClr val="000000"/>
                </a:solidFill>
                <a:effectLst/>
                <a:latin typeface="Arial"/>
                <a:ea typeface="Arial"/>
                <a:cs typeface="Arial"/>
                <a:sym typeface="Arial"/>
              </a:rPr>
              <a:t>Sample Response</a:t>
            </a:r>
            <a:r>
              <a:rPr lang="en-US" sz="1100" b="0" i="0" u="none" strike="noStrike" cap="none" dirty="0">
                <a:solidFill>
                  <a:srgbClr val="000000"/>
                </a:solidFill>
                <a:effectLst/>
                <a:latin typeface="Arial"/>
                <a:ea typeface="Arial"/>
                <a:cs typeface="Arial"/>
                <a:sym typeface="Arial"/>
              </a:rPr>
              <a:t>: Ask the pharmacist if there is another alternative. </a:t>
            </a:r>
          </a:p>
          <a:p>
            <a:pPr marL="0" indent="0">
              <a:lnSpc>
                <a:spcPct val="115000"/>
              </a:lnSpc>
              <a:buNone/>
            </a:pPr>
            <a:endParaRPr lang="en-US" sz="1200" b="1" i="0" u="none" strike="noStrike" cap="none" dirty="0">
              <a:solidFill>
                <a:srgbClr val="000000"/>
              </a:solidFill>
              <a:effectLst/>
              <a:latin typeface="Arial"/>
              <a:ea typeface="Arial"/>
              <a:cs typeface="Arial"/>
              <a:sym typeface="Arial"/>
            </a:endParaRPr>
          </a:p>
          <a:p>
            <a:pPr marL="0" indent="0">
              <a:lnSpc>
                <a:spcPct val="115000"/>
              </a:lnSpc>
              <a:buNone/>
            </a:pPr>
            <a:r>
              <a:rPr lang="en-US" sz="1200" b="1" i="0" u="none" strike="noStrike" cap="none" dirty="0">
                <a:solidFill>
                  <a:srgbClr val="000000"/>
                </a:solidFill>
                <a:effectLst/>
                <a:latin typeface="Arial"/>
                <a:ea typeface="Arial"/>
                <a:cs typeface="Arial"/>
                <a:sym typeface="Arial"/>
              </a:rPr>
              <a:t>Sample Script to conclude activity- </a:t>
            </a:r>
            <a:r>
              <a:rPr lang="en-US" sz="1100" b="0" i="0" u="none" strike="noStrike" cap="none" dirty="0">
                <a:solidFill>
                  <a:srgbClr val="000000"/>
                </a:solidFill>
                <a:effectLst/>
                <a:latin typeface="Arial"/>
                <a:ea typeface="Arial"/>
                <a:cs typeface="Arial"/>
                <a:sym typeface="Arial"/>
              </a:rPr>
              <a:t>“Giving the provider the right information will help them make sure you are getting what you need during the appointment. Be honest with them and don’t be afraid to ask a lot of questions!”</a:t>
            </a:r>
          </a:p>
          <a:p>
            <a:pPr marL="0" indent="0">
              <a:lnSpc>
                <a:spcPct val="115000"/>
              </a:lnSpc>
              <a:buNone/>
            </a:pPr>
            <a:endParaRPr lang="en-US" b="1" dirty="0">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Shape 437"/>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8" name="Shape 438"/>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r>
              <a:rPr lang="en-US" b="1" dirty="0"/>
              <a:t>Corresponding Participant Workbook Page(s)</a:t>
            </a:r>
            <a:r>
              <a:rPr lang="en-US" b="0" dirty="0"/>
              <a:t>: </a:t>
            </a:r>
          </a:p>
          <a:p>
            <a:endParaRPr lang="en-US" b="0" dirty="0"/>
          </a:p>
          <a:p>
            <a:r>
              <a:rPr lang="en-US" b="1" dirty="0"/>
              <a:t>Activity Options-</a:t>
            </a:r>
          </a:p>
          <a:p>
            <a:pPr lvl="1"/>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https://www.movinghealthcareupstream.org/navigating-the-health-care-system-zip-files/</a:t>
            </a:r>
          </a:p>
          <a:p>
            <a:pPr marL="628650" lvl="1" indent="-171450">
              <a:buFont typeface="Arial" panose="020B0604020202020204" pitchFamily="34" charset="0"/>
              <a:buChar char="•"/>
            </a:pPr>
            <a:r>
              <a:rPr lang="en-US" sz="1200" b="0" i="0" u="none" strike="noStrike" cap="none" dirty="0">
                <a:solidFill>
                  <a:srgbClr val="000000"/>
                </a:solidFill>
                <a:effectLst/>
                <a:latin typeface="Arial"/>
                <a:ea typeface="Arial"/>
                <a:cs typeface="Arial"/>
                <a:sym typeface="Arial"/>
              </a:rPr>
              <a:t>NTHCS post-test</a:t>
            </a:r>
          </a:p>
          <a:p>
            <a:pPr marL="628650" lvl="1" indent="-171450">
              <a:buFont typeface="Arial" panose="020B0604020202020204" pitchFamily="34" charset="0"/>
              <a:buChar char="•"/>
            </a:pPr>
            <a:r>
              <a:rPr lang="en-US" sz="1200" b="0" i="0" u="none" strike="noStrike" cap="none" dirty="0">
                <a:solidFill>
                  <a:srgbClr val="000000"/>
                </a:solidFill>
                <a:effectLst/>
                <a:latin typeface="Arial"/>
                <a:ea typeface="Arial"/>
                <a:cs typeface="Arial"/>
                <a:sym typeface="Arial"/>
              </a:rPr>
              <a:t>NTHCS post-test answer key</a:t>
            </a:r>
          </a:p>
          <a:p>
            <a:pPr lvl="1"/>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628650" lvl="1" indent="-171450">
              <a:buFont typeface="Arial" panose="020B0604020202020204" pitchFamily="34" charset="0"/>
              <a:buChar char="•"/>
            </a:pPr>
            <a:r>
              <a:rPr lang="en-US" sz="1200" b="0" i="0" u="none" strike="noStrike" cap="none" dirty="0">
                <a:solidFill>
                  <a:srgbClr val="000000"/>
                </a:solidFill>
                <a:effectLst/>
                <a:latin typeface="Arial"/>
                <a:ea typeface="Arial"/>
                <a:cs typeface="Arial"/>
                <a:sym typeface="Arial"/>
              </a:rPr>
              <a:t>5.1.2 Navigating the Health Care System Post-Survey</a:t>
            </a:r>
          </a:p>
          <a:p>
            <a:pPr lvl="1"/>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endParaRPr lang="en-US" b="1" dirty="0"/>
          </a:p>
          <a:p>
            <a:pPr lvl="1"/>
            <a:r>
              <a:rPr lang="en-US" b="1" dirty="0"/>
              <a:t>Sample Script- </a:t>
            </a:r>
            <a:r>
              <a:rPr lang="en-US" sz="1100" b="0" i="0" u="none" strike="noStrike" cap="none" dirty="0">
                <a:solidFill>
                  <a:srgbClr val="000000"/>
                </a:solidFill>
                <a:effectLst/>
                <a:latin typeface="Arial"/>
                <a:ea typeface="Arial"/>
                <a:cs typeface="Arial"/>
                <a:sym typeface="Arial"/>
              </a:rPr>
              <a:t>“It is important to understand all of the parts of the healthcare system as best you can because these are skills you will need to use for the rest of your life. If we do not advocate for ourselves and we are not health literate, we will most likely get below average care and be confused most of the time. Navigating the healthcare system and taking care of yourself on your own can be overwhelming sometimes, but if we continue to be honest with our providers and ask questions when we don’t understand, we will get the best care possible and know how to best maintain our overall health.”</a:t>
            </a:r>
          </a:p>
          <a:p>
            <a:pPr lvl="1"/>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Ask participants to share their thoughts on the program- biggest “Aha! moments”, most important thing(s) they learned, what they liked best, what they’d change or get rid of, what they wish we’d add, etc. (Please feel free to share this feedback with the Navigating the Health Care System team at Nemours Children’s Health. You can email us at: NTHCS@nemours.org)</a:t>
            </a:r>
          </a:p>
          <a:p>
            <a:pPr lvl="0"/>
            <a:endParaRPr lang="en-US" sz="1100" b="0" i="0" u="none" strike="noStrike" cap="none" dirty="0">
              <a:solidFill>
                <a:srgbClr val="000000"/>
              </a:solidFill>
              <a:effectLst/>
              <a:latin typeface="Arial"/>
              <a:ea typeface="Arial"/>
              <a:cs typeface="Arial"/>
              <a:sym typeface="Arial"/>
            </a:endParaRPr>
          </a:p>
          <a:p>
            <a:pPr lvl="0"/>
            <a:r>
              <a:rPr lang="en-US" sz="1100" b="1" i="0" u="none" strike="noStrike" cap="none" dirty="0">
                <a:solidFill>
                  <a:srgbClr val="000000"/>
                </a:solidFill>
                <a:effectLst/>
                <a:latin typeface="Arial"/>
                <a:ea typeface="Arial"/>
                <a:cs typeface="Arial"/>
                <a:sym typeface="Arial"/>
              </a:rPr>
              <a:t>If you pre-tested your participants, be sure to block time to administer the post-test at the end of Module 4. </a:t>
            </a:r>
          </a:p>
          <a:p>
            <a:pPr lvl="0"/>
            <a:endParaRPr lang="en-US" sz="1100" b="1" i="0" u="none" strike="noStrike" cap="none" dirty="0">
              <a:solidFill>
                <a:srgbClr val="000000"/>
              </a:solidFill>
              <a:effectLst/>
              <a:latin typeface="Arial"/>
              <a:ea typeface="Calibri"/>
              <a:cs typeface="Arial"/>
              <a:sym typeface="Arial"/>
            </a:endParaRPr>
          </a:p>
          <a:p>
            <a:pPr marL="0" marR="0">
              <a:lnSpc>
                <a:spcPct val="115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After you have presented all four modules, you may want to do some review activities with your participants. </a:t>
            </a:r>
          </a:p>
          <a:p>
            <a:pPr marL="0" marR="0">
              <a:lnSpc>
                <a:spcPct val="115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15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There are three options in the </a:t>
            </a: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Optional Review Activities zip folder</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Did You Get The </a:t>
            </a:r>
            <a:r>
              <a:rPr lang="en-US" sz="1800" dirty="0" err="1">
                <a:effectLst/>
                <a:latin typeface="Calibri" panose="020F0502020204030204" pitchFamily="34" charset="0"/>
                <a:ea typeface="Times New Roman" panose="02020603050405020304" pitchFamily="18" charset="0"/>
                <a:cs typeface="Times New Roman" panose="02020603050405020304" pitchFamily="18" charset="0"/>
              </a:rPr>
              <a:t>Jist</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 fast, fun, challenging way to review the main points of the curriculum</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Jeopardy- Like the TV show; includes PowerPoint slides with the questions, and an answer key</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ZAP- involves more set up the first time you play, but participants tend to really enjoy it.</a:t>
            </a:r>
            <a:endParaRPr lang="en-US" sz="1800" dirty="0">
              <a:effectLst/>
              <a:latin typeface="Times New Roman" panose="02020603050405020304" pitchFamily="18" charset="0"/>
              <a:ea typeface="Times New Roman" panose="02020603050405020304" pitchFamily="18" charset="0"/>
            </a:endParaRPr>
          </a:p>
          <a:p>
            <a:r>
              <a:rPr lang="en-US" sz="1800">
                <a:effectLst/>
                <a:latin typeface="Calibri" panose="020F0502020204030204" pitchFamily="34" charset="0"/>
                <a:ea typeface="Calibri" panose="020F0502020204030204" pitchFamily="34" charset="0"/>
                <a:cs typeface="Times New Roman" panose="02020603050405020304" pitchFamily="18" charset="0"/>
              </a:rPr>
              <a:t>There is one option in the </a:t>
            </a:r>
            <a:r>
              <a:rPr lang="en-US" sz="1800" u="sng">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4"/>
              </a:rPr>
              <a:t>Electronic Participant Workbook</a:t>
            </a:r>
            <a:r>
              <a:rPr lang="en-US" sz="1800">
                <a:effectLst/>
                <a:latin typeface="Calibri" panose="020F0502020204030204" pitchFamily="34" charset="0"/>
                <a:ea typeface="Calibri" panose="020F0502020204030204" pitchFamily="34" charset="0"/>
                <a:cs typeface="Times New Roman" panose="02020603050405020304" pitchFamily="18" charset="0"/>
              </a:rPr>
              <a:t>: Activity 5.2.1 NTHCS Quiz  (</a:t>
            </a:r>
            <a:r>
              <a:rPr lang="en-US" sz="1800" b="1">
                <a:effectLst/>
                <a:latin typeface="Calibri" panose="020F0502020204030204" pitchFamily="34" charset="0"/>
                <a:ea typeface="Calibri" panose="020F0502020204030204" pitchFamily="34" charset="0"/>
                <a:cs typeface="Times New Roman" panose="02020603050405020304" pitchFamily="18" charset="0"/>
              </a:rPr>
              <a:t>Answer key</a:t>
            </a:r>
            <a:r>
              <a:rPr lang="en-US" sz="1800">
                <a:effectLst/>
                <a:latin typeface="Calibri" panose="020F0502020204030204" pitchFamily="34" charset="0"/>
                <a:ea typeface="Calibri" panose="020F0502020204030204" pitchFamily="34" charset="0"/>
                <a:cs typeface="Times New Roman" panose="02020603050405020304" pitchFamily="18" charset="0"/>
              </a:rPr>
              <a:t> is located in the </a:t>
            </a:r>
            <a:r>
              <a:rPr lang="en-US" sz="1800" u="sng">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Optional Review Activities zip folder</a:t>
            </a:r>
            <a:r>
              <a:rPr lang="en-US" sz="1800">
                <a:effectLst/>
                <a:latin typeface="Calibri" panose="020F0502020204030204" pitchFamily="34" charset="0"/>
                <a:ea typeface="Calibri" panose="020F0502020204030204" pitchFamily="34" charset="0"/>
                <a:cs typeface="Times New Roman" panose="02020603050405020304" pitchFamily="18" charset="0"/>
              </a:rPr>
              <a:t>.)</a:t>
            </a:r>
            <a:endParaRPr dirty="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Corresponding Participant Workbook Page(s)</a:t>
            </a:r>
            <a:r>
              <a:rPr lang="en-US" b="0" dirty="0"/>
              <a:t>: 32-43</a:t>
            </a:r>
          </a:p>
          <a:p>
            <a:endParaRPr lang="en-US" b="0" dirty="0"/>
          </a:p>
          <a:p>
            <a:r>
              <a:rPr lang="en-US" b="1" dirty="0"/>
              <a:t>Activity Options-</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a:t>
            </a:r>
            <a:r>
              <a:rPr lang="en-US" sz="1200" b="0" i="0" u="none" strike="noStrike" cap="none" dirty="0">
                <a:solidFill>
                  <a:srgbClr val="000000"/>
                </a:solidFill>
                <a:effectLst/>
                <a:latin typeface="Arial"/>
                <a:ea typeface="Arial"/>
                <a:cs typeface="Arial"/>
                <a:sym typeface="Arial"/>
              </a:rPr>
              <a:t> 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Important Concepts- </a:t>
            </a:r>
            <a:r>
              <a:rPr lang="en-US" b="0" dirty="0"/>
              <a:t>n/a </a:t>
            </a:r>
          </a:p>
          <a:p>
            <a:endParaRPr lang="en-US" b="1" dirty="0"/>
          </a:p>
          <a:p>
            <a:r>
              <a:rPr lang="en-US" b="1" dirty="0"/>
              <a:t>Important Vocabulary Words </a:t>
            </a:r>
          </a:p>
          <a:p>
            <a:pPr marL="457200" lvl="1" indent="0" defTabSz="609570">
              <a:lnSpc>
                <a:spcPct val="150000"/>
              </a:lnSpc>
              <a:buClr>
                <a:srgbClr val="6660A6"/>
              </a:buClr>
              <a:buFont typeface="Arial" panose="020B0604020202020204" pitchFamily="34" charset="0"/>
              <a:buNone/>
            </a:pPr>
            <a:r>
              <a:rPr lang="en-US" sz="1200" dirty="0">
                <a:solidFill>
                  <a:srgbClr val="000000"/>
                </a:solidFill>
                <a:latin typeface="Montserrat"/>
              </a:rPr>
              <a:t>Registration Paperwork</a:t>
            </a:r>
          </a:p>
          <a:p>
            <a:pPr marL="457200" lvl="1" indent="0" defTabSz="609570">
              <a:lnSpc>
                <a:spcPct val="150000"/>
              </a:lnSpc>
              <a:buClr>
                <a:srgbClr val="6660A6"/>
              </a:buClr>
              <a:buFont typeface="Arial" panose="020B0604020202020204" pitchFamily="34" charset="0"/>
              <a:buNone/>
            </a:pPr>
            <a:r>
              <a:rPr lang="en-US" sz="1200" dirty="0">
                <a:solidFill>
                  <a:srgbClr val="000000"/>
                </a:solidFill>
                <a:latin typeface="Montserrat"/>
              </a:rPr>
              <a:t>Self-Advocacy</a:t>
            </a:r>
          </a:p>
          <a:p>
            <a:pPr marL="457200" lvl="1" indent="0" defTabSz="609570">
              <a:lnSpc>
                <a:spcPct val="150000"/>
              </a:lnSpc>
              <a:buClr>
                <a:srgbClr val="6660A6"/>
              </a:buClr>
              <a:buFont typeface="Arial" panose="020B0604020202020204" pitchFamily="34" charset="0"/>
              <a:buNone/>
            </a:pPr>
            <a:r>
              <a:rPr lang="en-US" sz="1200" dirty="0">
                <a:solidFill>
                  <a:srgbClr val="000000"/>
                </a:solidFill>
                <a:latin typeface="Montserrat"/>
              </a:rPr>
              <a:t>Health Literacy</a:t>
            </a:r>
          </a:p>
          <a:p>
            <a:endParaRPr lang="en-US" b="1" dirty="0"/>
          </a:p>
          <a:p>
            <a:r>
              <a:rPr lang="en-US" b="1" dirty="0"/>
              <a:t>Presenter Instructions &amp; Script</a:t>
            </a:r>
          </a:p>
          <a:p>
            <a:endParaRPr lang="en-US" b="1" dirty="0"/>
          </a:p>
          <a:p>
            <a:pPr lvl="1"/>
            <a:r>
              <a:rPr lang="en-US" b="1" dirty="0"/>
              <a:t>Sample Script- </a:t>
            </a:r>
            <a:r>
              <a:rPr lang="en-US" sz="1100" b="0" i="0" u="none" strike="noStrike" kern="1200" cap="none" dirty="0">
                <a:solidFill>
                  <a:schemeClr val="tx1"/>
                </a:solidFill>
                <a:effectLst/>
                <a:latin typeface="Arial"/>
                <a:ea typeface="Arial"/>
                <a:cs typeface="Arial"/>
                <a:sym typeface="Arial"/>
              </a:rPr>
              <a:t>“These are the main topics we’ll be covering in this session.”</a:t>
            </a:r>
          </a:p>
          <a:p>
            <a:pPr marL="0" lvl="0" indent="0" rtl="0">
              <a:lnSpc>
                <a:spcPct val="115000"/>
              </a:lnSpc>
              <a:spcBef>
                <a:spcPts val="0"/>
              </a:spcBef>
              <a:spcAft>
                <a:spcPts val="0"/>
              </a:spcAft>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1F790D-4306-4FAF-B3D7-17E21DED675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7703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0" name="Shape 110"/>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r>
              <a:rPr lang="en-US" b="1" dirty="0"/>
              <a:t>Corresponding Participant Workbook Page(s)</a:t>
            </a:r>
            <a:r>
              <a:rPr lang="en-US" b="0" dirty="0"/>
              <a:t>: 32-33</a:t>
            </a:r>
          </a:p>
          <a:p>
            <a:endParaRPr lang="en-US" b="0" dirty="0"/>
          </a:p>
          <a:p>
            <a:r>
              <a:rPr lang="en-US" b="1" dirty="0"/>
              <a:t>Activity Options-</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a:t>
            </a:r>
            <a:r>
              <a:rPr lang="en-US" sz="1200" b="0" i="0" u="none" strike="noStrike" cap="none" dirty="0">
                <a:solidFill>
                  <a:srgbClr val="000000"/>
                </a:solidFill>
                <a:effectLst/>
                <a:latin typeface="Arial"/>
                <a:ea typeface="Arial"/>
                <a:cs typeface="Arial"/>
                <a:sym typeface="Arial"/>
              </a:rPr>
              <a:t> 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Important Concepts (through slide 5)</a:t>
            </a:r>
          </a:p>
          <a:p>
            <a:pPr lvl="1"/>
            <a:r>
              <a:rPr lang="en-US" sz="1200" b="0" i="0" u="none" strike="noStrike" cap="none" dirty="0">
                <a:solidFill>
                  <a:srgbClr val="000000"/>
                </a:solidFill>
                <a:effectLst/>
                <a:latin typeface="Arial"/>
                <a:ea typeface="Arial"/>
                <a:cs typeface="Arial"/>
                <a:sym typeface="Arial"/>
              </a:rPr>
              <a:t>Identify situations where an adolescent would need to call to make an appointment with a healthcare professional</a:t>
            </a:r>
          </a:p>
          <a:p>
            <a:pPr lvl="1"/>
            <a:r>
              <a:rPr lang="en-US" sz="1200" b="0" i="0" u="none" strike="noStrike" cap="none" dirty="0">
                <a:solidFill>
                  <a:srgbClr val="000000"/>
                </a:solidFill>
                <a:effectLst/>
                <a:latin typeface="Arial"/>
                <a:ea typeface="Arial"/>
                <a:cs typeface="Arial"/>
                <a:sym typeface="Arial"/>
              </a:rPr>
              <a:t>How to be prepared when calling to make an appointment with a healthcare professional</a:t>
            </a:r>
          </a:p>
          <a:p>
            <a:endParaRPr lang="en-US" b="1" dirty="0"/>
          </a:p>
          <a:p>
            <a:r>
              <a:rPr lang="en-US" b="1" dirty="0"/>
              <a:t>Important Vocabulary Words- </a:t>
            </a:r>
            <a:r>
              <a:rPr lang="en-US" b="0" dirty="0"/>
              <a:t>n/a </a:t>
            </a:r>
          </a:p>
          <a:p>
            <a:pPr lvl="1"/>
            <a:endParaRPr lang="en-US" b="0" dirty="0"/>
          </a:p>
          <a:p>
            <a:r>
              <a:rPr lang="en-US" b="1" dirty="0"/>
              <a:t>Presenter Instructions &amp; Script</a:t>
            </a:r>
          </a:p>
          <a:p>
            <a:endParaRPr lang="en-US" b="1" dirty="0"/>
          </a:p>
          <a:p>
            <a:pPr lvl="1"/>
            <a:r>
              <a:rPr lang="en-US" b="1" dirty="0"/>
              <a:t>Sample Script- </a:t>
            </a:r>
            <a:r>
              <a:rPr lang="en-US" sz="1100" b="0" i="0" u="none" strike="noStrike" cap="none" dirty="0">
                <a:solidFill>
                  <a:srgbClr val="000000"/>
                </a:solidFill>
                <a:effectLst/>
                <a:latin typeface="Arial"/>
                <a:ea typeface="Arial"/>
                <a:cs typeface="Arial"/>
                <a:sym typeface="Arial"/>
              </a:rPr>
              <a:t>“When you have an emergency or a health issue that needs immediate attention, you can go right to the Emergency Room or an urgent care center. But if you need to visit your primary care physician or a specialist, you need to call ahead of time and make an appointment. Sometimes you might even need to make an appointment months in advance to see the provider! It is important to prepare the necessary information ahead of time so you can make the call as efficient as possible and reduce frustration for you and the receptionist on the other end of the line.”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Corresponding Participant Workbook Page(s)</a:t>
            </a:r>
            <a:r>
              <a:rPr lang="en-US" b="0" dirty="0"/>
              <a:t>: 32-33</a:t>
            </a:r>
          </a:p>
          <a:p>
            <a:endParaRPr lang="en-US" b="0" dirty="0"/>
          </a:p>
          <a:p>
            <a:r>
              <a:rPr lang="en-US" b="1" dirty="0"/>
              <a:t>Activity Options-</a:t>
            </a:r>
          </a:p>
          <a:p>
            <a:pPr lvl="1"/>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lvl="1"/>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628650" lvl="1" indent="-171450">
              <a:buFont typeface="Arial" panose="020B0604020202020204" pitchFamily="34" charset="0"/>
              <a:buChar char="•"/>
            </a:pPr>
            <a:r>
              <a:rPr lang="en-US" sz="1800" dirty="0">
                <a:effectLst/>
                <a:latin typeface="Calibri" panose="020F0502020204030204" pitchFamily="34" charset="0"/>
                <a:ea typeface="Calibri" panose="020F0502020204030204" pitchFamily="34" charset="0"/>
              </a:rPr>
              <a:t>Activity 4.1.1 Scheduling an Appointment</a:t>
            </a:r>
            <a:endParaRPr lang="en-US" sz="1200" b="0" i="0" u="none" strike="noStrike" cap="none" dirty="0">
              <a:solidFill>
                <a:srgbClr val="000000"/>
              </a:solidFill>
              <a:effectLst/>
              <a:latin typeface="Arial"/>
              <a:ea typeface="Arial"/>
              <a:cs typeface="Arial"/>
              <a:sym typeface="Arial"/>
            </a:endParaRPr>
          </a:p>
          <a:p>
            <a:pPr lvl="1"/>
            <a:r>
              <a:rPr lang="en-US" sz="1200" b="1" i="0" u="none" strike="noStrike" cap="none" dirty="0">
                <a:solidFill>
                  <a:srgbClr val="000000"/>
                </a:solidFill>
                <a:effectLst/>
                <a:latin typeface="Arial"/>
                <a:ea typeface="Arial"/>
                <a:cs typeface="Arial"/>
                <a:sym typeface="Arial"/>
              </a:rPr>
              <a:t>Other Platforms</a:t>
            </a:r>
          </a:p>
          <a:p>
            <a:pPr marL="628650" lvl="1" indent="-171450">
              <a:buFont typeface="Arial" panose="020B0604020202020204" pitchFamily="34" charset="0"/>
              <a:buChar char="•"/>
            </a:pPr>
            <a:r>
              <a:rPr lang="en-US" sz="1200" b="0" i="0" u="none" strike="noStrike" cap="none" dirty="0">
                <a:solidFill>
                  <a:srgbClr val="000000"/>
                </a:solidFill>
                <a:effectLst/>
                <a:latin typeface="Arial"/>
                <a:ea typeface="Arial"/>
                <a:cs typeface="Arial"/>
                <a:sym typeface="Arial"/>
              </a:rPr>
              <a:t>Kahoot!- Scheduling and Appointment https://create.kahoot.it/share/preparing-for-a-visit/565a4261-cfbd-4365-a518-b19b77a072d9</a:t>
            </a:r>
          </a:p>
          <a:p>
            <a:endParaRPr lang="en-US" b="1" dirty="0"/>
          </a:p>
          <a:p>
            <a:r>
              <a:rPr lang="en-US" b="1" dirty="0"/>
              <a:t>Presenter Instructions &amp; Script</a:t>
            </a:r>
          </a:p>
          <a:p>
            <a:endParaRPr lang="en-US" sz="1100" b="1" i="0" u="none" strike="noStrike" cap="none" dirty="0">
              <a:solidFill>
                <a:srgbClr val="000000"/>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cap="none" dirty="0">
                <a:solidFill>
                  <a:srgbClr val="000000"/>
                </a:solidFill>
                <a:effectLst/>
                <a:latin typeface="Arial"/>
                <a:ea typeface="Arial"/>
                <a:cs typeface="Arial"/>
                <a:sym typeface="Arial"/>
              </a:rPr>
              <a:t>This is an animated slide. Click through the scenario. Each piece of the scenario will highlight with answer choices below. Let the participants choose which one is most appropriate. The correct answer will get circled. Do this for all 3 blanks.</a:t>
            </a:r>
            <a:endParaRPr lang="en-US" sz="1100" b="1" i="0" u="sng" strike="noStrike" cap="none" dirty="0">
              <a:solidFill>
                <a:srgbClr val="000000"/>
              </a:solidFill>
              <a:effectLst/>
              <a:latin typeface="Arial"/>
              <a:ea typeface="Arial"/>
              <a:cs typeface="Arial"/>
              <a:sym typeface="Arial"/>
            </a:endParaRPr>
          </a:p>
          <a:p>
            <a:endParaRPr lang="en-US" sz="1100" b="1"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a:t>
            </a:r>
            <a:r>
              <a:rPr lang="en-US" sz="1100" b="1" i="0" u="none" strike="noStrike" cap="none" baseline="0" dirty="0">
                <a:solidFill>
                  <a:srgbClr val="000000"/>
                </a:solidFill>
                <a:effectLst/>
                <a:latin typeface="Arial"/>
                <a:ea typeface="Arial"/>
                <a:cs typeface="Arial"/>
                <a:sym typeface="Arial"/>
              </a:rPr>
              <a:t> Script- </a:t>
            </a:r>
            <a:r>
              <a:rPr lang="en-US" sz="1100" b="0" i="0" u="none" strike="noStrike" cap="none" dirty="0">
                <a:solidFill>
                  <a:srgbClr val="000000"/>
                </a:solidFill>
                <a:effectLst/>
                <a:latin typeface="Arial"/>
                <a:ea typeface="Arial"/>
                <a:cs typeface="Arial"/>
                <a:sym typeface="Arial"/>
              </a:rPr>
              <a:t>“If you are not prepared, scheduling an appointment can be a frustrating experience. First, let’s take a look at the sample script on page thirty-three of the workbook to get an idea of the details involved in scheduling an appointment. (Pause for a few moments, then continue.) How productive is your call going to be if you can’t fill in those blanks? Not very! Now let’s look at the scenario on the slide. We want to choose the answer that would be the most helpful when scheduling your visit.” </a:t>
            </a:r>
          </a:p>
          <a:p>
            <a:pPr lvl="1"/>
            <a:endParaRPr lang="en-US" sz="11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“Now we are going to do an activity to see if we can identify when the information asked would be best needed.”</a:t>
            </a:r>
          </a:p>
          <a:p>
            <a:pPr lvl="0"/>
            <a:endParaRPr lang="en-US" sz="1100" b="0" i="0" u="none" strike="noStrike" cap="none" dirty="0">
              <a:solidFill>
                <a:srgbClr val="000000"/>
              </a:solidFill>
              <a:effectLst/>
              <a:latin typeface="Arial"/>
              <a:ea typeface="Arial"/>
              <a:cs typeface="Arial"/>
              <a:sym typeface="Arial"/>
            </a:endParaRPr>
          </a:p>
          <a:p>
            <a:pPr marL="0" marR="0">
              <a:lnSpc>
                <a:spcPct val="115000"/>
              </a:lnSpc>
              <a:spcBef>
                <a:spcPts val="0"/>
              </a:spcBef>
              <a:spcAft>
                <a:spcPts val="0"/>
              </a:spcAft>
            </a:pPr>
            <a:r>
              <a:rPr lang="en-US" sz="900" u="none" kern="1200" dirty="0">
                <a:solidFill>
                  <a:schemeClr val="tx1"/>
                </a:solidFill>
                <a:effectLst/>
                <a:latin typeface="+mn-lt"/>
                <a:ea typeface="+mn-ea"/>
                <a:cs typeface="+mn-cs"/>
              </a:rPr>
              <a:t>Facilitate the </a:t>
            </a:r>
            <a:r>
              <a:rPr lang="en-US" sz="1100" u="none" dirty="0">
                <a:solidFill>
                  <a:srgbClr val="008080"/>
                </a:solidFill>
                <a:effectLst/>
                <a:latin typeface="Calibri" panose="020F0502020204030204" pitchFamily="34" charset="0"/>
                <a:ea typeface="MS Gothic" panose="020B0609070205080204" pitchFamily="49" charset="-128"/>
                <a:cs typeface="Calibri" panose="020F0502020204030204" pitchFamily="34" charset="0"/>
              </a:rPr>
              <a:t>activity using the Electronic Workbook or Kahoot. </a:t>
            </a:r>
          </a:p>
          <a:p>
            <a:pPr marL="171450" marR="0" lvl="0" indent="-171450" algn="l" defTabSz="914400" rtl="0" eaLnBrk="1" fontAlgn="auto" latinLnBrk="0" hangingPunct="1">
              <a:lnSpc>
                <a:spcPct val="115000"/>
              </a:lnSpc>
              <a:spcBef>
                <a:spcPts val="0"/>
              </a:spcBef>
              <a:spcAft>
                <a:spcPts val="1000"/>
              </a:spcAft>
              <a:buClrTx/>
              <a:buSzTx/>
              <a:buFont typeface="Arial" panose="020B0604020202020204" pitchFamily="34" charset="0"/>
              <a:buChar char="•"/>
              <a:tabLst/>
              <a:defRPr/>
            </a:pPr>
            <a:r>
              <a:rPr lang="en-US" sz="1100" dirty="0">
                <a:effectLst/>
                <a:latin typeface="Calibri" panose="020F0502020204030204" pitchFamily="34" charset="0"/>
                <a:ea typeface="Times New Roman" panose="02020603050405020304" pitchFamily="18" charset="0"/>
              </a:rPr>
              <a:t>For Electronic Workbook, have the participants open their email and go to the assigned activity (</a:t>
            </a:r>
            <a:r>
              <a:rPr lang="en-US" sz="1100" dirty="0">
                <a:effectLst/>
                <a:latin typeface="Calibri" panose="020F0502020204030204" pitchFamily="34" charset="0"/>
                <a:ea typeface="Calibri" panose="020F0502020204030204" pitchFamily="34" charset="0"/>
              </a:rPr>
              <a:t>Activity 4.1.1 Scheduling an Appointment)</a:t>
            </a:r>
            <a:endParaRPr lang="en-US" sz="1100" dirty="0">
              <a:effectLst/>
              <a:latin typeface="Calibri" panose="020F0502020204030204" pitchFamily="34" charset="0"/>
              <a:ea typeface="Times New Roman" panose="02020603050405020304" pitchFamily="18" charset="0"/>
            </a:endParaRPr>
          </a:p>
          <a:p>
            <a:pPr marL="171450" marR="0" lvl="0" indent="-171450" algn="l" defTabSz="914400" rtl="0" eaLnBrk="1" fontAlgn="auto" latinLnBrk="0" hangingPunct="1">
              <a:lnSpc>
                <a:spcPct val="115000"/>
              </a:lnSpc>
              <a:spcBef>
                <a:spcPts val="0"/>
              </a:spcBef>
              <a:spcAft>
                <a:spcPts val="1000"/>
              </a:spcAft>
              <a:buClrTx/>
              <a:buSzTx/>
              <a:buFont typeface="Arial" panose="020B0604020202020204" pitchFamily="34" charset="0"/>
              <a:buChar char="•"/>
              <a:tabLst/>
              <a:defRPr/>
            </a:pPr>
            <a:r>
              <a:rPr lang="en-US" sz="1100" dirty="0">
                <a:effectLst/>
                <a:latin typeface="Calibri" panose="020F0502020204030204" pitchFamily="34" charset="0"/>
                <a:ea typeface="Times New Roman" panose="02020603050405020304" pitchFamily="18" charset="0"/>
              </a:rPr>
              <a:t>For Kahoot!, click on the purple Kahoot! logo in the PPT slide and participants use their computer or cellphone to join. You may need to be in Slide Show / Presentation mode for the link in the Kahoot! logo to be live. Participants can join at the Kahoot! website (</a:t>
            </a:r>
            <a:r>
              <a:rPr lang="en-US" sz="1100" u="sng" dirty="0">
                <a:solidFill>
                  <a:srgbClr val="0000FF"/>
                </a:solidFill>
                <a:effectLst/>
                <a:latin typeface="Calibri" panose="020F0502020204030204" pitchFamily="34" charset="0"/>
                <a:ea typeface="Times New Roman" panose="02020603050405020304" pitchFamily="18" charset="0"/>
                <a:hlinkClick r:id="rId3"/>
              </a:rPr>
              <a:t>www.kahoot.it</a:t>
            </a:r>
            <a:r>
              <a:rPr lang="en-US" sz="1100" dirty="0">
                <a:effectLst/>
                <a:latin typeface="Calibri" panose="020F0502020204030204" pitchFamily="34" charset="0"/>
                <a:ea typeface="Times New Roman" panose="02020603050405020304" pitchFamily="18" charset="0"/>
              </a:rPr>
              <a:t>) or with the Kahoot! app. </a:t>
            </a:r>
            <a:endParaRPr lang="en-US" sz="1100" b="0" dirty="0">
              <a:solidFill>
                <a:schemeClr val="tx1"/>
              </a:solidFill>
              <a:effectLst/>
              <a:latin typeface="Times New Roman" panose="02020603050405020304" pitchFamily="18" charset="0"/>
              <a:ea typeface="Times New Roman" panose="02020603050405020304" pitchFamily="18" charset="0"/>
              <a:cs typeface="+mn-cs"/>
            </a:endParaRP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a:t>
            </a:r>
            <a:r>
              <a:rPr lang="en-US" sz="1100" b="0" i="0" u="none" strike="noStrike" cap="none" dirty="0">
                <a:solidFill>
                  <a:srgbClr val="000000"/>
                </a:solidFill>
                <a:effectLst/>
                <a:latin typeface="Arial"/>
                <a:ea typeface="Arial"/>
                <a:cs typeface="Arial"/>
                <a:sym typeface="Arial"/>
              </a:rPr>
              <a:t>“The more you do before you make the phone call, the easier it is going to be.</a:t>
            </a:r>
            <a:r>
              <a:rPr lang="en-US" sz="1100" b="0" i="0" u="none" strike="noStrike" cap="none" baseline="0" dirty="0">
                <a:solidFill>
                  <a:srgbClr val="000000"/>
                </a:solidFill>
                <a:effectLst/>
                <a:latin typeface="Arial"/>
                <a:ea typeface="Arial"/>
                <a:cs typeface="Arial"/>
                <a:sym typeface="Arial"/>
              </a:rPr>
              <a:t> </a:t>
            </a:r>
            <a:r>
              <a:rPr lang="en-US" sz="1100" b="0" i="0" u="none" strike="noStrike" cap="none" dirty="0">
                <a:solidFill>
                  <a:srgbClr val="000000"/>
                </a:solidFill>
                <a:effectLst/>
                <a:latin typeface="Arial"/>
                <a:ea typeface="Arial"/>
                <a:cs typeface="Arial"/>
                <a:sym typeface="Arial"/>
              </a:rPr>
              <a:t>Now that we have gone over what we need to make the appointment, your next responsibility is to make it to your appointment!”</a:t>
            </a:r>
          </a:p>
        </p:txBody>
      </p:sp>
    </p:spTree>
    <p:extLst>
      <p:ext uri="{BB962C8B-B14F-4D97-AF65-F5344CB8AC3E}">
        <p14:creationId xmlns:p14="http://schemas.microsoft.com/office/powerpoint/2010/main" val="2215034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Shape 323"/>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4" name="Shape 324"/>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r>
              <a:rPr lang="en-US" b="1" dirty="0"/>
              <a:t>Corresponding Participant Workbook Page(s)</a:t>
            </a:r>
            <a:r>
              <a:rPr lang="en-US" b="0" dirty="0"/>
              <a:t>: 32-33</a:t>
            </a:r>
          </a:p>
          <a:p>
            <a:endParaRPr lang="en-US" b="0" dirty="0"/>
          </a:p>
          <a:p>
            <a:r>
              <a:rPr lang="en-US" b="1" dirty="0"/>
              <a:t>Activity Options-</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a:t>
            </a:r>
            <a:r>
              <a:rPr lang="en-US" sz="1200" b="0" i="0" u="none" strike="noStrike" cap="none" dirty="0">
                <a:solidFill>
                  <a:srgbClr val="000000"/>
                </a:solidFill>
                <a:effectLst/>
                <a:latin typeface="Arial"/>
                <a:ea typeface="Arial"/>
                <a:cs typeface="Arial"/>
                <a:sym typeface="Arial"/>
              </a:rPr>
              <a:t> 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Important Concepts (through slide 12)</a:t>
            </a:r>
          </a:p>
          <a:p>
            <a:pPr lvl="1"/>
            <a:r>
              <a:rPr lang="en-US" b="0" dirty="0"/>
              <a:t>Completing Registration Forms</a:t>
            </a:r>
          </a:p>
          <a:p>
            <a:endParaRPr lang="en-US" b="1" dirty="0"/>
          </a:p>
          <a:p>
            <a:r>
              <a:rPr lang="en-US" b="1" dirty="0"/>
              <a:t>Important Vocabulary Words- </a:t>
            </a:r>
            <a:r>
              <a:rPr lang="en-US" b="0" dirty="0"/>
              <a:t>n/a </a:t>
            </a:r>
          </a:p>
          <a:p>
            <a:pPr lvl="1"/>
            <a:endParaRPr lang="en-US" b="0" dirty="0"/>
          </a:p>
          <a:p>
            <a:r>
              <a:rPr lang="en-US" b="1" dirty="0"/>
              <a:t>Presenter Instructions &amp; Script (slides 7-10)</a:t>
            </a:r>
          </a:p>
          <a:p>
            <a:pPr marL="457200" marR="0" lvl="1">
              <a:lnSpc>
                <a:spcPct val="115000"/>
              </a:lnSpc>
              <a:spcBef>
                <a:spcPts val="0"/>
              </a:spcBef>
              <a:spcAft>
                <a:spcPts val="0"/>
              </a:spcAft>
            </a:pPr>
            <a:r>
              <a:rPr lang="en-US" sz="1800" b="1"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Sample Script- </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“It is important to be on time to your doctor’s appointment. Depending on the policy at the doctor’s office, you could lose your appointment and possibly pay a fee for showing up late! You should also anticipate filling out paperwork when you check in with the receptionist, so it is best if you arrive early. The paperwork you have to fill out will vary depending on policies of the doctor’s office and how often you visit. More likely than not, you will need to know information about your personal health, family health history, and insurance information. Page 34 of the workbook has a list of what typically happens as you check in.”</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i="1"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15000"/>
              </a:lnSpc>
              <a:spcBef>
                <a:spcPts val="0"/>
              </a:spcBef>
              <a:spcAft>
                <a:spcPts val="1000"/>
              </a:spcAft>
            </a:pP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“In a moment, we’re going to do an activity where we use the information of imaginary people to complete the Personal and Family Health History Form on Participant Workbook pages 35-39. Take a few minutes to review the blank form to get ready for the activity. As you review, make a mental note of information you would not be able to provide if you walked into an appointment right now, without a parent or guardian there to help you. (DO NOT write any of your own information in the form, for privacy/confidentiality reasons.) For anything you don’t know or can’t look up in your phone, take your workbook home and get the information from your parents or guardians so that you have it when you need it in the future.” </a:t>
            </a:r>
          </a:p>
          <a:p>
            <a:pPr marL="0" marR="0" lvl="0">
              <a:lnSpc>
                <a:spcPct val="115000"/>
              </a:lnSpc>
              <a:spcBef>
                <a:spcPts val="0"/>
              </a:spcBef>
              <a:spcAft>
                <a:spcPts val="1000"/>
              </a:spcAft>
            </a:pPr>
            <a:endPar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a:lnSpc>
                <a:spcPct val="115000"/>
              </a:lnSpc>
              <a:spcBef>
                <a:spcPts val="0"/>
              </a:spcBef>
              <a:spcAft>
                <a:spcPts val="1000"/>
              </a:spcAft>
            </a:pP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Give participants a few minutes to review</a:t>
            </a:r>
            <a:r>
              <a:rPr lang="en-US" sz="1800" i="1"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the content in the sample registration forms. </a:t>
            </a:r>
          </a:p>
          <a:p>
            <a:pPr marL="0" marR="0" lvl="0">
              <a:lnSpc>
                <a:spcPct val="115000"/>
              </a:lnSpc>
              <a:spcBef>
                <a:spcPts val="0"/>
              </a:spcBef>
              <a:spcAft>
                <a:spcPts val="1000"/>
              </a:spcAft>
            </a:pP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r>
              <a:rPr lang="en-US" b="0" dirty="0"/>
              <a:t>Go through slides 7-10 while participants are looking at pages 35-39 of the Participant Workbook. As you move through each piece of information on the slide, have participants determine where it would go if they were using the information to fill out a registration form. This activity can be done as a whole-group or in small groups. </a:t>
            </a:r>
          </a:p>
          <a:p>
            <a:endParaRPr lang="en-US" b="0" dirty="0"/>
          </a:p>
          <a:p>
            <a:pPr lvl="1"/>
            <a:r>
              <a:rPr lang="en-US" b="1" dirty="0"/>
              <a:t>Sample Script- </a:t>
            </a:r>
            <a:r>
              <a:rPr lang="en-US" sz="1100" b="0" i="0" u="none" strike="noStrike" cap="none" dirty="0">
                <a:solidFill>
                  <a:srgbClr val="000000"/>
                </a:solidFill>
                <a:effectLst/>
                <a:latin typeface="Arial"/>
                <a:ea typeface="Arial"/>
                <a:cs typeface="Arial"/>
                <a:sym typeface="Arial"/>
              </a:rPr>
              <a:t>“Paperwork can be very tedious, but it is important for your provider to know all the information so they can give you the most comprehensive care possible. Looking at pages 35-39 in the Participant Workbook, let’s see where each piece of information should go and what information is missing.” </a:t>
            </a:r>
          </a:p>
          <a:p>
            <a:pPr lvl="1"/>
            <a:endParaRPr lang="en-US" sz="1100" b="0" i="0" u="none" strike="noStrike" cap="none" baseline="0" dirty="0">
              <a:solidFill>
                <a:srgbClr val="000000"/>
              </a:solidFill>
              <a:effectLst/>
              <a:latin typeface="Arial"/>
              <a:ea typeface="Arial"/>
              <a:cs typeface="Arial"/>
              <a:sym typeface="Arial"/>
            </a:endParaRPr>
          </a:p>
          <a:p>
            <a:pPr lvl="1"/>
            <a:r>
              <a:rPr lang="en-US" sz="1100" b="1" i="0" u="none" strike="noStrike" cap="none" baseline="0" dirty="0">
                <a:solidFill>
                  <a:srgbClr val="000000"/>
                </a:solidFill>
                <a:effectLst/>
                <a:latin typeface="Arial"/>
                <a:ea typeface="Arial"/>
                <a:cs typeface="Arial"/>
                <a:sym typeface="Arial"/>
              </a:rPr>
              <a:t>Sample Script- to conclude activity (slide 10)- </a:t>
            </a:r>
            <a:r>
              <a:rPr lang="en-US" sz="1100" b="0" i="0" u="none" strike="noStrike" cap="none" baseline="0" dirty="0">
                <a:solidFill>
                  <a:srgbClr val="000000"/>
                </a:solidFill>
                <a:effectLst/>
                <a:latin typeface="Arial"/>
                <a:ea typeface="Arial"/>
                <a:cs typeface="Arial"/>
                <a:sym typeface="Arial"/>
              </a:rPr>
              <a:t>“If you were at a doctor’s appointment by yourself, how much of the registration forms could you fill out without having to call someone– in other words, just from information you have memorized, information you have saved in your phone, or information you can Google while you’re filling out the form? How many people could fill out all or most? (Wait for responses.) How many people could fill out maybe half? (Wait for responses. Reflect back what you’re seeing from participant responses– which is (usually) that participants need to collect and save information.) </a:t>
            </a:r>
            <a:endParaRPr lang="en-US" sz="11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Calibri"/>
                <a:ea typeface="Calibri"/>
                <a:cs typeface="Calibri"/>
                <a:sym typeface="Calibri"/>
              </a:rPr>
              <a:t>(This slide is part of the Completing Registration Forms activity. Instructions on Slide 5.)</a:t>
            </a:r>
          </a:p>
          <a:p>
            <a:pPr marL="139700" lvl="0" indent="0">
              <a:buNone/>
            </a:pPr>
            <a:endParaRPr lang="en-US" sz="1100" b="0" i="0" u="none" strike="noStrike" cap="none" baseline="0"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486559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latin typeface="Calibri"/>
                <a:ea typeface="Calibri"/>
                <a:cs typeface="Calibri"/>
                <a:sym typeface="Calibri"/>
              </a:rPr>
              <a:t>(This slide is part of the Completing Registration Forms activity. Instructions on Slide 5.)</a:t>
            </a:r>
          </a:p>
          <a:p>
            <a:pPr marL="139700" lvl="0" indent="0">
              <a:buNone/>
            </a:pPr>
            <a:endParaRPr lang="en-US" sz="1100" b="0" i="0" u="none" strike="noStrike" cap="none" baseline="0"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672528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latin typeface="Calibri"/>
                <a:ea typeface="Calibri"/>
                <a:cs typeface="Calibri"/>
                <a:sym typeface="Calibri"/>
              </a:rPr>
              <a:t>(This slide is part of the Completing Registration Forms activity. Instructions on Slide 5.)</a:t>
            </a:r>
          </a:p>
          <a:p>
            <a:pPr marL="139700" lvl="0" indent="0">
              <a:buNone/>
            </a:pPr>
            <a:endParaRPr lang="en-US" sz="1100" b="0" i="0" u="none" strike="noStrike" cap="none" baseline="0" dirty="0">
              <a:solidFill>
                <a:srgbClr val="000000"/>
              </a:solidFill>
              <a:effectLst/>
              <a:latin typeface="Arial"/>
              <a:ea typeface="Arial"/>
              <a:cs typeface="Arial"/>
              <a:sym typeface="Arial"/>
            </a:endParaRPr>
          </a:p>
          <a:p>
            <a:pPr marL="0" indent="0">
              <a:lnSpc>
                <a:spcPct val="115000"/>
              </a:lnSpc>
              <a:buNone/>
            </a:pPr>
            <a:endParaRPr lang="en-US" dirty="0">
              <a:latin typeface="Calibri"/>
              <a:ea typeface="Calibri"/>
              <a:cs typeface="Calibri"/>
              <a:sym typeface="Calibri"/>
            </a:endParaRPr>
          </a:p>
        </p:txBody>
      </p:sp>
    </p:spTree>
    <p:extLst>
      <p:ext uri="{BB962C8B-B14F-4D97-AF65-F5344CB8AC3E}">
        <p14:creationId xmlns:p14="http://schemas.microsoft.com/office/powerpoint/2010/main" val="1984407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Shape 331"/>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2" name="Shape 332"/>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latin typeface="Calibri"/>
                <a:ea typeface="Calibri"/>
                <a:cs typeface="Calibri"/>
                <a:sym typeface="Calibri"/>
              </a:rPr>
              <a:t>(This slide is part of the Completing Registration Forms activity. Instructions on Slide 5.)</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b="1" i="0" u="none" strike="noStrike" cap="none" baseline="0" dirty="0">
              <a:solidFill>
                <a:srgbClr val="000000"/>
              </a:solidFill>
              <a:effectLst/>
              <a:latin typeface="Calibri"/>
              <a:ea typeface="Arial"/>
              <a:cs typeface="Calibri"/>
              <a:sym typeface="Calibri"/>
            </a:endParaRP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1" i="0" u="none" strike="noStrike" cap="none" baseline="0" dirty="0">
                <a:solidFill>
                  <a:srgbClr val="000000"/>
                </a:solidFill>
                <a:effectLst/>
                <a:latin typeface="Arial"/>
                <a:ea typeface="Arial"/>
                <a:cs typeface="Arial"/>
                <a:sym typeface="Arial"/>
              </a:rPr>
              <a:t>Sample Script- to conclude activity (slide 10)- </a:t>
            </a:r>
            <a:r>
              <a:rPr lang="en-US" sz="1100" b="0" i="0" u="none" strike="noStrike" cap="none" baseline="0" dirty="0">
                <a:solidFill>
                  <a:srgbClr val="000000"/>
                </a:solidFill>
                <a:effectLst/>
                <a:latin typeface="Arial"/>
                <a:ea typeface="Arial"/>
                <a:cs typeface="Arial"/>
                <a:sym typeface="Arial"/>
              </a:rPr>
              <a:t>“If you were at a doctor’s appointment by yourself, how much of the registration forms could you fill out without having to call someone– in other words, just from information you have memorized, information you have saved in your phone, or information you can Google while you’re filling out the form? How many people could fill out all or most? (Wait for responses.) How many people could fill out maybe half? (Wait for responses. Reflect back what you’re seeing from participant responses– which is (usually) that participants need to collect and save information.) </a:t>
            </a:r>
            <a:endParaRPr lang="en-US" sz="1100" b="0" i="0" u="none" strike="noStrike" cap="none" dirty="0">
              <a:solidFill>
                <a:srgbClr val="000000"/>
              </a:solidFill>
              <a:effectLst/>
              <a:latin typeface="Arial"/>
              <a:ea typeface="Arial"/>
              <a:cs typeface="Arial"/>
              <a:sym typeface="Arial"/>
            </a:endParaRPr>
          </a:p>
          <a:p>
            <a:pPr marL="0" indent="0" defTabSz="931774">
              <a:lnSpc>
                <a:spcPct val="115000"/>
              </a:lnSpc>
              <a:buFont typeface="+mj-lt"/>
              <a:buNone/>
              <a:defRPr/>
            </a:pPr>
            <a:endParaRPr lang="en-US" i="1"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Ref idx="1001">
        <a:schemeClr val="bg1"/>
      </p:bgRef>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67FEAD3-F3D4-A64A-82C8-C068ECFD3119}"/>
              </a:ext>
            </a:extLst>
          </p:cNvPr>
          <p:cNvSpPr>
            <a:spLocks noGrp="1"/>
          </p:cNvSpPr>
          <p:nvPr>
            <p:ph type="ctrTitle" hasCustomPrompt="1"/>
          </p:nvPr>
        </p:nvSpPr>
        <p:spPr>
          <a:xfrm>
            <a:off x="6402597" y="1760636"/>
            <a:ext cx="5107446" cy="2150964"/>
          </a:xfrm>
        </p:spPr>
        <p:txBody>
          <a:bodyPr wrap="none" lIns="0" tIns="0" rIns="0" bIns="0" anchor="t" anchorCtr="0">
            <a:noAutofit/>
          </a:bodyPr>
          <a:lstStyle>
            <a:lvl1pPr algn="l">
              <a:defRPr sz="5000">
                <a:solidFill>
                  <a:srgbClr val="FFFFFF"/>
                </a:solidFill>
              </a:defRPr>
            </a:lvl1pPr>
          </a:lstStyle>
          <a:p>
            <a:r>
              <a:rPr lang="en-US" dirty="0"/>
              <a:t>Click to edit </a:t>
            </a:r>
            <a:br>
              <a:rPr lang="en-US" dirty="0"/>
            </a:br>
            <a:r>
              <a:rPr lang="en-US" dirty="0"/>
              <a:t>Master title style</a:t>
            </a:r>
          </a:p>
        </p:txBody>
      </p:sp>
      <p:sp>
        <p:nvSpPr>
          <p:cNvPr id="7" name="Subtitle 2">
            <a:extLst>
              <a:ext uri="{FF2B5EF4-FFF2-40B4-BE49-F238E27FC236}">
                <a16:creationId xmlns:a16="http://schemas.microsoft.com/office/drawing/2014/main" id="{09954B61-242D-6E44-BC67-2B5ECF066D5A}"/>
              </a:ext>
            </a:extLst>
          </p:cNvPr>
          <p:cNvSpPr>
            <a:spLocks noGrp="1"/>
          </p:cNvSpPr>
          <p:nvPr>
            <p:ph type="subTitle" idx="1" hasCustomPrompt="1"/>
          </p:nvPr>
        </p:nvSpPr>
        <p:spPr>
          <a:xfrm>
            <a:off x="6430781" y="4179051"/>
            <a:ext cx="5107447" cy="888250"/>
          </a:xfrm>
        </p:spPr>
        <p:txBody>
          <a:bodyPr lIns="0" tIns="0" rIns="0" bIns="0" anchor="t" anchorCtr="0">
            <a:normAutofit/>
          </a:bodyPr>
          <a:lstStyle>
            <a:lvl1pPr marL="0" indent="0" algn="l">
              <a:buNone/>
              <a:defRPr sz="18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pic>
        <p:nvPicPr>
          <p:cNvPr id="8" name="Picture 7">
            <a:extLst>
              <a:ext uri="{FF2B5EF4-FFF2-40B4-BE49-F238E27FC236}">
                <a16:creationId xmlns:a16="http://schemas.microsoft.com/office/drawing/2014/main" id="{14D38D58-E0B3-E44A-A586-676D694560A5}"/>
              </a:ext>
            </a:extLst>
          </p:cNvPr>
          <p:cNvPicPr>
            <a:picLocks noChangeAspect="1"/>
          </p:cNvPicPr>
          <p:nvPr userDrawn="1"/>
        </p:nvPicPr>
        <p:blipFill>
          <a:blip r:embed="rId2"/>
          <a:stretch>
            <a:fillRect/>
          </a:stretch>
        </p:blipFill>
        <p:spPr>
          <a:xfrm>
            <a:off x="6402598" y="1361402"/>
            <a:ext cx="2096022" cy="176588"/>
          </a:xfrm>
          <a:prstGeom prst="rect">
            <a:avLst/>
          </a:prstGeom>
        </p:spPr>
      </p:pic>
      <p:pic>
        <p:nvPicPr>
          <p:cNvPr id="10" name="Picture 9">
            <a:extLst>
              <a:ext uri="{FF2B5EF4-FFF2-40B4-BE49-F238E27FC236}">
                <a16:creationId xmlns:a16="http://schemas.microsoft.com/office/drawing/2014/main" id="{2BCAE8B1-097B-B94B-95CD-34DD4FB3BA5D}"/>
              </a:ext>
            </a:extLst>
          </p:cNvPr>
          <p:cNvPicPr>
            <a:picLocks noChangeAspect="1"/>
          </p:cNvPicPr>
          <p:nvPr userDrawn="1"/>
        </p:nvPicPr>
        <p:blipFill>
          <a:blip r:embed="rId3"/>
          <a:stretch>
            <a:fillRect/>
          </a:stretch>
        </p:blipFill>
        <p:spPr>
          <a:xfrm>
            <a:off x="10342617" y="5482972"/>
            <a:ext cx="1195611" cy="997717"/>
          </a:xfrm>
          <a:prstGeom prst="rect">
            <a:avLst/>
          </a:prstGeom>
        </p:spPr>
      </p:pic>
      <p:pic>
        <p:nvPicPr>
          <p:cNvPr id="4" name="Picture 3">
            <a:extLst>
              <a:ext uri="{FF2B5EF4-FFF2-40B4-BE49-F238E27FC236}">
                <a16:creationId xmlns:a16="http://schemas.microsoft.com/office/drawing/2014/main" id="{88BCDF98-1310-A14E-97B0-8EE70957CCC6}"/>
              </a:ext>
            </a:extLst>
          </p:cNvPr>
          <p:cNvPicPr>
            <a:picLocks noChangeAspect="1"/>
          </p:cNvPicPr>
          <p:nvPr userDrawn="1"/>
        </p:nvPicPr>
        <p:blipFill rotWithShape="1">
          <a:blip r:embed="rId4"/>
          <a:srcRect l="5287" t="-4749" r="-2682" b="4018"/>
          <a:stretch/>
        </p:blipFill>
        <p:spPr>
          <a:xfrm>
            <a:off x="0" y="782199"/>
            <a:ext cx="6268598" cy="6075802"/>
          </a:xfrm>
          <a:prstGeom prst="rect">
            <a:avLst/>
          </a:prstGeom>
        </p:spPr>
      </p:pic>
    </p:spTree>
    <p:extLst>
      <p:ext uri="{BB962C8B-B14F-4D97-AF65-F5344CB8AC3E}">
        <p14:creationId xmlns:p14="http://schemas.microsoft.com/office/powerpoint/2010/main" val="387141665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962252B-6B53-E545-A4D8-FCCC80EE10B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D7E933-E323-7A46-A490-6FFEAB709B2B}"/>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9A3FF66F-2216-8446-9DC8-16BDEEA3252A}"/>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331BB279-9F4D-6445-9A67-954A472F5F3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Chart Placeholder 6">
            <a:extLst>
              <a:ext uri="{FF2B5EF4-FFF2-40B4-BE49-F238E27FC236}">
                <a16:creationId xmlns:a16="http://schemas.microsoft.com/office/drawing/2014/main" id="{0E5AE051-28C6-2E4F-927E-5D37C6578895}"/>
              </a:ext>
            </a:extLst>
          </p:cNvPr>
          <p:cNvSpPr>
            <a:spLocks noGrp="1"/>
          </p:cNvSpPr>
          <p:nvPr>
            <p:ph type="chart" sz="quarter" idx="12"/>
          </p:nvPr>
        </p:nvSpPr>
        <p:spPr>
          <a:xfrm>
            <a:off x="838200" y="2419350"/>
            <a:ext cx="10515600" cy="3738563"/>
          </a:xfrm>
          <a:solidFill>
            <a:srgbClr val="FFFFFF"/>
          </a:solidFill>
          <a:ln w="6350">
            <a:solidFill>
              <a:schemeClr val="tx1"/>
            </a:solidFill>
          </a:ln>
        </p:spPr>
        <p:txBody>
          <a:bodyPr/>
          <a:lstStyle>
            <a:lvl1pPr algn="ctr">
              <a:defRPr/>
            </a:lvl1pPr>
          </a:lstStyle>
          <a:p>
            <a:endParaRPr lang="en-US" dirty="0"/>
          </a:p>
        </p:txBody>
      </p:sp>
    </p:spTree>
    <p:extLst>
      <p:ext uri="{BB962C8B-B14F-4D97-AF65-F5344CB8AC3E}">
        <p14:creationId xmlns:p14="http://schemas.microsoft.com/office/powerpoint/2010/main" val="718751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94C6E89-74B3-7346-AFBC-240BD87198D1}"/>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54FCE7FA-F63F-8A4A-92DA-66F4240F7D04}"/>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33C8C6DD-D8BC-4342-9D50-9B2F24F392FA}"/>
              </a:ext>
            </a:extLst>
          </p:cNvPr>
          <p:cNvSpPr>
            <a:spLocks noGrp="1"/>
          </p:cNvSpPr>
          <p:nvPr>
            <p:ph type="ftr" sz="quarter" idx="11"/>
          </p:nvPr>
        </p:nvSpPr>
        <p:spPr/>
        <p:txBody>
          <a:bodyPr/>
          <a:lstStyle>
            <a:lvl1pPr>
              <a:defRPr b="0" i="0">
                <a:latin typeface="Montserrat" pitchFamily="2" charset="77"/>
              </a:defRPr>
            </a:lvl1pPr>
          </a:lstStyle>
          <a:p>
            <a:r>
              <a:rPr lang="en-US" dirty="0"/>
              <a:t>CLICK TO EDIT PRESENTATION TITLE</a:t>
            </a:r>
          </a:p>
        </p:txBody>
      </p:sp>
      <p:sp>
        <p:nvSpPr>
          <p:cNvPr id="6" name="Title 1">
            <a:extLst>
              <a:ext uri="{FF2B5EF4-FFF2-40B4-BE49-F238E27FC236}">
                <a16:creationId xmlns:a16="http://schemas.microsoft.com/office/drawing/2014/main" id="{0002D077-60C9-0F4E-A5B8-B9B338C57C58}"/>
              </a:ext>
            </a:extLst>
          </p:cNvPr>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sp>
        <p:nvSpPr>
          <p:cNvPr id="7" name="Subtitle 2">
            <a:extLst>
              <a:ext uri="{FF2B5EF4-FFF2-40B4-BE49-F238E27FC236}">
                <a16:creationId xmlns:a16="http://schemas.microsoft.com/office/drawing/2014/main" id="{035B9898-1DF0-2943-AEAD-22315FF77CD4}"/>
              </a:ext>
            </a:extLst>
          </p:cNvPr>
          <p:cNvSpPr>
            <a:spLocks noGrp="1"/>
          </p:cNvSpPr>
          <p:nvPr>
            <p:ph type="subTitle" idx="1" hasCustomPrompt="1"/>
          </p:nvPr>
        </p:nvSpPr>
        <p:spPr>
          <a:xfrm>
            <a:off x="838199" y="2618547"/>
            <a:ext cx="5257801" cy="3504457"/>
          </a:xfrm>
        </p:spPr>
        <p:txBody>
          <a:bodyPr anchor="t" anchorCtr="0">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8" name="Straight Connector 7">
            <a:extLst>
              <a:ext uri="{FF2B5EF4-FFF2-40B4-BE49-F238E27FC236}">
                <a16:creationId xmlns:a16="http://schemas.microsoft.com/office/drawing/2014/main" id="{DB77E665-1CC2-F141-BDCC-894D658D0CD6}"/>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E93B3D29-2884-2449-BD9E-848C7E54A5D3}"/>
              </a:ext>
            </a:extLst>
          </p:cNvPr>
          <p:cNvPicPr>
            <a:picLocks noChangeAspect="1"/>
          </p:cNvPicPr>
          <p:nvPr userDrawn="1"/>
        </p:nvPicPr>
        <p:blipFill>
          <a:blip r:embed="rId2"/>
          <a:stretch>
            <a:fillRect/>
          </a:stretch>
        </p:blipFill>
        <p:spPr>
          <a:xfrm>
            <a:off x="9742990" y="1097403"/>
            <a:ext cx="4122516" cy="5643921"/>
          </a:xfrm>
          <a:prstGeom prst="rect">
            <a:avLst/>
          </a:prstGeom>
        </p:spPr>
      </p:pic>
      <p:sp>
        <p:nvSpPr>
          <p:cNvPr id="9" name="Chart Placeholder 6">
            <a:extLst>
              <a:ext uri="{FF2B5EF4-FFF2-40B4-BE49-F238E27FC236}">
                <a16:creationId xmlns:a16="http://schemas.microsoft.com/office/drawing/2014/main" id="{CA30CB00-61C0-1E4D-A95D-FABFC9E558F0}"/>
              </a:ext>
            </a:extLst>
          </p:cNvPr>
          <p:cNvSpPr>
            <a:spLocks noGrp="1"/>
          </p:cNvSpPr>
          <p:nvPr>
            <p:ph type="chart" sz="quarter" idx="12"/>
          </p:nvPr>
        </p:nvSpPr>
        <p:spPr>
          <a:xfrm>
            <a:off x="6180880" y="2618547"/>
            <a:ext cx="5172920" cy="3504457"/>
          </a:xfrm>
          <a:solidFill>
            <a:srgbClr val="FFFFFF"/>
          </a:solidFill>
          <a:ln w="6350">
            <a:solidFill>
              <a:schemeClr val="tx1"/>
            </a:solidFill>
          </a:ln>
        </p:spPr>
        <p:txBody>
          <a:bodyPr/>
          <a:lstStyle>
            <a:lvl1pPr algn="ctr">
              <a:defRPr/>
            </a:lvl1pPr>
          </a:lstStyle>
          <a:p>
            <a:endParaRPr lang="en-US" dirty="0"/>
          </a:p>
        </p:txBody>
      </p:sp>
    </p:spTree>
    <p:extLst>
      <p:ext uri="{BB962C8B-B14F-4D97-AF65-F5344CB8AC3E}">
        <p14:creationId xmlns:p14="http://schemas.microsoft.com/office/powerpoint/2010/main" val="3014504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94C6E89-74B3-7346-AFBC-240BD87198D1}"/>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54FCE7FA-F63F-8A4A-92DA-66F4240F7D04}"/>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33C8C6DD-D8BC-4342-9D50-9B2F24F392FA}"/>
              </a:ext>
            </a:extLst>
          </p:cNvPr>
          <p:cNvSpPr>
            <a:spLocks noGrp="1"/>
          </p:cNvSpPr>
          <p:nvPr>
            <p:ph type="ftr" sz="quarter" idx="11"/>
          </p:nvPr>
        </p:nvSpPr>
        <p:spPr/>
        <p:txBody>
          <a:bodyPr/>
          <a:lstStyle>
            <a:lvl1pPr>
              <a:defRPr b="0" i="0">
                <a:latin typeface="Montserrat" pitchFamily="2" charset="77"/>
              </a:defRPr>
            </a:lvl1pPr>
          </a:lstStyle>
          <a:p>
            <a:r>
              <a:rPr lang="en-US" dirty="0"/>
              <a:t>CLICK TO EDIT PRESENTATION TITLE</a:t>
            </a:r>
          </a:p>
        </p:txBody>
      </p:sp>
      <p:sp>
        <p:nvSpPr>
          <p:cNvPr id="6" name="Title 1">
            <a:extLst>
              <a:ext uri="{FF2B5EF4-FFF2-40B4-BE49-F238E27FC236}">
                <a16:creationId xmlns:a16="http://schemas.microsoft.com/office/drawing/2014/main" id="{0002D077-60C9-0F4E-A5B8-B9B338C57C58}"/>
              </a:ext>
            </a:extLst>
          </p:cNvPr>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sp>
        <p:nvSpPr>
          <p:cNvPr id="7" name="Subtitle 2">
            <a:extLst>
              <a:ext uri="{FF2B5EF4-FFF2-40B4-BE49-F238E27FC236}">
                <a16:creationId xmlns:a16="http://schemas.microsoft.com/office/drawing/2014/main" id="{035B9898-1DF0-2943-AEAD-22315FF77CD4}"/>
              </a:ext>
            </a:extLst>
          </p:cNvPr>
          <p:cNvSpPr>
            <a:spLocks noGrp="1"/>
          </p:cNvSpPr>
          <p:nvPr>
            <p:ph type="subTitle" idx="1" hasCustomPrompt="1"/>
          </p:nvPr>
        </p:nvSpPr>
        <p:spPr>
          <a:xfrm>
            <a:off x="838199" y="2618547"/>
            <a:ext cx="5257801" cy="3504457"/>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8" name="Straight Connector 7">
            <a:extLst>
              <a:ext uri="{FF2B5EF4-FFF2-40B4-BE49-F238E27FC236}">
                <a16:creationId xmlns:a16="http://schemas.microsoft.com/office/drawing/2014/main" id="{DB77E665-1CC2-F141-BDCC-894D658D0CD6}"/>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E93B3D29-2884-2449-BD9E-848C7E54A5D3}"/>
              </a:ext>
            </a:extLst>
          </p:cNvPr>
          <p:cNvPicPr>
            <a:picLocks noChangeAspect="1"/>
          </p:cNvPicPr>
          <p:nvPr userDrawn="1"/>
        </p:nvPicPr>
        <p:blipFill>
          <a:blip r:embed="rId2"/>
          <a:stretch>
            <a:fillRect/>
          </a:stretch>
        </p:blipFill>
        <p:spPr>
          <a:xfrm>
            <a:off x="9742990" y="1097403"/>
            <a:ext cx="4122516" cy="5643921"/>
          </a:xfrm>
          <a:prstGeom prst="rect">
            <a:avLst/>
          </a:prstGeom>
        </p:spPr>
      </p:pic>
      <p:sp>
        <p:nvSpPr>
          <p:cNvPr id="11" name="Picture Placeholder 10">
            <a:extLst>
              <a:ext uri="{FF2B5EF4-FFF2-40B4-BE49-F238E27FC236}">
                <a16:creationId xmlns:a16="http://schemas.microsoft.com/office/drawing/2014/main" id="{73ED6103-3B6B-C742-AFA8-42EFF1DC824A}"/>
              </a:ext>
            </a:extLst>
          </p:cNvPr>
          <p:cNvSpPr>
            <a:spLocks noGrp="1"/>
          </p:cNvSpPr>
          <p:nvPr>
            <p:ph type="pic" sz="quarter" idx="12"/>
          </p:nvPr>
        </p:nvSpPr>
        <p:spPr>
          <a:xfrm>
            <a:off x="6221413" y="2617788"/>
            <a:ext cx="5132387" cy="3505200"/>
          </a:xfr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2886548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DCD3AF-AA1C-2344-AE47-68DFADEA1FF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4AED5C-8B04-2B47-905C-A95E0364351A}"/>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755AE5E2-0052-4C4A-9023-8FBF5E1B9F2C}"/>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5D381CF3-CDC7-2C40-AFF2-E0366E38B47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Picture Placeholder 6">
            <a:extLst>
              <a:ext uri="{FF2B5EF4-FFF2-40B4-BE49-F238E27FC236}">
                <a16:creationId xmlns:a16="http://schemas.microsoft.com/office/drawing/2014/main" id="{3227367D-5400-E34D-A223-6B36597DAEDF}"/>
              </a:ext>
            </a:extLst>
          </p:cNvPr>
          <p:cNvSpPr>
            <a:spLocks noGrp="1"/>
          </p:cNvSpPr>
          <p:nvPr>
            <p:ph type="pic" sz="quarter" idx="12" hasCustomPrompt="1"/>
          </p:nvPr>
        </p:nvSpPr>
        <p:spPr>
          <a:xfrm>
            <a:off x="838200"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8" name="Picture Placeholder 6">
            <a:extLst>
              <a:ext uri="{FF2B5EF4-FFF2-40B4-BE49-F238E27FC236}">
                <a16:creationId xmlns:a16="http://schemas.microsoft.com/office/drawing/2014/main" id="{722F0E0D-E761-5741-A5D5-E862299C37D7}"/>
              </a:ext>
            </a:extLst>
          </p:cNvPr>
          <p:cNvSpPr>
            <a:spLocks noGrp="1"/>
          </p:cNvSpPr>
          <p:nvPr>
            <p:ph type="pic" sz="quarter" idx="13" hasCustomPrompt="1"/>
          </p:nvPr>
        </p:nvSpPr>
        <p:spPr>
          <a:xfrm>
            <a:off x="3612012"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9" name="Picture Placeholder 6">
            <a:extLst>
              <a:ext uri="{FF2B5EF4-FFF2-40B4-BE49-F238E27FC236}">
                <a16:creationId xmlns:a16="http://schemas.microsoft.com/office/drawing/2014/main" id="{A1B0934C-E215-D946-A18B-78F59830CCB4}"/>
              </a:ext>
            </a:extLst>
          </p:cNvPr>
          <p:cNvSpPr>
            <a:spLocks noGrp="1"/>
          </p:cNvSpPr>
          <p:nvPr>
            <p:ph type="pic" sz="quarter" idx="14" hasCustomPrompt="1"/>
          </p:nvPr>
        </p:nvSpPr>
        <p:spPr>
          <a:xfrm>
            <a:off x="6385824"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10" name="Picture Placeholder 6">
            <a:extLst>
              <a:ext uri="{FF2B5EF4-FFF2-40B4-BE49-F238E27FC236}">
                <a16:creationId xmlns:a16="http://schemas.microsoft.com/office/drawing/2014/main" id="{56750189-ECF5-3545-8F89-4FC9DD561CB1}"/>
              </a:ext>
            </a:extLst>
          </p:cNvPr>
          <p:cNvSpPr>
            <a:spLocks noGrp="1"/>
          </p:cNvSpPr>
          <p:nvPr>
            <p:ph type="pic" sz="quarter" idx="15" hasCustomPrompt="1"/>
          </p:nvPr>
        </p:nvSpPr>
        <p:spPr>
          <a:xfrm>
            <a:off x="9159635"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11" name="Subtitle 2">
            <a:extLst>
              <a:ext uri="{FF2B5EF4-FFF2-40B4-BE49-F238E27FC236}">
                <a16:creationId xmlns:a16="http://schemas.microsoft.com/office/drawing/2014/main" id="{D464557A-B8CD-C447-90B2-91C307EC1A94}"/>
              </a:ext>
            </a:extLst>
          </p:cNvPr>
          <p:cNvSpPr>
            <a:spLocks noGrp="1"/>
          </p:cNvSpPr>
          <p:nvPr>
            <p:ph type="subTitle" idx="1" hasCustomPrompt="1"/>
          </p:nvPr>
        </p:nvSpPr>
        <p:spPr>
          <a:xfrm>
            <a:off x="838200" y="5503181"/>
            <a:ext cx="10515600" cy="897620"/>
          </a:xfrm>
        </p:spPr>
        <p:txBody>
          <a:bodyPr anchor="t" anchorCtr="0">
            <a:noAutofit/>
          </a:bodyPr>
          <a:lstStyle>
            <a:lvl1pPr marL="0" indent="0" algn="ctr">
              <a:lnSpc>
                <a:spcPts val="2100"/>
              </a:lnSpc>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spTree>
    <p:extLst>
      <p:ext uri="{BB962C8B-B14F-4D97-AF65-F5344CB8AC3E}">
        <p14:creationId xmlns:p14="http://schemas.microsoft.com/office/powerpoint/2010/main" val="41284841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DCD3AF-AA1C-2344-AE47-68DFADEA1FF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4AED5C-8B04-2B47-905C-A95E0364351A}"/>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755AE5E2-0052-4C4A-9023-8FBF5E1B9F2C}"/>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5D381CF3-CDC7-2C40-AFF2-E0366E38B47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Picture Placeholder 6">
            <a:extLst>
              <a:ext uri="{FF2B5EF4-FFF2-40B4-BE49-F238E27FC236}">
                <a16:creationId xmlns:a16="http://schemas.microsoft.com/office/drawing/2014/main" id="{3227367D-5400-E34D-A223-6B36597DAEDF}"/>
              </a:ext>
            </a:extLst>
          </p:cNvPr>
          <p:cNvSpPr>
            <a:spLocks noGrp="1"/>
          </p:cNvSpPr>
          <p:nvPr>
            <p:ph type="pic" sz="quarter" idx="12" hasCustomPrompt="1"/>
          </p:nvPr>
        </p:nvSpPr>
        <p:spPr>
          <a:xfrm>
            <a:off x="838200"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8" name="Picture Placeholder 6">
            <a:extLst>
              <a:ext uri="{FF2B5EF4-FFF2-40B4-BE49-F238E27FC236}">
                <a16:creationId xmlns:a16="http://schemas.microsoft.com/office/drawing/2014/main" id="{722F0E0D-E761-5741-A5D5-E862299C37D7}"/>
              </a:ext>
            </a:extLst>
          </p:cNvPr>
          <p:cNvSpPr>
            <a:spLocks noGrp="1"/>
          </p:cNvSpPr>
          <p:nvPr>
            <p:ph type="pic" sz="quarter" idx="13" hasCustomPrompt="1"/>
          </p:nvPr>
        </p:nvSpPr>
        <p:spPr>
          <a:xfrm>
            <a:off x="3612012"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9" name="Picture Placeholder 6">
            <a:extLst>
              <a:ext uri="{FF2B5EF4-FFF2-40B4-BE49-F238E27FC236}">
                <a16:creationId xmlns:a16="http://schemas.microsoft.com/office/drawing/2014/main" id="{A1B0934C-E215-D946-A18B-78F59830CCB4}"/>
              </a:ext>
            </a:extLst>
          </p:cNvPr>
          <p:cNvSpPr>
            <a:spLocks noGrp="1"/>
          </p:cNvSpPr>
          <p:nvPr>
            <p:ph type="pic" sz="quarter" idx="14" hasCustomPrompt="1"/>
          </p:nvPr>
        </p:nvSpPr>
        <p:spPr>
          <a:xfrm>
            <a:off x="6385824"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10" name="Picture Placeholder 6">
            <a:extLst>
              <a:ext uri="{FF2B5EF4-FFF2-40B4-BE49-F238E27FC236}">
                <a16:creationId xmlns:a16="http://schemas.microsoft.com/office/drawing/2014/main" id="{56750189-ECF5-3545-8F89-4FC9DD561CB1}"/>
              </a:ext>
            </a:extLst>
          </p:cNvPr>
          <p:cNvSpPr>
            <a:spLocks noGrp="1"/>
          </p:cNvSpPr>
          <p:nvPr>
            <p:ph type="pic" sz="quarter" idx="15" hasCustomPrompt="1"/>
          </p:nvPr>
        </p:nvSpPr>
        <p:spPr>
          <a:xfrm>
            <a:off x="9159635"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11" name="Subtitle 2">
            <a:extLst>
              <a:ext uri="{FF2B5EF4-FFF2-40B4-BE49-F238E27FC236}">
                <a16:creationId xmlns:a16="http://schemas.microsoft.com/office/drawing/2014/main" id="{D464557A-B8CD-C447-90B2-91C307EC1A94}"/>
              </a:ext>
            </a:extLst>
          </p:cNvPr>
          <p:cNvSpPr>
            <a:spLocks noGrp="1"/>
          </p:cNvSpPr>
          <p:nvPr>
            <p:ph type="subTitle" idx="1" hasCustomPrompt="1"/>
          </p:nvPr>
        </p:nvSpPr>
        <p:spPr>
          <a:xfrm>
            <a:off x="838200" y="5503181"/>
            <a:ext cx="10515600" cy="897620"/>
          </a:xfrm>
        </p:spPr>
        <p:txBody>
          <a:bodyPr anchor="t" anchorCtr="0">
            <a:noAutofit/>
          </a:bodyPr>
          <a:lstStyle>
            <a:lvl1pPr marL="0" indent="0" algn="ctr">
              <a:lnSpc>
                <a:spcPts val="2100"/>
              </a:lnSpc>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spTree>
    <p:extLst>
      <p:ext uri="{BB962C8B-B14F-4D97-AF65-F5344CB8AC3E}">
        <p14:creationId xmlns:p14="http://schemas.microsoft.com/office/powerpoint/2010/main" val="19141115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DCD3AF-AA1C-2344-AE47-68DFADEA1FF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4AED5C-8B04-2B47-905C-A95E0364351A}"/>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755AE5E2-0052-4C4A-9023-8FBF5E1B9F2C}"/>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5D381CF3-CDC7-2C40-AFF2-E0366E38B47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Picture Placeholder 6">
            <a:extLst>
              <a:ext uri="{FF2B5EF4-FFF2-40B4-BE49-F238E27FC236}">
                <a16:creationId xmlns:a16="http://schemas.microsoft.com/office/drawing/2014/main" id="{3227367D-5400-E34D-A223-6B36597DAEDF}"/>
              </a:ext>
            </a:extLst>
          </p:cNvPr>
          <p:cNvSpPr>
            <a:spLocks noGrp="1"/>
          </p:cNvSpPr>
          <p:nvPr>
            <p:ph type="pic" sz="quarter" idx="12" hasCustomPrompt="1"/>
          </p:nvPr>
        </p:nvSpPr>
        <p:spPr>
          <a:xfrm>
            <a:off x="838200"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8" name="Picture Placeholder 6">
            <a:extLst>
              <a:ext uri="{FF2B5EF4-FFF2-40B4-BE49-F238E27FC236}">
                <a16:creationId xmlns:a16="http://schemas.microsoft.com/office/drawing/2014/main" id="{722F0E0D-E761-5741-A5D5-E862299C37D7}"/>
              </a:ext>
            </a:extLst>
          </p:cNvPr>
          <p:cNvSpPr>
            <a:spLocks noGrp="1"/>
          </p:cNvSpPr>
          <p:nvPr>
            <p:ph type="pic" sz="quarter" idx="13" hasCustomPrompt="1"/>
          </p:nvPr>
        </p:nvSpPr>
        <p:spPr>
          <a:xfrm>
            <a:off x="3612012"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9" name="Picture Placeholder 6">
            <a:extLst>
              <a:ext uri="{FF2B5EF4-FFF2-40B4-BE49-F238E27FC236}">
                <a16:creationId xmlns:a16="http://schemas.microsoft.com/office/drawing/2014/main" id="{A1B0934C-E215-D946-A18B-78F59830CCB4}"/>
              </a:ext>
            </a:extLst>
          </p:cNvPr>
          <p:cNvSpPr>
            <a:spLocks noGrp="1"/>
          </p:cNvSpPr>
          <p:nvPr>
            <p:ph type="pic" sz="quarter" idx="14" hasCustomPrompt="1"/>
          </p:nvPr>
        </p:nvSpPr>
        <p:spPr>
          <a:xfrm>
            <a:off x="6385824"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10" name="Picture Placeholder 6">
            <a:extLst>
              <a:ext uri="{FF2B5EF4-FFF2-40B4-BE49-F238E27FC236}">
                <a16:creationId xmlns:a16="http://schemas.microsoft.com/office/drawing/2014/main" id="{56750189-ECF5-3545-8F89-4FC9DD561CB1}"/>
              </a:ext>
            </a:extLst>
          </p:cNvPr>
          <p:cNvSpPr>
            <a:spLocks noGrp="1"/>
          </p:cNvSpPr>
          <p:nvPr>
            <p:ph type="pic" sz="quarter" idx="15" hasCustomPrompt="1"/>
          </p:nvPr>
        </p:nvSpPr>
        <p:spPr>
          <a:xfrm>
            <a:off x="9159635"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11" name="Subtitle 2">
            <a:extLst>
              <a:ext uri="{FF2B5EF4-FFF2-40B4-BE49-F238E27FC236}">
                <a16:creationId xmlns:a16="http://schemas.microsoft.com/office/drawing/2014/main" id="{D464557A-B8CD-C447-90B2-91C307EC1A94}"/>
              </a:ext>
            </a:extLst>
          </p:cNvPr>
          <p:cNvSpPr>
            <a:spLocks noGrp="1"/>
          </p:cNvSpPr>
          <p:nvPr>
            <p:ph type="subTitle" idx="1" hasCustomPrompt="1"/>
          </p:nvPr>
        </p:nvSpPr>
        <p:spPr>
          <a:xfrm>
            <a:off x="838200" y="5503181"/>
            <a:ext cx="10515600" cy="897620"/>
          </a:xfrm>
        </p:spPr>
        <p:txBody>
          <a:bodyPr anchor="t" anchorCtr="0">
            <a:noAutofit/>
          </a:bodyPr>
          <a:lstStyle>
            <a:lvl1pPr marL="0" indent="0" algn="ctr">
              <a:lnSpc>
                <a:spcPts val="2100"/>
              </a:lnSpc>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spTree>
    <p:extLst>
      <p:ext uri="{BB962C8B-B14F-4D97-AF65-F5344CB8AC3E}">
        <p14:creationId xmlns:p14="http://schemas.microsoft.com/office/powerpoint/2010/main" val="5964699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4EB49B0-6A0E-3F43-960E-DAF05ADD0064}"/>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sz="half" idx="1"/>
          </p:nvPr>
        </p:nvSpPr>
        <p:spPr>
          <a:xfrm>
            <a:off x="838200" y="2555309"/>
            <a:ext cx="5181600" cy="3621653"/>
          </a:xfrm>
        </p:spPr>
        <p:txBody>
          <a:bodyPr anchor="t" anchorCtr="0">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p:txBody>
      </p:sp>
      <p:sp>
        <p:nvSpPr>
          <p:cNvPr id="4" name="Content Placeholder 3"/>
          <p:cNvSpPr>
            <a:spLocks noGrp="1"/>
          </p:cNvSpPr>
          <p:nvPr>
            <p:ph sz="half" idx="2"/>
          </p:nvPr>
        </p:nvSpPr>
        <p:spPr>
          <a:xfrm>
            <a:off x="6172200" y="2555309"/>
            <a:ext cx="5181600" cy="3621654"/>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Slide Number Placeholder 6"/>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8" name="Title 1">
            <a:extLst>
              <a:ext uri="{FF2B5EF4-FFF2-40B4-BE49-F238E27FC236}">
                <a16:creationId xmlns:a16="http://schemas.microsoft.com/office/drawing/2014/main" id="{A01886FC-FFED-454C-9320-99333FAA1BBD}"/>
              </a:ext>
            </a:extLst>
          </p:cNvPr>
          <p:cNvSpPr>
            <a:spLocks noGrp="1"/>
          </p:cNvSpPr>
          <p:nvPr userDrawn="1"/>
        </p:nvSpPr>
        <p:spPr>
          <a:xfrm>
            <a:off x="838200" y="1271016"/>
            <a:ext cx="10515600" cy="657681"/>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b="1" i="0" kern="1200">
                <a:solidFill>
                  <a:schemeClr val="tx2"/>
                </a:solidFill>
                <a:latin typeface="Times New Roman" panose="02020603050405020304" pitchFamily="18" charset="0"/>
                <a:ea typeface="+mj-ea"/>
                <a:cs typeface="Times New Roman" panose="02020603050405020304" pitchFamily="18" charset="0"/>
              </a:defRPr>
            </a:lvl1pPr>
          </a:lstStyle>
          <a:p>
            <a:r>
              <a:rPr lang="en-US" dirty="0"/>
              <a:t>Click to edit Master title style</a:t>
            </a:r>
          </a:p>
        </p:txBody>
      </p:sp>
      <p:cxnSp>
        <p:nvCxnSpPr>
          <p:cNvPr id="9" name="Straight Connector 8">
            <a:extLst>
              <a:ext uri="{FF2B5EF4-FFF2-40B4-BE49-F238E27FC236}">
                <a16:creationId xmlns:a16="http://schemas.microsoft.com/office/drawing/2014/main" id="{90EA4D77-CA63-4543-886D-EB2B5E8F39B7}"/>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79202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85DED6-25D0-A64C-8436-03F835BDFF7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9788" y="1261872"/>
            <a:ext cx="10515600" cy="701132"/>
          </a:xfrm>
        </p:spPr>
        <p:txBody>
          <a:bodyPr anchor="t" anchorCtr="0"/>
          <a:lstStyle/>
          <a:p>
            <a:r>
              <a:rPr lang="en-US" dirty="0"/>
              <a:t>Click to edit Master title style</a:t>
            </a:r>
          </a:p>
        </p:txBody>
      </p:sp>
      <p:sp>
        <p:nvSpPr>
          <p:cNvPr id="3" name="Text Placeholder 2"/>
          <p:cNvSpPr>
            <a:spLocks noGrp="1"/>
          </p:cNvSpPr>
          <p:nvPr>
            <p:ph type="body" idx="1"/>
          </p:nvPr>
        </p:nvSpPr>
        <p:spPr>
          <a:xfrm>
            <a:off x="839788" y="2417522"/>
            <a:ext cx="5157787" cy="539163"/>
          </a:xfrm>
        </p:spPr>
        <p:txBody>
          <a:bodyPr anchor="t" anchorCtr="0">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3144576"/>
            <a:ext cx="5157787" cy="3684588"/>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2417522"/>
            <a:ext cx="5183188" cy="539164"/>
          </a:xfrm>
        </p:spPr>
        <p:txBody>
          <a:bodyPr anchor="t" anchorCtr="0">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3144576"/>
            <a:ext cx="5183188" cy="3684588"/>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9" name="Slide Number Placeholder 8"/>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cxnSp>
        <p:nvCxnSpPr>
          <p:cNvPr id="10" name="Straight Connector 9">
            <a:extLst>
              <a:ext uri="{FF2B5EF4-FFF2-40B4-BE49-F238E27FC236}">
                <a16:creationId xmlns:a16="http://schemas.microsoft.com/office/drawing/2014/main" id="{4A6B0A9D-77FE-AD4C-9BE8-11D3F69ECDC0}"/>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44143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399516-4799-7240-9F86-3D43A4EC1577}"/>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ooter Placeholder 3"/>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lide Number Placeholder 4"/>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6" name="Title 1">
            <a:extLst>
              <a:ext uri="{FF2B5EF4-FFF2-40B4-BE49-F238E27FC236}">
                <a16:creationId xmlns:a16="http://schemas.microsoft.com/office/drawing/2014/main" id="{96DBE956-97F4-4C49-A98F-CAB261A92F5B}"/>
              </a:ext>
            </a:extLst>
          </p:cNvPr>
          <p:cNvSpPr>
            <a:spLocks noGrp="1"/>
          </p:cNvSpPr>
          <p:nvPr>
            <p:ph type="title"/>
          </p:nvPr>
        </p:nvSpPr>
        <p:spPr>
          <a:xfrm>
            <a:off x="839788" y="1261872"/>
            <a:ext cx="10515600" cy="701132"/>
          </a:xfrm>
        </p:spPr>
        <p:txBody>
          <a:bodyPr anchor="t" anchorCtr="0"/>
          <a:lstStyle/>
          <a:p>
            <a:r>
              <a:rPr lang="en-US" dirty="0"/>
              <a:t>Click to edit Master title style</a:t>
            </a:r>
          </a:p>
        </p:txBody>
      </p:sp>
      <p:cxnSp>
        <p:nvCxnSpPr>
          <p:cNvPr id="7" name="Straight Connector 6">
            <a:extLst>
              <a:ext uri="{FF2B5EF4-FFF2-40B4-BE49-F238E27FC236}">
                <a16:creationId xmlns:a16="http://schemas.microsoft.com/office/drawing/2014/main" id="{8108EB40-D408-5B46-84AA-859BE7A524F0}"/>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8E091459-587E-D940-97C8-E886470CD4C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364" t="-3952" r="34410" b="46015"/>
          <a:stretch/>
        </p:blipFill>
        <p:spPr>
          <a:xfrm rot="16200000">
            <a:off x="8278900" y="2944900"/>
            <a:ext cx="6244224" cy="1581976"/>
          </a:xfrm>
          <a:prstGeom prst="rect">
            <a:avLst/>
          </a:prstGeom>
        </p:spPr>
      </p:pic>
      <p:sp>
        <p:nvSpPr>
          <p:cNvPr id="3" name="Picture Placeholder 2">
            <a:extLst>
              <a:ext uri="{FF2B5EF4-FFF2-40B4-BE49-F238E27FC236}">
                <a16:creationId xmlns:a16="http://schemas.microsoft.com/office/drawing/2014/main" id="{0975B4B2-6202-224D-9B75-36FDF7AF5752}"/>
              </a:ext>
            </a:extLst>
          </p:cNvPr>
          <p:cNvSpPr>
            <a:spLocks noGrp="1"/>
          </p:cNvSpPr>
          <p:nvPr>
            <p:ph type="pic" sz="quarter" idx="13"/>
          </p:nvPr>
        </p:nvSpPr>
        <p:spPr>
          <a:xfrm>
            <a:off x="838200" y="2413000"/>
            <a:ext cx="5029200" cy="3886200"/>
          </a:xfrm>
          <a:prstGeom prst="roundRect">
            <a:avLst/>
          </a:prstGeom>
          <a:solidFill>
            <a:srgbClr val="FFFFFF"/>
          </a:solidFill>
        </p:spPr>
        <p:txBody>
          <a:bodyPr/>
          <a:lstStyle>
            <a:lvl1pPr algn="ctr">
              <a:defRPr/>
            </a:lvl1pPr>
          </a:lstStyle>
          <a:p>
            <a:endParaRPr lang="en-US" dirty="0"/>
          </a:p>
        </p:txBody>
      </p:sp>
      <p:sp>
        <p:nvSpPr>
          <p:cNvPr id="9" name="Picture Placeholder 2">
            <a:extLst>
              <a:ext uri="{FF2B5EF4-FFF2-40B4-BE49-F238E27FC236}">
                <a16:creationId xmlns:a16="http://schemas.microsoft.com/office/drawing/2014/main" id="{3D8287EA-9255-A14D-B1DC-E7D520335A0D}"/>
              </a:ext>
            </a:extLst>
          </p:cNvPr>
          <p:cNvSpPr>
            <a:spLocks noGrp="1"/>
          </p:cNvSpPr>
          <p:nvPr>
            <p:ph type="pic" sz="quarter" idx="14"/>
          </p:nvPr>
        </p:nvSpPr>
        <p:spPr>
          <a:xfrm>
            <a:off x="6320012" y="2413000"/>
            <a:ext cx="5029200" cy="3886200"/>
          </a:xfrm>
          <a:prstGeom prst="roundRect">
            <a:avLst/>
          </a:prstGeo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2448981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CC1D93B-1690-0143-9D0A-A35DA63D343C}"/>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ooter Placeholder 2"/>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4" name="Slide Number Placeholder 3"/>
          <p:cNvSpPr>
            <a:spLocks noGrp="1"/>
          </p:cNvSpPr>
          <p:nvPr>
            <p:ph type="sldNum" sz="quarter" idx="12"/>
          </p:nvPr>
        </p:nvSpPr>
        <p:spPr/>
        <p:txBody>
          <a:bodyPr/>
          <a:lstStyle>
            <a:lvl1pPr>
              <a:defRPr b="0" i="0">
                <a:latin typeface="Montserrat Medium"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3509230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9542DA-F7EC-714D-9EA4-05E48782AD9C}"/>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sp>
        <p:nvSpPr>
          <p:cNvPr id="3" name="Subtitle 2"/>
          <p:cNvSpPr>
            <a:spLocks noGrp="1"/>
          </p:cNvSpPr>
          <p:nvPr>
            <p:ph type="subTitle" idx="1" hasCustomPrompt="1"/>
          </p:nvPr>
        </p:nvSpPr>
        <p:spPr>
          <a:xfrm>
            <a:off x="838199" y="2618547"/>
            <a:ext cx="10515599" cy="3373455"/>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text</a:t>
            </a:r>
          </a:p>
        </p:txBody>
      </p:sp>
      <p:sp>
        <p:nvSpPr>
          <p:cNvPr id="5" name="Footer Placeholder 4"/>
          <p:cNvSpPr>
            <a:spLocks noGrp="1"/>
          </p:cNvSpPr>
          <p:nvPr>
            <p:ph type="ftr" sz="quarter" idx="11"/>
          </p:nvPr>
        </p:nvSpPr>
        <p:spPr/>
        <p:txBody>
          <a:bodyPr/>
          <a:lstStyle>
            <a:lvl1pPr>
              <a:defRPr b="0" i="0">
                <a:latin typeface="Montserrat" pitchFamily="2" charset="77"/>
              </a:defRPr>
            </a:lvl1pPr>
          </a:lstStyle>
          <a:p>
            <a:r>
              <a:rPr lang="en-US" b="0" i="0"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cxnSp>
        <p:nvCxnSpPr>
          <p:cNvPr id="8" name="Straight Connector 7">
            <a:extLst>
              <a:ext uri="{FF2B5EF4-FFF2-40B4-BE49-F238E27FC236}">
                <a16:creationId xmlns:a16="http://schemas.microsoft.com/office/drawing/2014/main" id="{C411D9D6-DA63-9542-805B-E37BCCB2D72A}"/>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96224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D189EB4-36F3-314D-8633-BCEEC1554CC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8A0F0677-280C-6E4B-AFE3-7EA238ABF9DC}"/>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C8C9FCA-0833-1B4B-A6A3-08C9056924E9}"/>
              </a:ext>
            </a:extLst>
          </p:cNvPr>
          <p:cNvSpPr>
            <a:spLocks noGrp="1"/>
          </p:cNvSpPr>
          <p:nvPr>
            <p:ph type="title"/>
          </p:nvPr>
        </p:nvSpPr>
        <p:spPr>
          <a:xfrm>
            <a:off x="838200" y="4731214"/>
            <a:ext cx="10515600" cy="1018671"/>
          </a:xfrm>
        </p:spPr>
        <p:txBody>
          <a:bodyPr>
            <a:noAutofit/>
          </a:bodyPr>
          <a:lstStyle>
            <a:lvl1pPr>
              <a:defRPr>
                <a:solidFill>
                  <a:srgbClr val="FFFFFF"/>
                </a:solidFill>
              </a:defRPr>
            </a:lvl1pPr>
          </a:lstStyle>
          <a:p>
            <a:r>
              <a:rPr lang="en-US" dirty="0"/>
              <a:t>Click to edit Master title style</a:t>
            </a:r>
          </a:p>
        </p:txBody>
      </p:sp>
      <p:pic>
        <p:nvPicPr>
          <p:cNvPr id="8" name="Picture 7">
            <a:extLst>
              <a:ext uri="{FF2B5EF4-FFF2-40B4-BE49-F238E27FC236}">
                <a16:creationId xmlns:a16="http://schemas.microsoft.com/office/drawing/2014/main" id="{962E6C6F-7C4E-B845-9E43-8B289E9FA375}"/>
              </a:ext>
            </a:extLst>
          </p:cNvPr>
          <p:cNvPicPr>
            <a:picLocks noChangeAspect="1"/>
          </p:cNvPicPr>
          <p:nvPr userDrawn="1"/>
        </p:nvPicPr>
        <p:blipFill>
          <a:blip r:embed="rId3"/>
          <a:stretch>
            <a:fillRect/>
          </a:stretch>
        </p:blipFill>
        <p:spPr>
          <a:xfrm>
            <a:off x="838200" y="4375483"/>
            <a:ext cx="2096022" cy="176588"/>
          </a:xfrm>
          <a:prstGeom prst="rect">
            <a:avLst/>
          </a:prstGeom>
        </p:spPr>
      </p:pic>
    </p:spTree>
    <p:extLst>
      <p:ext uri="{BB962C8B-B14F-4D97-AF65-F5344CB8AC3E}">
        <p14:creationId xmlns:p14="http://schemas.microsoft.com/office/powerpoint/2010/main" val="30799613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3FC6D13-310D-E544-A74B-9DA6289107D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2230" y="0"/>
            <a:ext cx="12216459" cy="6858000"/>
          </a:xfrm>
          <a:prstGeom prst="rect">
            <a:avLst/>
          </a:prstGeom>
        </p:spPr>
      </p:pic>
      <p:sp>
        <p:nvSpPr>
          <p:cNvPr id="7" name="Rectangle 6">
            <a:extLst>
              <a:ext uri="{FF2B5EF4-FFF2-40B4-BE49-F238E27FC236}">
                <a16:creationId xmlns:a16="http://schemas.microsoft.com/office/drawing/2014/main" id="{791178A9-45AF-9746-91D5-3B07FFFD8789}"/>
              </a:ext>
            </a:extLst>
          </p:cNvPr>
          <p:cNvSpPr/>
          <p:nvPr userDrawn="1"/>
        </p:nvSpPr>
        <p:spPr>
          <a:xfrm>
            <a:off x="-12231" y="0"/>
            <a:ext cx="12216459"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9505A76-DA54-5A4B-8D07-88029D8780F7}"/>
              </a:ext>
            </a:extLst>
          </p:cNvPr>
          <p:cNvPicPr>
            <a:picLocks noChangeAspect="1"/>
          </p:cNvPicPr>
          <p:nvPr userDrawn="1"/>
        </p:nvPicPr>
        <p:blipFill>
          <a:blip r:embed="rId3"/>
          <a:stretch>
            <a:fillRect/>
          </a:stretch>
        </p:blipFill>
        <p:spPr>
          <a:xfrm>
            <a:off x="838200" y="4375483"/>
            <a:ext cx="2096022" cy="176588"/>
          </a:xfrm>
          <a:prstGeom prst="rect">
            <a:avLst/>
          </a:prstGeom>
        </p:spPr>
      </p:pic>
      <p:sp>
        <p:nvSpPr>
          <p:cNvPr id="2" name="Title 1">
            <a:extLst>
              <a:ext uri="{FF2B5EF4-FFF2-40B4-BE49-F238E27FC236}">
                <a16:creationId xmlns:a16="http://schemas.microsoft.com/office/drawing/2014/main" id="{BA67B4E3-8AF5-CE42-9BDF-36AE90C3D52A}"/>
              </a:ext>
            </a:extLst>
          </p:cNvPr>
          <p:cNvSpPr>
            <a:spLocks noGrp="1"/>
          </p:cNvSpPr>
          <p:nvPr>
            <p:ph type="title"/>
          </p:nvPr>
        </p:nvSpPr>
        <p:spPr>
          <a:xfrm>
            <a:off x="838200" y="4731214"/>
            <a:ext cx="8755918" cy="1018671"/>
          </a:xfrm>
        </p:spPr>
        <p:txBody>
          <a:bodyPr>
            <a:noAutofit/>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1170971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81FC68-7CA4-6646-BF2C-807C57638BC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2340B194-B660-9144-A40C-CE5B574831AB}"/>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ADBF6EE-BC64-6C4B-8EF4-1D7D480CC196}"/>
              </a:ext>
            </a:extLst>
          </p:cNvPr>
          <p:cNvSpPr>
            <a:spLocks noGrp="1"/>
          </p:cNvSpPr>
          <p:nvPr>
            <p:ph type="title"/>
          </p:nvPr>
        </p:nvSpPr>
        <p:spPr>
          <a:xfrm>
            <a:off x="838200" y="4731213"/>
            <a:ext cx="8803341" cy="1018671"/>
          </a:xfrm>
        </p:spPr>
        <p:txBody>
          <a:bodyPr>
            <a:noAutofit/>
          </a:bodyPr>
          <a:lstStyle>
            <a:lvl1pPr>
              <a:defRPr>
                <a:solidFill>
                  <a:srgbClr val="FFFFFF"/>
                </a:solidFill>
              </a:defRPr>
            </a:lvl1pPr>
          </a:lstStyle>
          <a:p>
            <a:r>
              <a:rPr lang="en-US" dirty="0"/>
              <a:t>Click to edit Master title style</a:t>
            </a:r>
          </a:p>
        </p:txBody>
      </p:sp>
      <p:pic>
        <p:nvPicPr>
          <p:cNvPr id="9" name="Picture 8">
            <a:extLst>
              <a:ext uri="{FF2B5EF4-FFF2-40B4-BE49-F238E27FC236}">
                <a16:creationId xmlns:a16="http://schemas.microsoft.com/office/drawing/2014/main" id="{3EB2752F-DA29-6A49-9521-BA40CE43FE0A}"/>
              </a:ext>
            </a:extLst>
          </p:cNvPr>
          <p:cNvPicPr>
            <a:picLocks noChangeAspect="1"/>
          </p:cNvPicPr>
          <p:nvPr userDrawn="1"/>
        </p:nvPicPr>
        <p:blipFill>
          <a:blip r:embed="rId3"/>
          <a:stretch>
            <a:fillRect/>
          </a:stretch>
        </p:blipFill>
        <p:spPr>
          <a:xfrm>
            <a:off x="838200" y="4375483"/>
            <a:ext cx="2096022" cy="176588"/>
          </a:xfrm>
          <a:prstGeom prst="rect">
            <a:avLst/>
          </a:prstGeom>
        </p:spPr>
      </p:pic>
    </p:spTree>
    <p:extLst>
      <p:ext uri="{BB962C8B-B14F-4D97-AF65-F5344CB8AC3E}">
        <p14:creationId xmlns:p14="http://schemas.microsoft.com/office/powerpoint/2010/main" val="17828034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EF8AEA-D3E8-6546-96D5-211E70220E72}"/>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7" name="Rectangle 6">
            <a:extLst>
              <a:ext uri="{FF2B5EF4-FFF2-40B4-BE49-F238E27FC236}">
                <a16:creationId xmlns:a16="http://schemas.microsoft.com/office/drawing/2014/main" id="{ED5CC4C8-DA09-A54A-A3C6-DE1FC3681953}"/>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8E4A731-FE29-0B4E-8413-E656A912B473}"/>
              </a:ext>
            </a:extLst>
          </p:cNvPr>
          <p:cNvSpPr>
            <a:spLocks noGrp="1"/>
          </p:cNvSpPr>
          <p:nvPr>
            <p:ph type="title"/>
          </p:nvPr>
        </p:nvSpPr>
        <p:spPr>
          <a:xfrm>
            <a:off x="838199" y="4731212"/>
            <a:ext cx="9435353" cy="1018671"/>
          </a:xfrm>
        </p:spPr>
        <p:txBody>
          <a:bodyPr>
            <a:noAutofit/>
          </a:bodyPr>
          <a:lstStyle>
            <a:lvl1pPr>
              <a:defRPr>
                <a:solidFill>
                  <a:srgbClr val="FFFFFF"/>
                </a:solidFill>
              </a:defRPr>
            </a:lvl1pPr>
          </a:lstStyle>
          <a:p>
            <a:r>
              <a:rPr lang="en-US" dirty="0"/>
              <a:t>Click to edit Master title style</a:t>
            </a:r>
          </a:p>
        </p:txBody>
      </p:sp>
      <p:pic>
        <p:nvPicPr>
          <p:cNvPr id="9" name="Picture 8">
            <a:extLst>
              <a:ext uri="{FF2B5EF4-FFF2-40B4-BE49-F238E27FC236}">
                <a16:creationId xmlns:a16="http://schemas.microsoft.com/office/drawing/2014/main" id="{A25935A1-CB20-794F-9B2E-A2F61DB80363}"/>
              </a:ext>
            </a:extLst>
          </p:cNvPr>
          <p:cNvPicPr>
            <a:picLocks noChangeAspect="1"/>
          </p:cNvPicPr>
          <p:nvPr userDrawn="1"/>
        </p:nvPicPr>
        <p:blipFill>
          <a:blip r:embed="rId3"/>
          <a:stretch>
            <a:fillRect/>
          </a:stretch>
        </p:blipFill>
        <p:spPr>
          <a:xfrm>
            <a:off x="838200" y="4375483"/>
            <a:ext cx="2096022" cy="176588"/>
          </a:xfrm>
          <a:prstGeom prst="rect">
            <a:avLst/>
          </a:prstGeom>
        </p:spPr>
      </p:pic>
    </p:spTree>
    <p:extLst>
      <p:ext uri="{BB962C8B-B14F-4D97-AF65-F5344CB8AC3E}">
        <p14:creationId xmlns:p14="http://schemas.microsoft.com/office/powerpoint/2010/main" val="3926170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435FBD-B33B-8E40-B54F-D82DCDEECFE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591E87C2-082B-EB4E-9188-4ECC54406F33}"/>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DD41393-04B6-5549-A851-237AC43B8EA6}"/>
              </a:ext>
            </a:extLst>
          </p:cNvPr>
          <p:cNvSpPr>
            <a:spLocks noGrp="1"/>
          </p:cNvSpPr>
          <p:nvPr>
            <p:ph type="title"/>
          </p:nvPr>
        </p:nvSpPr>
        <p:spPr>
          <a:xfrm>
            <a:off x="838200" y="2496305"/>
            <a:ext cx="4365812" cy="1018671"/>
          </a:xfrm>
        </p:spPr>
        <p:txBody>
          <a:bodyPr>
            <a:noAutofit/>
          </a:bodyPr>
          <a:lstStyle>
            <a:lvl1pPr>
              <a:defRPr>
                <a:solidFill>
                  <a:srgbClr val="FFFFFF"/>
                </a:solidFill>
              </a:defRPr>
            </a:lvl1pPr>
          </a:lstStyle>
          <a:p>
            <a:r>
              <a:rPr lang="en-US" dirty="0"/>
              <a:t>Click to edit Master title style</a:t>
            </a:r>
          </a:p>
        </p:txBody>
      </p:sp>
      <p:pic>
        <p:nvPicPr>
          <p:cNvPr id="8" name="Picture 7">
            <a:extLst>
              <a:ext uri="{FF2B5EF4-FFF2-40B4-BE49-F238E27FC236}">
                <a16:creationId xmlns:a16="http://schemas.microsoft.com/office/drawing/2014/main" id="{BAAA03A8-4019-954C-A6ED-758793F04A2C}"/>
              </a:ext>
            </a:extLst>
          </p:cNvPr>
          <p:cNvPicPr>
            <a:picLocks noChangeAspect="1"/>
          </p:cNvPicPr>
          <p:nvPr userDrawn="1"/>
        </p:nvPicPr>
        <p:blipFill>
          <a:blip r:embed="rId3"/>
          <a:stretch>
            <a:fillRect/>
          </a:stretch>
        </p:blipFill>
        <p:spPr>
          <a:xfrm>
            <a:off x="838200" y="2128800"/>
            <a:ext cx="2096022" cy="176588"/>
          </a:xfrm>
          <a:prstGeom prst="rect">
            <a:avLst/>
          </a:prstGeom>
        </p:spPr>
      </p:pic>
    </p:spTree>
    <p:extLst>
      <p:ext uri="{BB962C8B-B14F-4D97-AF65-F5344CB8AC3E}">
        <p14:creationId xmlns:p14="http://schemas.microsoft.com/office/powerpoint/2010/main" val="29886037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A2834EC-2EA3-044A-B1FF-34EF6CC78C6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3C3D7C5-4A5F-3C45-85A4-0538593CFAD0}"/>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0DE5310C-D8E1-3E4D-8FE8-33E2CBA892F3}"/>
              </a:ext>
            </a:extLst>
          </p:cNvPr>
          <p:cNvPicPr>
            <a:picLocks noChangeAspect="1"/>
          </p:cNvPicPr>
          <p:nvPr userDrawn="1"/>
        </p:nvPicPr>
        <p:blipFill>
          <a:blip r:embed="rId3"/>
          <a:stretch>
            <a:fillRect/>
          </a:stretch>
        </p:blipFill>
        <p:spPr>
          <a:xfrm>
            <a:off x="838200" y="2128800"/>
            <a:ext cx="2096022" cy="176588"/>
          </a:xfrm>
          <a:prstGeom prst="rect">
            <a:avLst/>
          </a:prstGeom>
        </p:spPr>
      </p:pic>
      <p:sp>
        <p:nvSpPr>
          <p:cNvPr id="2" name="Title 1">
            <a:extLst>
              <a:ext uri="{FF2B5EF4-FFF2-40B4-BE49-F238E27FC236}">
                <a16:creationId xmlns:a16="http://schemas.microsoft.com/office/drawing/2014/main" id="{E6B83981-0E14-F84A-89DC-F4782FED05D8}"/>
              </a:ext>
            </a:extLst>
          </p:cNvPr>
          <p:cNvSpPr>
            <a:spLocks noGrp="1"/>
          </p:cNvSpPr>
          <p:nvPr>
            <p:ph type="title"/>
          </p:nvPr>
        </p:nvSpPr>
        <p:spPr>
          <a:xfrm>
            <a:off x="838199" y="2484529"/>
            <a:ext cx="4621307" cy="1018671"/>
          </a:xfrm>
        </p:spPr>
        <p:txBody>
          <a:bodyPr>
            <a:noAutofit/>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42606031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C972A3-79CE-C64C-A52C-0738C5508E13}"/>
              </a:ext>
            </a:extLst>
          </p:cNvPr>
          <p:cNvSpPr/>
          <p:nvPr userDrawn="1"/>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0C669DB-2BD3-C749-A93F-71AA765530F6}"/>
              </a:ext>
            </a:extLst>
          </p:cNvPr>
          <p:cNvSpPr>
            <a:spLocks noGrp="1"/>
          </p:cNvSpPr>
          <p:nvPr>
            <p:ph type="title"/>
          </p:nvPr>
        </p:nvSpPr>
        <p:spPr>
          <a:xfrm>
            <a:off x="6750424" y="2662518"/>
            <a:ext cx="4603376" cy="1018671"/>
          </a:xfrm>
        </p:spPr>
        <p:txBody>
          <a:bodyPr>
            <a:noAutofit/>
          </a:bodyPr>
          <a:lstStyle>
            <a:lvl1pPr>
              <a:defRPr>
                <a:solidFill>
                  <a:srgbClr val="FFFFFF"/>
                </a:solidFill>
              </a:defRPr>
            </a:lvl1pPr>
          </a:lstStyle>
          <a:p>
            <a:r>
              <a:rPr lang="en-US" dirty="0"/>
              <a:t>Click to edit Master title style</a:t>
            </a:r>
          </a:p>
        </p:txBody>
      </p:sp>
      <p:pic>
        <p:nvPicPr>
          <p:cNvPr id="8" name="Picture 7">
            <a:extLst>
              <a:ext uri="{FF2B5EF4-FFF2-40B4-BE49-F238E27FC236}">
                <a16:creationId xmlns:a16="http://schemas.microsoft.com/office/drawing/2014/main" id="{9285321B-FAE7-1649-B269-F47AE5F447C9}"/>
              </a:ext>
            </a:extLst>
          </p:cNvPr>
          <p:cNvPicPr>
            <a:picLocks noChangeAspect="1"/>
          </p:cNvPicPr>
          <p:nvPr userDrawn="1"/>
        </p:nvPicPr>
        <p:blipFill rotWithShape="1">
          <a:blip r:embed="rId2">
            <a:alphaModFix amt="20000"/>
          </a:blip>
          <a:srcRect l="5287" t="-4749" r="-2682" b="4018"/>
          <a:stretch/>
        </p:blipFill>
        <p:spPr>
          <a:xfrm>
            <a:off x="0" y="782199"/>
            <a:ext cx="6268598" cy="6075802"/>
          </a:xfrm>
          <a:prstGeom prst="rect">
            <a:avLst/>
          </a:prstGeom>
        </p:spPr>
      </p:pic>
    </p:spTree>
    <p:extLst>
      <p:ext uri="{BB962C8B-B14F-4D97-AF65-F5344CB8AC3E}">
        <p14:creationId xmlns:p14="http://schemas.microsoft.com/office/powerpoint/2010/main" val="35248929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C972A3-79CE-C64C-A52C-0738C5508E13}"/>
              </a:ext>
            </a:extLst>
          </p:cNvPr>
          <p:cNvSpPr/>
          <p:nvPr userDrawn="1"/>
        </p:nvSpPr>
        <p:spPr>
          <a:xfrm>
            <a:off x="0" y="0"/>
            <a:ext cx="12192000"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0C669DB-2BD3-C749-A93F-71AA765530F6}"/>
              </a:ext>
            </a:extLst>
          </p:cNvPr>
          <p:cNvSpPr>
            <a:spLocks noGrp="1"/>
          </p:cNvSpPr>
          <p:nvPr>
            <p:ph type="title"/>
          </p:nvPr>
        </p:nvSpPr>
        <p:spPr>
          <a:xfrm>
            <a:off x="0" y="2853018"/>
            <a:ext cx="12192000" cy="2912782"/>
          </a:xfrm>
        </p:spPr>
        <p:txBody>
          <a:bodyPr>
            <a:noAutofit/>
          </a:bodyPr>
          <a:lstStyle>
            <a:lvl1pPr algn="ctr">
              <a:defRPr>
                <a:solidFill>
                  <a:srgbClr val="FFFFFF"/>
                </a:solidFill>
              </a:defRPr>
            </a:lvl1pPr>
          </a:lstStyle>
          <a:p>
            <a:r>
              <a:rPr lang="en-US" dirty="0"/>
              <a:t>Click to edit Master title style</a:t>
            </a:r>
          </a:p>
        </p:txBody>
      </p:sp>
      <p:pic>
        <p:nvPicPr>
          <p:cNvPr id="3" name="Picture 2">
            <a:extLst>
              <a:ext uri="{FF2B5EF4-FFF2-40B4-BE49-F238E27FC236}">
                <a16:creationId xmlns:a16="http://schemas.microsoft.com/office/drawing/2014/main" id="{870190B4-264F-5647-AECF-E5CF652BD1A5}"/>
              </a:ext>
            </a:extLst>
          </p:cNvPr>
          <p:cNvPicPr>
            <a:picLocks noChangeAspect="1"/>
          </p:cNvPicPr>
          <p:nvPr userDrawn="1"/>
        </p:nvPicPr>
        <p:blipFill>
          <a:blip r:embed="rId2"/>
          <a:stretch>
            <a:fillRect/>
          </a:stretch>
        </p:blipFill>
        <p:spPr>
          <a:xfrm>
            <a:off x="5200650" y="2425700"/>
            <a:ext cx="1790700" cy="146050"/>
          </a:xfrm>
          <a:prstGeom prst="rect">
            <a:avLst/>
          </a:prstGeom>
        </p:spPr>
      </p:pic>
    </p:spTree>
    <p:extLst>
      <p:ext uri="{BB962C8B-B14F-4D97-AF65-F5344CB8AC3E}">
        <p14:creationId xmlns:p14="http://schemas.microsoft.com/office/powerpoint/2010/main" val="9338143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BE58ECC-DDF8-1F46-8D03-55016884359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2800"/>
            </a:lvl1pPr>
            <a:lvl2pPr>
              <a:defRPr sz="24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530258"/>
            <a:ext cx="3932237" cy="333873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Slide Number Placeholder 6"/>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23585720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C234FE-7D23-054E-A0E0-8939702CCF2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Slide Number Placeholder 6"/>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303919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9542DA-F7EC-714D-9EA4-05E48782AD9C}"/>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sp>
        <p:nvSpPr>
          <p:cNvPr id="3" name="Subtitle 2"/>
          <p:cNvSpPr>
            <a:spLocks noGrp="1" noChangeAspect="1"/>
          </p:cNvSpPr>
          <p:nvPr>
            <p:ph type="subTitle" idx="1" hasCustomPrompt="1"/>
          </p:nvPr>
        </p:nvSpPr>
        <p:spPr>
          <a:xfrm>
            <a:off x="838199" y="2618547"/>
            <a:ext cx="10515599" cy="3491795"/>
          </a:xfrm>
        </p:spPr>
        <p:txBody>
          <a:bodyPr wrap="square" lIns="91440" tIns="0" bIns="0" numCol="2" spcCol="91440">
            <a:noAutofit/>
          </a:bodyPr>
          <a:lstStyle>
            <a:lvl1pPr marL="0" marR="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endParaRPr lang="en-US" dirty="0"/>
          </a:p>
          <a:p>
            <a:endParaRPr lang="en-US" dirty="0"/>
          </a:p>
        </p:txBody>
      </p:sp>
      <p:sp>
        <p:nvSpPr>
          <p:cNvPr id="5" name="Footer Placeholder 4"/>
          <p:cNvSpPr>
            <a:spLocks noGrp="1"/>
          </p:cNvSpPr>
          <p:nvPr>
            <p:ph type="ftr" sz="quarter" idx="11"/>
          </p:nvPr>
        </p:nvSpPr>
        <p:spPr/>
        <p:txBody>
          <a:bodyPr/>
          <a:lstStyle>
            <a:lvl1pPr>
              <a:defRPr b="0" i="0">
                <a:latin typeface="Montserrat" pitchFamily="2" charset="77"/>
              </a:defRPr>
            </a:lvl1pPr>
          </a:lstStyle>
          <a:p>
            <a:r>
              <a:rPr lang="en-US" b="0" i="0"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cxnSp>
        <p:nvCxnSpPr>
          <p:cNvPr id="8" name="Straight Connector 7">
            <a:extLst>
              <a:ext uri="{FF2B5EF4-FFF2-40B4-BE49-F238E27FC236}">
                <a16:creationId xmlns:a16="http://schemas.microsoft.com/office/drawing/2014/main" id="{C411D9D6-DA63-9542-805B-E37BCCB2D72A}"/>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9945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6854A45-BEC7-354B-AE6F-C9FA98678759}"/>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7311277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E5F2DAC-C0C5-E944-9DB6-C5575F4CD282}"/>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8724900" y="829436"/>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829436"/>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13696279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9"/>
        <p:cNvGrpSpPr/>
        <p:nvPr/>
      </p:nvGrpSpPr>
      <p:grpSpPr>
        <a:xfrm>
          <a:off x="0" y="0"/>
          <a:ext cx="0" cy="0"/>
          <a:chOff x="0" y="0"/>
          <a:chExt cx="0" cy="0"/>
        </a:xfrm>
      </p:grpSpPr>
      <p:sp>
        <p:nvSpPr>
          <p:cNvPr id="21" name="Shape 21"/>
          <p:cNvSpPr txBox="1">
            <a:spLocks noGrp="1"/>
          </p:cNvSpPr>
          <p:nvPr>
            <p:ph type="title"/>
          </p:nvPr>
        </p:nvSpPr>
        <p:spPr>
          <a:xfrm>
            <a:off x="415600" y="496667"/>
            <a:ext cx="11360800" cy="9780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2" name="Shape 22"/>
          <p:cNvSpPr txBox="1">
            <a:spLocks noGrp="1"/>
          </p:cNvSpPr>
          <p:nvPr>
            <p:ph type="body" idx="1"/>
          </p:nvPr>
        </p:nvSpPr>
        <p:spPr>
          <a:xfrm>
            <a:off x="415600" y="1958433"/>
            <a:ext cx="11360800" cy="4133200"/>
          </a:xfrm>
          <a:prstGeom prst="rect">
            <a:avLst/>
          </a:prstGeom>
        </p:spPr>
        <p:txBody>
          <a:bodyPr spcFirstLastPara="1" wrap="square" lIns="91425" tIns="91425" rIns="91425" bIns="91425" anchor="t" anchorCtr="0"/>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23" name="Shape 2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025815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A85DEBA-634B-E645-B7A8-B4D522335801}"/>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7" name="Title 1">
            <a:extLst>
              <a:ext uri="{FF2B5EF4-FFF2-40B4-BE49-F238E27FC236}">
                <a16:creationId xmlns:a16="http://schemas.microsoft.com/office/drawing/2014/main" id="{11CFD253-1BE4-134E-933F-EC673D197365}"/>
              </a:ext>
            </a:extLst>
          </p:cNvPr>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cxnSp>
        <p:nvCxnSpPr>
          <p:cNvPr id="8" name="Straight Connector 7">
            <a:extLst>
              <a:ext uri="{FF2B5EF4-FFF2-40B4-BE49-F238E27FC236}">
                <a16:creationId xmlns:a16="http://schemas.microsoft.com/office/drawing/2014/main" id="{7BE9D2A4-DCC5-5C4E-B923-C401D77C1854}"/>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057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3D723DB-84A3-2849-881C-9705FD51F39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7" name="Subtitle 2">
            <a:extLst>
              <a:ext uri="{FF2B5EF4-FFF2-40B4-BE49-F238E27FC236}">
                <a16:creationId xmlns:a16="http://schemas.microsoft.com/office/drawing/2014/main" id="{5501354B-B359-5C4B-B1BA-F34054488828}"/>
              </a:ext>
            </a:extLst>
          </p:cNvPr>
          <p:cNvSpPr>
            <a:spLocks noGrp="1"/>
          </p:cNvSpPr>
          <p:nvPr>
            <p:ph type="subTitle" idx="1" hasCustomPrompt="1"/>
          </p:nvPr>
        </p:nvSpPr>
        <p:spPr>
          <a:xfrm>
            <a:off x="838199" y="2618548"/>
            <a:ext cx="10515599" cy="1655762"/>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8" name="Straight Connector 7">
            <a:extLst>
              <a:ext uri="{FF2B5EF4-FFF2-40B4-BE49-F238E27FC236}">
                <a16:creationId xmlns:a16="http://schemas.microsoft.com/office/drawing/2014/main" id="{B6F9A766-9A54-324C-850B-70DA3A9C5614}"/>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1263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5B298DD-091B-A649-A508-E8DDE3BE4AC4}"/>
              </a:ext>
            </a:extLst>
          </p:cNvPr>
          <p:cNvSpPr>
            <a:spLocks noGrp="1"/>
          </p:cNvSpPr>
          <p:nvPr>
            <p:ph type="pic" sz="quarter" idx="12"/>
          </p:nvPr>
        </p:nvSpPr>
        <p:spPr>
          <a:xfrm rot="20966382">
            <a:off x="8327521" y="1969441"/>
            <a:ext cx="3909471" cy="4548009"/>
          </a:xfrm>
          <a:prstGeom prst="ellipse">
            <a:avLst/>
          </a:prstGeom>
          <a:solidFill>
            <a:srgbClr val="FFFFFF"/>
          </a:solidFill>
        </p:spPr>
        <p:txBody>
          <a:bodyPr/>
          <a:lstStyle/>
          <a:p>
            <a:endParaRPr lang="en-US" dirty="0"/>
          </a:p>
        </p:txBody>
      </p:sp>
      <p:sp>
        <p:nvSpPr>
          <p:cNvPr id="11" name="Rectangle 10">
            <a:extLst>
              <a:ext uri="{FF2B5EF4-FFF2-40B4-BE49-F238E27FC236}">
                <a16:creationId xmlns:a16="http://schemas.microsoft.com/office/drawing/2014/main" id="{2995CE70-DD68-724A-98A2-642BBAC0730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DA92955D-50B6-B548-856A-4F759B85CBB1}"/>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C12A5548-AF20-4047-B59C-C9F2DAC9A634}"/>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ubtitle 2">
            <a:extLst>
              <a:ext uri="{FF2B5EF4-FFF2-40B4-BE49-F238E27FC236}">
                <a16:creationId xmlns:a16="http://schemas.microsoft.com/office/drawing/2014/main" id="{36FAED6B-C7FA-E74A-919F-61014B8E7DE8}"/>
              </a:ext>
            </a:extLst>
          </p:cNvPr>
          <p:cNvSpPr>
            <a:spLocks noGrp="1"/>
          </p:cNvSpPr>
          <p:nvPr>
            <p:ph type="subTitle" idx="1" hasCustomPrompt="1"/>
          </p:nvPr>
        </p:nvSpPr>
        <p:spPr>
          <a:xfrm>
            <a:off x="838200" y="2618547"/>
            <a:ext cx="6453852" cy="3591735"/>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6" name="Straight Connector 5">
            <a:extLst>
              <a:ext uri="{FF2B5EF4-FFF2-40B4-BE49-F238E27FC236}">
                <a16:creationId xmlns:a16="http://schemas.microsoft.com/office/drawing/2014/main" id="{82C768AB-B9B0-6442-9E57-E900D3130507}"/>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8D2B3BBA-4801-D247-A7F4-75FAF9EA395F}"/>
              </a:ext>
            </a:extLst>
          </p:cNvPr>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pic>
        <p:nvPicPr>
          <p:cNvPr id="2" name="Picture 1">
            <a:extLst>
              <a:ext uri="{FF2B5EF4-FFF2-40B4-BE49-F238E27FC236}">
                <a16:creationId xmlns:a16="http://schemas.microsoft.com/office/drawing/2014/main" id="{D56416D3-1CE2-A74E-86C8-DBD7CCFEAA84}"/>
              </a:ext>
            </a:extLst>
          </p:cNvPr>
          <p:cNvPicPr>
            <a:picLocks noChangeAspect="1"/>
          </p:cNvPicPr>
          <p:nvPr userDrawn="1"/>
        </p:nvPicPr>
        <p:blipFill>
          <a:blip r:embed="rId2"/>
          <a:stretch>
            <a:fillRect/>
          </a:stretch>
        </p:blipFill>
        <p:spPr>
          <a:xfrm>
            <a:off x="7708348" y="5596128"/>
            <a:ext cx="2413552" cy="196850"/>
          </a:xfrm>
          <a:prstGeom prst="rect">
            <a:avLst/>
          </a:prstGeom>
        </p:spPr>
      </p:pic>
    </p:spTree>
    <p:extLst>
      <p:ext uri="{BB962C8B-B14F-4D97-AF65-F5344CB8AC3E}">
        <p14:creationId xmlns:p14="http://schemas.microsoft.com/office/powerpoint/2010/main" val="586588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995CE70-DD68-724A-98A2-642BBAC0730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DA92955D-50B6-B548-856A-4F759B85CBB1}"/>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C12A5548-AF20-4047-B59C-C9F2DAC9A634}"/>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ubtitle 2">
            <a:extLst>
              <a:ext uri="{FF2B5EF4-FFF2-40B4-BE49-F238E27FC236}">
                <a16:creationId xmlns:a16="http://schemas.microsoft.com/office/drawing/2014/main" id="{36FAED6B-C7FA-E74A-919F-61014B8E7DE8}"/>
              </a:ext>
            </a:extLst>
          </p:cNvPr>
          <p:cNvSpPr>
            <a:spLocks noGrp="1"/>
          </p:cNvSpPr>
          <p:nvPr>
            <p:ph type="subTitle" idx="1" hasCustomPrompt="1"/>
          </p:nvPr>
        </p:nvSpPr>
        <p:spPr>
          <a:xfrm>
            <a:off x="838200" y="2618548"/>
            <a:ext cx="7328026" cy="1655762"/>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6" name="Straight Connector 5">
            <a:extLst>
              <a:ext uri="{FF2B5EF4-FFF2-40B4-BE49-F238E27FC236}">
                <a16:creationId xmlns:a16="http://schemas.microsoft.com/office/drawing/2014/main" id="{82C768AB-B9B0-6442-9E57-E900D3130507}"/>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8D2B3BBA-4801-D247-A7F4-75FAF9EA395F}"/>
              </a:ext>
            </a:extLst>
          </p:cNvPr>
          <p:cNvSpPr>
            <a:spLocks noGrp="1"/>
          </p:cNvSpPr>
          <p:nvPr>
            <p:ph type="title"/>
          </p:nvPr>
        </p:nvSpPr>
        <p:spPr>
          <a:xfrm>
            <a:off x="841248" y="1261872"/>
            <a:ext cx="7328027" cy="657681"/>
          </a:xfrm>
        </p:spPr>
        <p:txBody>
          <a:bodyPr anchor="t" anchorCtr="0">
            <a:noAutofit/>
          </a:bodyPr>
          <a:lstStyle>
            <a:lvl1pPr>
              <a:defRPr sz="4400"/>
            </a:lvl1pPr>
          </a:lstStyle>
          <a:p>
            <a:r>
              <a:rPr lang="en-US" dirty="0"/>
              <a:t>Click to edit Master title style</a:t>
            </a:r>
          </a:p>
        </p:txBody>
      </p:sp>
      <p:sp>
        <p:nvSpPr>
          <p:cNvPr id="7" name="Picture Placeholder 6">
            <a:extLst>
              <a:ext uri="{FF2B5EF4-FFF2-40B4-BE49-F238E27FC236}">
                <a16:creationId xmlns:a16="http://schemas.microsoft.com/office/drawing/2014/main" id="{3F66A0BD-4525-C442-BFED-C1335E7E3E54}"/>
              </a:ext>
            </a:extLst>
          </p:cNvPr>
          <p:cNvSpPr>
            <a:spLocks noGrp="1"/>
          </p:cNvSpPr>
          <p:nvPr>
            <p:ph type="pic" sz="quarter" idx="12"/>
          </p:nvPr>
        </p:nvSpPr>
        <p:spPr>
          <a:xfrm>
            <a:off x="8610600" y="614363"/>
            <a:ext cx="3581400" cy="6243637"/>
          </a:xfr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3077374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995CE70-DD68-724A-98A2-642BBAC0730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DA92955D-50B6-B548-856A-4F759B85CBB1}"/>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C12A5548-AF20-4047-B59C-C9F2DAC9A634}"/>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ubtitle 2">
            <a:extLst>
              <a:ext uri="{FF2B5EF4-FFF2-40B4-BE49-F238E27FC236}">
                <a16:creationId xmlns:a16="http://schemas.microsoft.com/office/drawing/2014/main" id="{36FAED6B-C7FA-E74A-919F-61014B8E7DE8}"/>
              </a:ext>
            </a:extLst>
          </p:cNvPr>
          <p:cNvSpPr>
            <a:spLocks noGrp="1"/>
          </p:cNvSpPr>
          <p:nvPr>
            <p:ph type="subTitle" idx="1" hasCustomPrompt="1"/>
          </p:nvPr>
        </p:nvSpPr>
        <p:spPr>
          <a:xfrm>
            <a:off x="6357768" y="2618547"/>
            <a:ext cx="5638179" cy="3760197"/>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6" name="Straight Connector 5">
            <a:extLst>
              <a:ext uri="{FF2B5EF4-FFF2-40B4-BE49-F238E27FC236}">
                <a16:creationId xmlns:a16="http://schemas.microsoft.com/office/drawing/2014/main" id="{82C768AB-B9B0-6442-9E57-E900D3130507}"/>
              </a:ext>
            </a:extLst>
          </p:cNvPr>
          <p:cNvCxnSpPr>
            <a:cxnSpLocks/>
          </p:cNvCxnSpPr>
          <p:nvPr userDrawn="1"/>
        </p:nvCxnSpPr>
        <p:spPr>
          <a:xfrm>
            <a:off x="6357768"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8D2B3BBA-4801-D247-A7F4-75FAF9EA395F}"/>
              </a:ext>
            </a:extLst>
          </p:cNvPr>
          <p:cNvSpPr>
            <a:spLocks noGrp="1"/>
          </p:cNvSpPr>
          <p:nvPr>
            <p:ph type="title" hasCustomPrompt="1"/>
          </p:nvPr>
        </p:nvSpPr>
        <p:spPr>
          <a:xfrm>
            <a:off x="6357768" y="1261872"/>
            <a:ext cx="5638179" cy="657681"/>
          </a:xfrm>
        </p:spPr>
        <p:txBody>
          <a:bodyPr anchor="t" anchorCtr="0">
            <a:noAutofit/>
          </a:bodyPr>
          <a:lstStyle>
            <a:lvl1pPr>
              <a:defRPr sz="4400"/>
            </a:lvl1pPr>
          </a:lstStyle>
          <a:p>
            <a:r>
              <a:rPr lang="en-US" dirty="0"/>
              <a:t>Click to edit title style</a:t>
            </a:r>
          </a:p>
        </p:txBody>
      </p:sp>
      <p:sp>
        <p:nvSpPr>
          <p:cNvPr id="7" name="Picture Placeholder 6">
            <a:extLst>
              <a:ext uri="{FF2B5EF4-FFF2-40B4-BE49-F238E27FC236}">
                <a16:creationId xmlns:a16="http://schemas.microsoft.com/office/drawing/2014/main" id="{3F66A0BD-4525-C442-BFED-C1335E7E3E54}"/>
              </a:ext>
            </a:extLst>
          </p:cNvPr>
          <p:cNvSpPr>
            <a:spLocks noGrp="1"/>
          </p:cNvSpPr>
          <p:nvPr>
            <p:ph type="pic" sz="quarter" idx="12"/>
          </p:nvPr>
        </p:nvSpPr>
        <p:spPr>
          <a:xfrm>
            <a:off x="0" y="614363"/>
            <a:ext cx="6096000" cy="6243637"/>
          </a:xfr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2807675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9141D-FF12-9040-97D5-99EA6CA0C145}"/>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00AF4AE6-A54A-6944-AA41-384BFF2A2989}"/>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9ACC7067-0512-C149-8FF9-AF97014CCC27}"/>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Content Placeholder 2">
            <a:extLst>
              <a:ext uri="{FF2B5EF4-FFF2-40B4-BE49-F238E27FC236}">
                <a16:creationId xmlns:a16="http://schemas.microsoft.com/office/drawing/2014/main" id="{7A4AA107-B136-9D44-B080-7966D1B5FA12}"/>
              </a:ext>
            </a:extLst>
          </p:cNvPr>
          <p:cNvSpPr>
            <a:spLocks noGrp="1"/>
          </p:cNvSpPr>
          <p:nvPr>
            <p:ph idx="1"/>
          </p:nvPr>
        </p:nvSpPr>
        <p:spPr>
          <a:xfrm>
            <a:off x="838200" y="2677394"/>
            <a:ext cx="7159906" cy="3598145"/>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
            <a:extLst>
              <a:ext uri="{FF2B5EF4-FFF2-40B4-BE49-F238E27FC236}">
                <a16:creationId xmlns:a16="http://schemas.microsoft.com/office/drawing/2014/main" id="{73C4853B-8E6E-684A-ADBF-CBB2ACBA22CD}"/>
              </a:ext>
            </a:extLst>
          </p:cNvPr>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cxnSp>
        <p:nvCxnSpPr>
          <p:cNvPr id="8" name="Straight Connector 7">
            <a:extLst>
              <a:ext uri="{FF2B5EF4-FFF2-40B4-BE49-F238E27FC236}">
                <a16:creationId xmlns:a16="http://schemas.microsoft.com/office/drawing/2014/main" id="{2D2772DA-1D91-0C47-82FB-E291275C8304}"/>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F1BD93CD-2F80-A545-9EEC-F1CA348A5303}"/>
              </a:ext>
            </a:extLst>
          </p:cNvPr>
          <p:cNvPicPr>
            <a:picLocks noChangeAspect="1"/>
          </p:cNvPicPr>
          <p:nvPr userDrawn="1"/>
        </p:nvPicPr>
        <p:blipFill>
          <a:blip r:embed="rId2"/>
          <a:stretch>
            <a:fillRect/>
          </a:stretch>
        </p:blipFill>
        <p:spPr>
          <a:xfrm>
            <a:off x="8207616" y="1934629"/>
            <a:ext cx="4227130" cy="4536036"/>
          </a:xfrm>
          <a:prstGeom prst="rect">
            <a:avLst/>
          </a:prstGeom>
        </p:spPr>
      </p:pic>
      <p:sp>
        <p:nvSpPr>
          <p:cNvPr id="11" name="Picture Placeholder 10">
            <a:extLst>
              <a:ext uri="{FF2B5EF4-FFF2-40B4-BE49-F238E27FC236}">
                <a16:creationId xmlns:a16="http://schemas.microsoft.com/office/drawing/2014/main" id="{BE8451E3-2F0A-9F42-9C2D-AF8F937D8626}"/>
              </a:ext>
            </a:extLst>
          </p:cNvPr>
          <p:cNvSpPr>
            <a:spLocks noGrp="1"/>
          </p:cNvSpPr>
          <p:nvPr>
            <p:ph type="pic" sz="quarter" idx="12"/>
          </p:nvPr>
        </p:nvSpPr>
        <p:spPr>
          <a:xfrm>
            <a:off x="8413831" y="2441535"/>
            <a:ext cx="3834004" cy="3834004"/>
          </a:xfrm>
          <a:prstGeom prst="ellipse">
            <a:avLst/>
          </a:prstGeom>
          <a:solidFill>
            <a:srgbClr val="FFFFFF"/>
          </a:solidFill>
        </p:spPr>
        <p:txBody>
          <a:bodyPr/>
          <a:lstStyle>
            <a:lvl1pPr algn="ctr">
              <a:defRPr/>
            </a:lvl1pPr>
          </a:lstStyle>
          <a:p>
            <a:endParaRPr lang="en-US" dirty="0"/>
          </a:p>
        </p:txBody>
      </p:sp>
      <p:pic>
        <p:nvPicPr>
          <p:cNvPr id="12" name="Picture 11">
            <a:extLst>
              <a:ext uri="{FF2B5EF4-FFF2-40B4-BE49-F238E27FC236}">
                <a16:creationId xmlns:a16="http://schemas.microsoft.com/office/drawing/2014/main" id="{1E37856C-F530-504E-AB05-487DF49417B4}"/>
              </a:ext>
            </a:extLst>
          </p:cNvPr>
          <p:cNvPicPr>
            <a:picLocks noChangeAspect="1"/>
          </p:cNvPicPr>
          <p:nvPr userDrawn="1"/>
        </p:nvPicPr>
        <p:blipFill>
          <a:blip r:embed="rId3"/>
          <a:stretch>
            <a:fillRect/>
          </a:stretch>
        </p:blipFill>
        <p:spPr>
          <a:xfrm>
            <a:off x="8220842" y="2210765"/>
            <a:ext cx="4507974" cy="4064774"/>
          </a:xfrm>
          <a:prstGeom prst="rect">
            <a:avLst/>
          </a:prstGeom>
        </p:spPr>
      </p:pic>
    </p:spTree>
    <p:extLst>
      <p:ext uri="{BB962C8B-B14F-4D97-AF65-F5344CB8AC3E}">
        <p14:creationId xmlns:p14="http://schemas.microsoft.com/office/powerpoint/2010/main" val="136877825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61872"/>
            <a:ext cx="10515600" cy="1018671"/>
          </a:xfrm>
          <a:prstGeom prst="rect">
            <a:avLst/>
          </a:prstGeom>
        </p:spPr>
        <p:txBody>
          <a:bodyPr vert="horz" lIns="0" tIns="0" rIns="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838200" y="2677394"/>
            <a:ext cx="10515600" cy="3598145"/>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610600" y="216726"/>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Montserrat" pitchFamily="2" charset="77"/>
              </a:defRPr>
            </a:lvl1pPr>
          </a:lstStyle>
          <a:p>
            <a:fld id="{F9409A12-05AC-024F-A1E2-9D51551D4400}" type="slidenum">
              <a:rPr lang="en-US" smtClean="0"/>
              <a:pPr/>
              <a:t>‹#›</a:t>
            </a:fld>
            <a:endParaRPr lang="en-US" dirty="0"/>
          </a:p>
        </p:txBody>
      </p:sp>
      <p:sp>
        <p:nvSpPr>
          <p:cNvPr id="5" name="Footer Placeholder 4"/>
          <p:cNvSpPr>
            <a:spLocks noGrp="1"/>
          </p:cNvSpPr>
          <p:nvPr>
            <p:ph type="ftr" sz="quarter" idx="3"/>
          </p:nvPr>
        </p:nvSpPr>
        <p:spPr>
          <a:xfrm>
            <a:off x="838200" y="216726"/>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latin typeface="Montserrat" pitchFamily="2" charset="77"/>
              </a:rPr>
              <a:t>CLICK TO EDIT PRESENTATION TITLE</a:t>
            </a:r>
            <a:endParaRPr lang="en-US" dirty="0"/>
          </a:p>
        </p:txBody>
      </p:sp>
    </p:spTree>
    <p:extLst>
      <p:ext uri="{BB962C8B-B14F-4D97-AF65-F5344CB8AC3E}">
        <p14:creationId xmlns:p14="http://schemas.microsoft.com/office/powerpoint/2010/main" val="653562458"/>
      </p:ext>
    </p:extLst>
  </p:cSld>
  <p:clrMap bg1="lt1" tx1="dk1" bg2="lt2" tx2="dk2" accent1="accent1" accent2="accent2" accent3="accent3" accent4="accent4" accent5="accent5" accent6="accent6" hlink="hlink" folHlink="folHlink"/>
  <p:sldLayoutIdLst>
    <p:sldLayoutId id="2147483672" r:id="rId1"/>
    <p:sldLayoutId id="2147483661" r:id="rId2"/>
    <p:sldLayoutId id="2147483689" r:id="rId3"/>
    <p:sldLayoutId id="2147483662" r:id="rId4"/>
    <p:sldLayoutId id="2147483663" r:id="rId5"/>
    <p:sldLayoutId id="2147483673" r:id="rId6"/>
    <p:sldLayoutId id="2147483688" r:id="rId7"/>
    <p:sldLayoutId id="2147483690" r:id="rId8"/>
    <p:sldLayoutId id="2147483675" r:id="rId9"/>
    <p:sldLayoutId id="2147483674" r:id="rId10"/>
    <p:sldLayoutId id="2147483677" r:id="rId11"/>
    <p:sldLayoutId id="2147483687" r:id="rId12"/>
    <p:sldLayoutId id="2147483676" r:id="rId13"/>
    <p:sldLayoutId id="2147483685" r:id="rId14"/>
    <p:sldLayoutId id="2147483686" r:id="rId15"/>
    <p:sldLayoutId id="2147483664" r:id="rId16"/>
    <p:sldLayoutId id="2147483665" r:id="rId17"/>
    <p:sldLayoutId id="2147483666" r:id="rId18"/>
    <p:sldLayoutId id="2147483667" r:id="rId19"/>
    <p:sldLayoutId id="2147483678" r:id="rId20"/>
    <p:sldLayoutId id="2147483679" r:id="rId21"/>
    <p:sldLayoutId id="2147483680" r:id="rId22"/>
    <p:sldLayoutId id="2147483681" r:id="rId23"/>
    <p:sldLayoutId id="2147483683" r:id="rId24"/>
    <p:sldLayoutId id="2147483682" r:id="rId25"/>
    <p:sldLayoutId id="2147483684" r:id="rId26"/>
    <p:sldLayoutId id="2147483691" r:id="rId27"/>
    <p:sldLayoutId id="2147483668" r:id="rId28"/>
    <p:sldLayoutId id="2147483669" r:id="rId29"/>
    <p:sldLayoutId id="2147483670" r:id="rId30"/>
    <p:sldLayoutId id="2147483671" r:id="rId31"/>
    <p:sldLayoutId id="2147483692" r:id="rId32"/>
  </p:sldLayoutIdLst>
  <p:hf hdr="0" dt="0"/>
  <p:txStyles>
    <p:titleStyle>
      <a:lvl1pPr algn="l" defTabSz="914400" rtl="0" eaLnBrk="1" latinLnBrk="0" hangingPunct="1">
        <a:lnSpc>
          <a:spcPct val="90000"/>
        </a:lnSpc>
        <a:spcBef>
          <a:spcPct val="0"/>
        </a:spcBef>
        <a:buNone/>
        <a:defRPr sz="4400" b="1" i="0" kern="1200">
          <a:solidFill>
            <a:schemeClr val="tx2"/>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ts val="2100"/>
        </a:lnSpc>
        <a:spcBef>
          <a:spcPts val="1000"/>
        </a:spcBef>
        <a:buClr>
          <a:schemeClr val="tx1"/>
        </a:buClr>
        <a:buFont typeface="Arial" panose="020B0604020202020204" pitchFamily="34" charset="0"/>
        <a:buChar char="•"/>
        <a:defRPr sz="1800" b="0" i="0" kern="1200">
          <a:solidFill>
            <a:schemeClr val="tx2"/>
          </a:solidFill>
          <a:latin typeface="Montserrat" pitchFamily="2" charset="77"/>
          <a:ea typeface="+mn-ea"/>
          <a:cs typeface="+mn-cs"/>
        </a:defRPr>
      </a:lvl1pPr>
      <a:lvl2pPr marL="685800" indent="-228600" algn="l" defTabSz="914400" rtl="0" eaLnBrk="1" latinLnBrk="0" hangingPunct="1">
        <a:lnSpc>
          <a:spcPts val="2100"/>
        </a:lnSpc>
        <a:spcBef>
          <a:spcPts val="1000"/>
        </a:spcBef>
        <a:buClr>
          <a:schemeClr val="tx1"/>
        </a:buClr>
        <a:buFont typeface="Arial" panose="020B0604020202020204" pitchFamily="34" charset="0"/>
        <a:buChar char="•"/>
        <a:defRPr sz="1600" b="0" i="0" kern="1200">
          <a:solidFill>
            <a:schemeClr val="tx2"/>
          </a:solidFill>
          <a:latin typeface="Montserrat" pitchFamily="2" charset="77"/>
          <a:ea typeface="+mn-ea"/>
          <a:cs typeface="+mn-cs"/>
        </a:defRPr>
      </a:lvl2pPr>
      <a:lvl3pPr marL="1143000" indent="-228600" algn="l" defTabSz="914400" rtl="0" eaLnBrk="1" latinLnBrk="0" hangingPunct="1">
        <a:lnSpc>
          <a:spcPts val="2100"/>
        </a:lnSpc>
        <a:spcBef>
          <a:spcPts val="1000"/>
        </a:spcBef>
        <a:buClr>
          <a:schemeClr val="tx1"/>
        </a:buClr>
        <a:buFont typeface="Arial" panose="020B0604020202020204" pitchFamily="34" charset="0"/>
        <a:buChar char="•"/>
        <a:defRPr sz="1400" b="0" i="0" kern="1200">
          <a:solidFill>
            <a:schemeClr val="tx2"/>
          </a:solidFill>
          <a:latin typeface="Montserrat" pitchFamily="2" charset="77"/>
          <a:ea typeface="+mn-ea"/>
          <a:cs typeface="+mn-cs"/>
        </a:defRPr>
      </a:lvl3pPr>
      <a:lvl4pPr marL="1600200" indent="-228600" algn="l" defTabSz="914400" rtl="0" eaLnBrk="1" latinLnBrk="0" hangingPunct="1">
        <a:lnSpc>
          <a:spcPts val="2100"/>
        </a:lnSpc>
        <a:spcBef>
          <a:spcPts val="1000"/>
        </a:spcBef>
        <a:buClr>
          <a:schemeClr val="tx1"/>
        </a:buClr>
        <a:buFont typeface="Arial" panose="020B0604020202020204" pitchFamily="34" charset="0"/>
        <a:buChar char="•"/>
        <a:defRPr sz="1200" b="0" i="0" kern="1200">
          <a:solidFill>
            <a:schemeClr val="tx2"/>
          </a:solidFill>
          <a:latin typeface="Montserrat" pitchFamily="2" charset="77"/>
          <a:ea typeface="+mn-ea"/>
          <a:cs typeface="+mn-cs"/>
        </a:defRPr>
      </a:lvl4pPr>
      <a:lvl5pPr marL="2057400" indent="-228600" algn="l" defTabSz="914400" rtl="0" eaLnBrk="1" latinLnBrk="0" hangingPunct="1">
        <a:lnSpc>
          <a:spcPts val="2100"/>
        </a:lnSpc>
        <a:spcBef>
          <a:spcPts val="1000"/>
        </a:spcBef>
        <a:buClr>
          <a:schemeClr val="tx1"/>
        </a:buClr>
        <a:buFont typeface="Arial" panose="020B0604020202020204" pitchFamily="34" charset="0"/>
        <a:buChar char="•"/>
        <a:defRPr sz="1050" b="0" i="0" kern="1200">
          <a:solidFill>
            <a:schemeClr val="tx2"/>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32.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hyperlink" Target="https://create.kahoot.it/share/preparing-for-a-visit/565a4261-cfbd-4365-a518-b19b77a072d9"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4A8241F-994D-4416-B9DE-74601C072B1E}"/>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3" name="Slide Number Placeholder 2">
            <a:extLst>
              <a:ext uri="{FF2B5EF4-FFF2-40B4-BE49-F238E27FC236}">
                <a16:creationId xmlns:a16="http://schemas.microsoft.com/office/drawing/2014/main" id="{FDD0AD5E-D345-4A56-8F35-AAFEAC61E6AC}"/>
              </a:ext>
            </a:extLst>
          </p:cNvPr>
          <p:cNvSpPr>
            <a:spLocks noGrp="1"/>
          </p:cNvSpPr>
          <p:nvPr>
            <p:ph type="sldNum" sz="quarter" idx="12"/>
          </p:nvPr>
        </p:nvSpPr>
        <p:spPr/>
        <p:txBody>
          <a:bodyPr/>
          <a:lstStyle/>
          <a:p>
            <a:fld id="{F9409A12-05AC-024F-A1E2-9D51551D4400}" type="slidenum">
              <a:rPr lang="en-US" smtClean="0"/>
              <a:pPr/>
              <a:t>1</a:t>
            </a:fld>
            <a:endParaRPr lang="en-US" dirty="0"/>
          </a:p>
        </p:txBody>
      </p:sp>
      <p:pic>
        <p:nvPicPr>
          <p:cNvPr id="4" name="Picture 3">
            <a:extLst>
              <a:ext uri="{FF2B5EF4-FFF2-40B4-BE49-F238E27FC236}">
                <a16:creationId xmlns:a16="http://schemas.microsoft.com/office/drawing/2014/main" id="{6A45C6F5-C0D5-4A32-B09C-345BD0B778FB}"/>
              </a:ext>
            </a:extLst>
          </p:cNvPr>
          <p:cNvPicPr>
            <a:picLocks noChangeAspect="1"/>
          </p:cNvPicPr>
          <p:nvPr/>
        </p:nvPicPr>
        <p:blipFill>
          <a:blip r:embed="rId3">
            <a:alphaModFix amt="20000"/>
            <a:extLst>
              <a:ext uri="{28A0092B-C50C-407E-A947-70E740481C1C}">
                <a14:useLocalDpi xmlns:a14="http://schemas.microsoft.com/office/drawing/2010/main" val="0"/>
              </a:ext>
            </a:extLst>
          </a:blip>
          <a:srcRect/>
          <a:stretch/>
        </p:blipFill>
        <p:spPr>
          <a:xfrm>
            <a:off x="1" y="0"/>
            <a:ext cx="12192000" cy="7813709"/>
          </a:xfrm>
          <a:prstGeom prst="rect">
            <a:avLst/>
          </a:prstGeom>
          <a:solidFill>
            <a:srgbClr val="309C88"/>
          </a:solidFill>
        </p:spPr>
      </p:pic>
      <p:sp>
        <p:nvSpPr>
          <p:cNvPr id="8" name="TextBox 7">
            <a:extLst>
              <a:ext uri="{FF2B5EF4-FFF2-40B4-BE49-F238E27FC236}">
                <a16:creationId xmlns:a16="http://schemas.microsoft.com/office/drawing/2014/main" id="{47618891-BB61-45F4-8F1F-F161B2F6F0BA}"/>
              </a:ext>
            </a:extLst>
          </p:cNvPr>
          <p:cNvSpPr txBox="1"/>
          <p:nvPr/>
        </p:nvSpPr>
        <p:spPr>
          <a:xfrm>
            <a:off x="1" y="4457343"/>
            <a:ext cx="6617382" cy="2400657"/>
          </a:xfrm>
          <a:prstGeom prst="rect">
            <a:avLst/>
          </a:prstGeom>
          <a:noFill/>
        </p:spPr>
        <p:txBody>
          <a:bodyPr wrap="square" rtlCol="0">
            <a:spAutoFit/>
          </a:bodyPr>
          <a:lstStyle/>
          <a:p>
            <a:r>
              <a:rPr lang="en-US" sz="5000" b="1" dirty="0">
                <a:solidFill>
                  <a:srgbClr val="FFFFFF"/>
                </a:solidFill>
                <a:latin typeface="Times New Roman" panose="02020603050405020304" pitchFamily="18" charset="0"/>
                <a:cs typeface="Times New Roman" panose="02020603050405020304" pitchFamily="18" charset="0"/>
              </a:rPr>
              <a:t>Module 4:</a:t>
            </a:r>
          </a:p>
          <a:p>
            <a:r>
              <a:rPr lang="en-US" sz="5000" b="1" dirty="0">
                <a:solidFill>
                  <a:srgbClr val="FFFFFF"/>
                </a:solidFill>
                <a:latin typeface="Times New Roman" panose="02020603050405020304" pitchFamily="18" charset="0"/>
                <a:cs typeface="Times New Roman" panose="02020603050405020304" pitchFamily="18" charset="0"/>
              </a:rPr>
              <a:t>Making/Navigating</a:t>
            </a:r>
          </a:p>
          <a:p>
            <a:r>
              <a:rPr lang="en-US" sz="5000" b="1" dirty="0">
                <a:solidFill>
                  <a:srgbClr val="FFFFFF"/>
                </a:solidFill>
                <a:latin typeface="Times New Roman" panose="02020603050405020304" pitchFamily="18" charset="0"/>
                <a:cs typeface="Times New Roman" panose="02020603050405020304" pitchFamily="18" charset="0"/>
              </a:rPr>
              <a:t>Your Visit</a:t>
            </a:r>
          </a:p>
        </p:txBody>
      </p:sp>
      <p:sp>
        <p:nvSpPr>
          <p:cNvPr id="9" name="TextBox 8">
            <a:extLst>
              <a:ext uri="{FF2B5EF4-FFF2-40B4-BE49-F238E27FC236}">
                <a16:creationId xmlns:a16="http://schemas.microsoft.com/office/drawing/2014/main" id="{A0E5E8B2-0B71-4F5E-9166-7670BB8D97C9}"/>
              </a:ext>
            </a:extLst>
          </p:cNvPr>
          <p:cNvSpPr txBox="1"/>
          <p:nvPr/>
        </p:nvSpPr>
        <p:spPr>
          <a:xfrm>
            <a:off x="1" y="189589"/>
            <a:ext cx="6066503" cy="2400657"/>
          </a:xfrm>
          <a:prstGeom prst="rect">
            <a:avLst/>
          </a:prstGeom>
          <a:noFill/>
        </p:spPr>
        <p:txBody>
          <a:bodyPr wrap="square" rtlCol="0">
            <a:spAutoFit/>
          </a:bodyPr>
          <a:lstStyle/>
          <a:p>
            <a:r>
              <a:rPr lang="en-US" sz="5000" b="1" dirty="0">
                <a:ln w="0"/>
                <a:solidFill>
                  <a:srgbClr val="FFFFFF"/>
                </a:solidFill>
                <a:latin typeface="Times New Roman" panose="02020603050405020304" pitchFamily="18" charset="0"/>
                <a:cs typeface="Times New Roman" panose="02020603050405020304" pitchFamily="18" charset="0"/>
              </a:rPr>
              <a:t>Navigating the Health Care System: ALASKA</a:t>
            </a:r>
            <a:endParaRPr lang="en-US" sz="5000" b="1" dirty="0">
              <a:latin typeface="Times New Roman" panose="02020603050405020304" pitchFamily="18" charset="0"/>
              <a:cs typeface="Times New Roman" panose="02020603050405020304" pitchFamily="18" charset="0"/>
            </a:endParaRPr>
          </a:p>
        </p:txBody>
      </p:sp>
      <p:pic>
        <p:nvPicPr>
          <p:cNvPr id="10" name="Picture 9" descr="Logo&#10;&#10;Description automatically generated">
            <a:extLst>
              <a:ext uri="{FF2B5EF4-FFF2-40B4-BE49-F238E27FC236}">
                <a16:creationId xmlns:a16="http://schemas.microsoft.com/office/drawing/2014/main" id="{76225AA5-12BE-4392-B5EE-0E8E67B510E1}"/>
              </a:ext>
            </a:extLst>
          </p:cNvPr>
          <p:cNvPicPr>
            <a:picLocks noChangeAspect="1"/>
          </p:cNvPicPr>
          <p:nvPr/>
        </p:nvPicPr>
        <p:blipFill>
          <a:blip r:embed="rId4"/>
          <a:stretch>
            <a:fillRect/>
          </a:stretch>
        </p:blipFill>
        <p:spPr>
          <a:xfrm>
            <a:off x="7919984" y="5513416"/>
            <a:ext cx="4023709" cy="1127858"/>
          </a:xfrm>
          <a:prstGeom prst="rect">
            <a:avLst/>
          </a:prstGeom>
        </p:spPr>
      </p:pic>
    </p:spTree>
    <p:extLst>
      <p:ext uri="{BB962C8B-B14F-4D97-AF65-F5344CB8AC3E}">
        <p14:creationId xmlns:p14="http://schemas.microsoft.com/office/powerpoint/2010/main" val="28132564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6749890" y="112442"/>
            <a:ext cx="3344317" cy="6578077"/>
          </a:xfrm>
          <a:prstGeom prst="rect">
            <a:avLst/>
          </a:prstGeom>
        </p:spPr>
      </p:pic>
      <p:sp>
        <p:nvSpPr>
          <p:cNvPr id="10" name="Text Box 2"/>
          <p:cNvSpPr txBox="1">
            <a:spLocks noChangeArrowheads="1"/>
          </p:cNvSpPr>
          <p:nvPr/>
        </p:nvSpPr>
        <p:spPr bwMode="auto">
          <a:xfrm>
            <a:off x="1763023" y="1931928"/>
            <a:ext cx="4851400" cy="2339615"/>
          </a:xfrm>
          <a:prstGeom prst="rect">
            <a:avLst/>
          </a:prstGeom>
          <a:solidFill>
            <a:srgbClr val="FFFFFF"/>
          </a:solidFill>
          <a:ln w="9525">
            <a:solidFill>
              <a:srgbClr val="000000"/>
            </a:solidFill>
            <a:miter lim="800000"/>
            <a:headEnd/>
            <a:tailEnd/>
          </a:ln>
        </p:spPr>
        <p:txBody>
          <a:bodyPr rot="0" vert="horz" wrap="square" lIns="121920" tIns="60960" rIns="121920" bIns="60960" anchor="t" anchorCtr="0">
            <a:spAutoFit/>
          </a:bodyPr>
          <a:lstStyle/>
          <a:p>
            <a:pPr>
              <a:spcAft>
                <a:spcPts val="800"/>
              </a:spcAft>
            </a:pPr>
            <a:r>
              <a:rPr lang="en-US" sz="1467" b="1" dirty="0">
                <a:solidFill>
                  <a:srgbClr val="292929"/>
                </a:solidFill>
                <a:latin typeface="Calibri" panose="020F0502020204030204" pitchFamily="34" charset="0"/>
                <a:ea typeface="Times New Roman" panose="02020603050405020304" pitchFamily="18" charset="0"/>
              </a:rPr>
              <a:t>To access the emergency information from the lock screen</a:t>
            </a:r>
            <a:endParaRPr lang="en-US" sz="1600" b="1" dirty="0">
              <a:latin typeface="Times New Roman" panose="02020603050405020304" pitchFamily="18" charset="0"/>
              <a:ea typeface="Times New Roman" panose="02020603050405020304" pitchFamily="18" charset="0"/>
            </a:endParaRPr>
          </a:p>
          <a:p>
            <a:pPr>
              <a:spcAft>
                <a:spcPts val="800"/>
              </a:spcAft>
            </a:pPr>
            <a:r>
              <a:rPr lang="en-US" sz="1467" dirty="0">
                <a:solidFill>
                  <a:srgbClr val="292929"/>
                </a:solidFill>
                <a:latin typeface="Calibri" panose="020F0502020204030204" pitchFamily="34" charset="0"/>
                <a:ea typeface="Times New Roman" panose="02020603050405020304" pitchFamily="18" charset="0"/>
              </a:rPr>
              <a:t>1. From the lock screen, hold the power button.</a:t>
            </a:r>
            <a:endParaRPr lang="en-US" sz="1600" dirty="0">
              <a:latin typeface="Times New Roman" panose="02020603050405020304" pitchFamily="18" charset="0"/>
              <a:ea typeface="Times New Roman" panose="02020603050405020304" pitchFamily="18" charset="0"/>
            </a:endParaRPr>
          </a:p>
          <a:p>
            <a:pPr>
              <a:spcAft>
                <a:spcPts val="800"/>
              </a:spcAft>
            </a:pPr>
            <a:r>
              <a:rPr lang="en-US" sz="1467" dirty="0">
                <a:solidFill>
                  <a:srgbClr val="292929"/>
                </a:solidFill>
                <a:latin typeface="Calibri" panose="020F0502020204030204" pitchFamily="34" charset="0"/>
                <a:ea typeface="Times New Roman" panose="02020603050405020304" pitchFamily="18" charset="0"/>
              </a:rPr>
              <a:t>2. Select Medical ID, followed by Emergency Information.</a:t>
            </a:r>
            <a:endParaRPr lang="en-US" sz="1600" dirty="0">
              <a:latin typeface="Times New Roman" panose="02020603050405020304" pitchFamily="18" charset="0"/>
              <a:ea typeface="Times New Roman" panose="02020603050405020304" pitchFamily="18" charset="0"/>
            </a:endParaRPr>
          </a:p>
          <a:p>
            <a:pPr>
              <a:spcAft>
                <a:spcPts val="800"/>
              </a:spcAft>
            </a:pPr>
            <a:r>
              <a:rPr lang="en-US" sz="1467" dirty="0">
                <a:solidFill>
                  <a:srgbClr val="292929"/>
                </a:solidFill>
                <a:latin typeface="Calibri" panose="020F0502020204030204" pitchFamily="34" charset="0"/>
                <a:ea typeface="Times New Roman" panose="02020603050405020304" pitchFamily="18" charset="0"/>
              </a:rPr>
              <a:t>As long as the phone has emergency information available and the person has entered it, you should be able to dial their emergency contacts even with the phone locked.</a:t>
            </a:r>
            <a:endParaRPr lang="en-US" sz="1600" dirty="0">
              <a:latin typeface="Times New Roman" panose="02020603050405020304" pitchFamily="18" charset="0"/>
              <a:ea typeface="Times New Roman" panose="02020603050405020304" pitchFamily="18" charset="0"/>
            </a:endParaRPr>
          </a:p>
          <a:p>
            <a:pPr>
              <a:spcAft>
                <a:spcPts val="800"/>
              </a:spcAft>
            </a:pPr>
            <a:r>
              <a:rPr lang="en-US" sz="1467" dirty="0">
                <a:solidFill>
                  <a:srgbClr val="292929"/>
                </a:solidFill>
                <a:latin typeface="Calibri" panose="020F0502020204030204" pitchFamily="34" charset="0"/>
                <a:ea typeface="Times New Roman" panose="02020603050405020304" pitchFamily="18" charset="0"/>
              </a:rPr>
              <a:t>You can also call the local emergency number when you swipe up and select Emergency.</a:t>
            </a:r>
            <a:endParaRPr lang="en-US" sz="1600" dirty="0">
              <a:latin typeface="Times New Roman" panose="02020603050405020304" pitchFamily="18" charset="0"/>
              <a:ea typeface="Times New Roman" panose="02020603050405020304" pitchFamily="18" charset="0"/>
            </a:endParaRPr>
          </a:p>
        </p:txBody>
      </p:sp>
      <p:pic>
        <p:nvPicPr>
          <p:cNvPr id="13" name="Picture 12"/>
          <p:cNvPicPr/>
          <p:nvPr/>
        </p:nvPicPr>
        <p:blipFill rotWithShape="1">
          <a:blip r:embed="rId4"/>
          <a:srcRect l="40996" b="33308"/>
          <a:stretch/>
        </p:blipFill>
        <p:spPr bwMode="auto">
          <a:xfrm>
            <a:off x="1183655" y="1369292"/>
            <a:ext cx="4532207" cy="4368800"/>
          </a:xfrm>
          <a:prstGeom prst="rect">
            <a:avLst/>
          </a:prstGeom>
          <a:ln>
            <a:noFill/>
          </a:ln>
          <a:extLst>
            <a:ext uri="{53640926-AAD7-44D8-BBD7-CCE9431645EC}">
              <a14:shadowObscured xmlns:a14="http://schemas.microsoft.com/office/drawing/2010/main"/>
            </a:ext>
          </a:extLst>
        </p:spPr>
      </p:pic>
      <p:pic>
        <p:nvPicPr>
          <p:cNvPr id="15" name="Picture 14"/>
          <p:cNvPicPr/>
          <p:nvPr/>
        </p:nvPicPr>
        <p:blipFill rotWithShape="1">
          <a:blip r:embed="rId4"/>
          <a:srcRect r="59169" b="8298"/>
          <a:stretch/>
        </p:blipFill>
        <p:spPr bwMode="auto">
          <a:xfrm>
            <a:off x="6531272" y="1"/>
            <a:ext cx="3776509" cy="6690519"/>
          </a:xfrm>
          <a:prstGeom prst="rect">
            <a:avLst/>
          </a:prstGeom>
          <a:ln>
            <a:noFill/>
          </a:ln>
          <a:extLst>
            <a:ext uri="{53640926-AAD7-44D8-BBD7-CCE9431645EC}">
              <a14:shadowObscured xmlns:a14="http://schemas.microsoft.com/office/drawing/2010/main"/>
            </a:ext>
          </a:extLst>
        </p:spPr>
      </p:pic>
      <p:sp>
        <p:nvSpPr>
          <p:cNvPr id="16" name="Title 9"/>
          <p:cNvSpPr txBox="1">
            <a:spLocks/>
          </p:cNvSpPr>
          <p:nvPr/>
        </p:nvSpPr>
        <p:spPr>
          <a:xfrm>
            <a:off x="346940" y="453096"/>
            <a:ext cx="12118371" cy="732508"/>
          </a:xfrm>
          <a:prstGeom prst="rect">
            <a:avLst/>
          </a:prstGeom>
          <a:noFill/>
        </p:spPr>
        <p:txBody>
          <a:bodyPr spcFirstLastPara="1" vert="horz" wrap="square" lIns="121920" tIns="60960" rIns="121920" bIns="60960" rtlCol="0" anchor="b" anchorCtr="0">
            <a:spAutoFit/>
          </a:bodyPr>
          <a:lstStyle>
            <a:lvl1pPr lvl="0" algn="l" defTabSz="685800" rtl="0" eaLnBrk="1" latinLnBrk="0" hangingPunct="1">
              <a:lnSpc>
                <a:spcPct val="90000"/>
              </a:lnSpc>
              <a:spcBef>
                <a:spcPts val="0"/>
              </a:spcBef>
              <a:spcAft>
                <a:spcPts val="0"/>
              </a:spcAft>
              <a:buSzPts val="3000"/>
              <a:buNone/>
              <a:defRPr sz="3300" kern="1200">
                <a:solidFill>
                  <a:schemeClr val="tx1"/>
                </a:solidFill>
                <a:latin typeface="+mj-lt"/>
                <a:ea typeface="+mj-ea"/>
                <a:cs typeface="+mj-cs"/>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pPr defTabSz="609570"/>
            <a:r>
              <a:rPr lang="en-US" sz="4400" b="1" dirty="0">
                <a:ln w="0"/>
                <a:solidFill>
                  <a:srgbClr val="00426A"/>
                </a:solidFill>
                <a:latin typeface="Times New Roman" panose="02020603050405020304" pitchFamily="18" charset="0"/>
                <a:ea typeface="+mn-ea"/>
                <a:cs typeface="Times New Roman" panose="02020603050405020304" pitchFamily="18" charset="0"/>
              </a:rPr>
              <a:t>Medical ID- iPhone</a:t>
            </a:r>
          </a:p>
        </p:txBody>
      </p:sp>
    </p:spTree>
    <p:extLst>
      <p:ext uri="{BB962C8B-B14F-4D97-AF65-F5344CB8AC3E}">
        <p14:creationId xmlns:p14="http://schemas.microsoft.com/office/powerpoint/2010/main" val="117045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xit" presetSubtype="0" fill="hold" nodeType="withEffect">
                                  <p:stCondLst>
                                    <p:cond delay="0"/>
                                  </p:stCondLst>
                                  <p:childTnLst>
                                    <p:set>
                                      <p:cBhvr>
                                        <p:cTn id="10" dur="1" fill="hold">
                                          <p:stCondLst>
                                            <p:cond delay="0"/>
                                          </p:stCondLst>
                                        </p:cTn>
                                        <p:tgtEl>
                                          <p:spTgt spid="1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fld id="{00000000-1234-1234-1234-123412341234}" type="slidenum">
              <a:rPr lang="en" smtClean="0"/>
              <a:pPr/>
              <a:t>11</a:t>
            </a:fld>
            <a:endParaRPr lang="en"/>
          </a:p>
        </p:txBody>
      </p:sp>
      <p:pic>
        <p:nvPicPr>
          <p:cNvPr id="5" name="Picture 4"/>
          <p:cNvPicPr>
            <a:picLocks noChangeAspect="1"/>
          </p:cNvPicPr>
          <p:nvPr/>
        </p:nvPicPr>
        <p:blipFill>
          <a:blip r:embed="rId3"/>
          <a:stretch>
            <a:fillRect/>
          </a:stretch>
        </p:blipFill>
        <p:spPr>
          <a:xfrm>
            <a:off x="7823682" y="31226"/>
            <a:ext cx="3451904" cy="5817276"/>
          </a:xfrm>
          <a:prstGeom prst="rect">
            <a:avLst/>
          </a:prstGeom>
        </p:spPr>
      </p:pic>
      <p:pic>
        <p:nvPicPr>
          <p:cNvPr id="6" name="Picture 5"/>
          <p:cNvPicPr>
            <a:picLocks noChangeAspect="1"/>
          </p:cNvPicPr>
          <p:nvPr/>
        </p:nvPicPr>
        <p:blipFill>
          <a:blip r:embed="rId4"/>
          <a:stretch>
            <a:fillRect/>
          </a:stretch>
        </p:blipFill>
        <p:spPr>
          <a:xfrm>
            <a:off x="5151068" y="1073225"/>
            <a:ext cx="6959581" cy="5753549"/>
          </a:xfrm>
          <a:prstGeom prst="rect">
            <a:avLst/>
          </a:prstGeom>
        </p:spPr>
      </p:pic>
      <p:sp>
        <p:nvSpPr>
          <p:cNvPr id="7" name="Text Box 2"/>
          <p:cNvSpPr txBox="1">
            <a:spLocks noChangeArrowheads="1"/>
          </p:cNvSpPr>
          <p:nvPr/>
        </p:nvSpPr>
        <p:spPr bwMode="auto">
          <a:xfrm>
            <a:off x="252025" y="1361491"/>
            <a:ext cx="4737100" cy="3911600"/>
          </a:xfrm>
          <a:prstGeom prst="rect">
            <a:avLst/>
          </a:prstGeom>
          <a:solidFill>
            <a:srgbClr val="FFFFFF"/>
          </a:solidFill>
          <a:ln w="9525">
            <a:solidFill>
              <a:srgbClr val="000000"/>
            </a:solidFill>
            <a:miter lim="800000"/>
            <a:headEnd/>
            <a:tailEnd/>
          </a:ln>
        </p:spPr>
        <p:txBody>
          <a:bodyPr rot="0" vert="horz" wrap="square" lIns="121920" tIns="60960" rIns="121920" bIns="60960" anchor="t" anchorCtr="0">
            <a:noAutofit/>
          </a:bodyPr>
          <a:lstStyle/>
          <a:p>
            <a:pPr>
              <a:spcAft>
                <a:spcPts val="800"/>
              </a:spcAft>
            </a:pPr>
            <a:r>
              <a:rPr lang="en-US" sz="1467" b="1" dirty="0">
                <a:solidFill>
                  <a:srgbClr val="292929"/>
                </a:solidFill>
                <a:latin typeface="Calibri" panose="020F0502020204030204" pitchFamily="34" charset="0"/>
                <a:ea typeface="Times New Roman" panose="02020603050405020304" pitchFamily="18" charset="0"/>
              </a:rPr>
              <a:t>How to Update your Emergency Information</a:t>
            </a:r>
            <a:endParaRPr lang="en-US" sz="1600" dirty="0">
              <a:latin typeface="Times New Roman" panose="02020603050405020304" pitchFamily="18" charset="0"/>
              <a:ea typeface="Times New Roman" panose="02020603050405020304" pitchFamily="18" charset="0"/>
            </a:endParaRPr>
          </a:p>
          <a:p>
            <a:pPr>
              <a:spcAft>
                <a:spcPts val="800"/>
              </a:spcAft>
            </a:pPr>
            <a:r>
              <a:rPr lang="en-US" sz="1467" dirty="0">
                <a:solidFill>
                  <a:srgbClr val="292929"/>
                </a:solidFill>
                <a:latin typeface="Calibri" panose="020F0502020204030204" pitchFamily="34" charset="0"/>
                <a:ea typeface="Times New Roman" panose="02020603050405020304" pitchFamily="18" charset="0"/>
              </a:rPr>
              <a:t>1. Go to settings &gt; Users and Accounts (or Users) &gt; Emergency Information. If you can't find it, there's a chance it's under My Info, if your phone has that option.</a:t>
            </a:r>
            <a:endParaRPr lang="en-US" sz="1600" dirty="0">
              <a:latin typeface="Times New Roman" panose="02020603050405020304" pitchFamily="18" charset="0"/>
              <a:ea typeface="Times New Roman" panose="02020603050405020304" pitchFamily="18" charset="0"/>
            </a:endParaRPr>
          </a:p>
          <a:p>
            <a:pPr>
              <a:spcAft>
                <a:spcPts val="800"/>
              </a:spcAft>
            </a:pPr>
            <a:r>
              <a:rPr lang="en-US" sz="1467" dirty="0">
                <a:solidFill>
                  <a:srgbClr val="292929"/>
                </a:solidFill>
                <a:latin typeface="Calibri" panose="020F0502020204030204" pitchFamily="34" charset="0"/>
                <a:ea typeface="Times New Roman" panose="02020603050405020304" pitchFamily="18" charset="0"/>
              </a:rPr>
              <a:t>2. Select Edit or Edit Information.</a:t>
            </a:r>
            <a:endParaRPr lang="en-US" sz="1600" dirty="0">
              <a:latin typeface="Times New Roman" panose="02020603050405020304" pitchFamily="18" charset="0"/>
              <a:ea typeface="Times New Roman" panose="02020603050405020304" pitchFamily="18" charset="0"/>
            </a:endParaRPr>
          </a:p>
          <a:p>
            <a:pPr>
              <a:spcAft>
                <a:spcPts val="800"/>
              </a:spcAft>
            </a:pPr>
            <a:r>
              <a:rPr lang="en-US" sz="1467" dirty="0">
                <a:solidFill>
                  <a:srgbClr val="292929"/>
                </a:solidFill>
                <a:latin typeface="Calibri" panose="020F0502020204030204" pitchFamily="34" charset="0"/>
                <a:ea typeface="Times New Roman" panose="02020603050405020304" pitchFamily="18" charset="0"/>
              </a:rPr>
              <a:t>3. You should see a bunch of fields for your emergency medical information, such as name, blood type, medications, allergies, and so forth. Fill out this section as thoroughly as you can. For medications and allergies, if you have none, it's better to write "None" or "None known" than leave them blank. </a:t>
            </a:r>
            <a:endParaRPr lang="en-US" sz="1600" dirty="0">
              <a:latin typeface="Times New Roman" panose="02020603050405020304" pitchFamily="18" charset="0"/>
              <a:ea typeface="Times New Roman" panose="02020603050405020304" pitchFamily="18" charset="0"/>
            </a:endParaRPr>
          </a:p>
          <a:p>
            <a:pPr>
              <a:spcAft>
                <a:spcPts val="800"/>
              </a:spcAft>
            </a:pPr>
            <a:r>
              <a:rPr lang="en-US" sz="1467" dirty="0">
                <a:solidFill>
                  <a:srgbClr val="292929"/>
                </a:solidFill>
                <a:latin typeface="Calibri" panose="020F0502020204030204" pitchFamily="34" charset="0"/>
                <a:ea typeface="Times New Roman" panose="02020603050405020304" pitchFamily="18" charset="0"/>
              </a:rPr>
              <a:t>4. Next, look for a place where you can select your emergency contacts. They must be in your contacts app before you can assign them as an emergency contact. Make sure their information is updated in your phone.</a:t>
            </a:r>
            <a:endParaRPr lang="en-US" sz="1600" dirty="0">
              <a:latin typeface="Times New Roman" panose="02020603050405020304" pitchFamily="18" charset="0"/>
              <a:ea typeface="Times New Roman" panose="02020603050405020304" pitchFamily="18" charset="0"/>
            </a:endParaRPr>
          </a:p>
          <a:p>
            <a:pPr>
              <a:lnSpc>
                <a:spcPct val="107000"/>
              </a:lnSpc>
              <a:spcAft>
                <a:spcPts val="1067"/>
              </a:spcAft>
            </a:pPr>
            <a:r>
              <a:rPr lang="en-US" sz="1467" dirty="0">
                <a:latin typeface="Calibri" panose="020F0502020204030204" pitchFamily="34" charset="0"/>
                <a:ea typeface="Calibri" panose="020F0502020204030204" pitchFamily="34" charset="0"/>
                <a:cs typeface="Times New Roman" panose="02020603050405020304" pitchFamily="18" charset="0"/>
              </a:rPr>
              <a:t> </a:t>
            </a:r>
          </a:p>
        </p:txBody>
      </p:sp>
      <p:sp>
        <p:nvSpPr>
          <p:cNvPr id="9" name="Text Box 2"/>
          <p:cNvSpPr txBox="1">
            <a:spLocks noChangeArrowheads="1"/>
          </p:cNvSpPr>
          <p:nvPr/>
        </p:nvSpPr>
        <p:spPr bwMode="auto">
          <a:xfrm>
            <a:off x="252025" y="1361491"/>
            <a:ext cx="5118100" cy="2425700"/>
          </a:xfrm>
          <a:prstGeom prst="rect">
            <a:avLst/>
          </a:prstGeom>
          <a:solidFill>
            <a:srgbClr val="FFFFFF"/>
          </a:solidFill>
          <a:ln w="9525">
            <a:solidFill>
              <a:srgbClr val="000000"/>
            </a:solidFill>
            <a:miter lim="800000"/>
            <a:headEnd/>
            <a:tailEnd/>
          </a:ln>
        </p:spPr>
        <p:txBody>
          <a:bodyPr rot="0" vert="horz" wrap="square" lIns="121920" tIns="60960" rIns="121920" bIns="60960" anchor="t" anchorCtr="0">
            <a:noAutofit/>
          </a:bodyPr>
          <a:lstStyle/>
          <a:p>
            <a:pPr>
              <a:spcAft>
                <a:spcPts val="800"/>
              </a:spcAft>
            </a:pPr>
            <a:r>
              <a:rPr lang="en-US" sz="1467" dirty="0">
                <a:solidFill>
                  <a:srgbClr val="292929"/>
                </a:solidFill>
                <a:latin typeface="Calibri" panose="020F0502020204030204" pitchFamily="34" charset="0"/>
                <a:ea typeface="Times New Roman" panose="02020603050405020304" pitchFamily="18" charset="0"/>
              </a:rPr>
              <a:t>To access the emergency information from the lock screen</a:t>
            </a:r>
            <a:endParaRPr lang="en-US" sz="1600" dirty="0">
              <a:latin typeface="Times New Roman" panose="02020603050405020304" pitchFamily="18" charset="0"/>
              <a:ea typeface="Times New Roman" panose="02020603050405020304" pitchFamily="18" charset="0"/>
            </a:endParaRPr>
          </a:p>
          <a:p>
            <a:pPr>
              <a:spcAft>
                <a:spcPts val="800"/>
              </a:spcAft>
            </a:pPr>
            <a:r>
              <a:rPr lang="en-US" sz="1467" dirty="0">
                <a:solidFill>
                  <a:srgbClr val="292929"/>
                </a:solidFill>
                <a:latin typeface="Calibri" panose="020F0502020204030204" pitchFamily="34" charset="0"/>
                <a:ea typeface="Times New Roman" panose="02020603050405020304" pitchFamily="18" charset="0"/>
              </a:rPr>
              <a:t>1. From the lock screen, swipe up.</a:t>
            </a:r>
            <a:endParaRPr lang="en-US" sz="1600" dirty="0">
              <a:latin typeface="Times New Roman" panose="02020603050405020304" pitchFamily="18" charset="0"/>
              <a:ea typeface="Times New Roman" panose="02020603050405020304" pitchFamily="18" charset="0"/>
            </a:endParaRPr>
          </a:p>
          <a:p>
            <a:pPr>
              <a:spcAft>
                <a:spcPts val="800"/>
              </a:spcAft>
            </a:pPr>
            <a:r>
              <a:rPr lang="en-US" sz="1467" dirty="0">
                <a:solidFill>
                  <a:srgbClr val="292929"/>
                </a:solidFill>
                <a:latin typeface="Calibri" panose="020F0502020204030204" pitchFamily="34" charset="0"/>
                <a:ea typeface="Times New Roman" panose="02020603050405020304" pitchFamily="18" charset="0"/>
              </a:rPr>
              <a:t>2. Select Emergency, followed by Emergency Information.</a:t>
            </a:r>
            <a:endParaRPr lang="en-US" sz="1600" dirty="0">
              <a:latin typeface="Times New Roman" panose="02020603050405020304" pitchFamily="18" charset="0"/>
              <a:ea typeface="Times New Roman" panose="02020603050405020304" pitchFamily="18" charset="0"/>
            </a:endParaRPr>
          </a:p>
          <a:p>
            <a:pPr>
              <a:spcAft>
                <a:spcPts val="800"/>
              </a:spcAft>
            </a:pPr>
            <a:r>
              <a:rPr lang="en-US" sz="1467" dirty="0">
                <a:solidFill>
                  <a:srgbClr val="292929"/>
                </a:solidFill>
                <a:latin typeface="Calibri" panose="020F0502020204030204" pitchFamily="34" charset="0"/>
                <a:ea typeface="Times New Roman" panose="02020603050405020304" pitchFamily="18" charset="0"/>
              </a:rPr>
              <a:t>As long as the phone has emergency information available and the person has entered it, you should be able to dial their emergency contacts even with the phone locked.</a:t>
            </a:r>
            <a:endParaRPr lang="en-US" sz="1600" dirty="0">
              <a:latin typeface="Times New Roman" panose="02020603050405020304" pitchFamily="18" charset="0"/>
              <a:ea typeface="Times New Roman" panose="02020603050405020304" pitchFamily="18" charset="0"/>
            </a:endParaRPr>
          </a:p>
          <a:p>
            <a:pPr>
              <a:spcAft>
                <a:spcPts val="800"/>
              </a:spcAft>
            </a:pPr>
            <a:r>
              <a:rPr lang="en-US" sz="1467" dirty="0">
                <a:solidFill>
                  <a:srgbClr val="292929"/>
                </a:solidFill>
                <a:latin typeface="Calibri" panose="020F0502020204030204" pitchFamily="34" charset="0"/>
                <a:ea typeface="Times New Roman" panose="02020603050405020304" pitchFamily="18" charset="0"/>
              </a:rPr>
              <a:t>You can also call the local emergency number when you swipe up and select Emergency.</a:t>
            </a:r>
            <a:endParaRPr lang="en-US" sz="1600" dirty="0">
              <a:latin typeface="Times New Roman" panose="02020603050405020304" pitchFamily="18" charset="0"/>
              <a:ea typeface="Times New Roman" panose="02020603050405020304" pitchFamily="18" charset="0"/>
            </a:endParaRPr>
          </a:p>
        </p:txBody>
      </p:sp>
      <p:sp>
        <p:nvSpPr>
          <p:cNvPr id="10" name="Title 9"/>
          <p:cNvSpPr txBox="1">
            <a:spLocks/>
          </p:cNvSpPr>
          <p:nvPr/>
        </p:nvSpPr>
        <p:spPr>
          <a:xfrm>
            <a:off x="252025" y="256366"/>
            <a:ext cx="12118371" cy="732508"/>
          </a:xfrm>
          <a:prstGeom prst="rect">
            <a:avLst/>
          </a:prstGeom>
          <a:noFill/>
        </p:spPr>
        <p:txBody>
          <a:bodyPr spcFirstLastPara="1" vert="horz" wrap="square" lIns="121920" tIns="60960" rIns="121920" bIns="60960" rtlCol="0" anchor="b" anchorCtr="0">
            <a:spAutoFit/>
          </a:bodyPr>
          <a:lstStyle>
            <a:lvl1pPr lvl="0" algn="l" defTabSz="685800" rtl="0" eaLnBrk="1" latinLnBrk="0" hangingPunct="1">
              <a:lnSpc>
                <a:spcPct val="90000"/>
              </a:lnSpc>
              <a:spcBef>
                <a:spcPts val="0"/>
              </a:spcBef>
              <a:spcAft>
                <a:spcPts val="0"/>
              </a:spcAft>
              <a:buSzPts val="3000"/>
              <a:buNone/>
              <a:defRPr sz="3300" kern="1200">
                <a:solidFill>
                  <a:schemeClr val="tx1"/>
                </a:solidFill>
                <a:latin typeface="+mj-lt"/>
                <a:ea typeface="+mj-ea"/>
                <a:cs typeface="+mj-cs"/>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pPr defTabSz="609570"/>
            <a:r>
              <a:rPr lang="en-US" sz="4400" b="1" dirty="0">
                <a:ln w="0"/>
                <a:solidFill>
                  <a:srgbClr val="00426A"/>
                </a:solidFill>
                <a:latin typeface="Times New Roman" panose="02020603050405020304" pitchFamily="18" charset="0"/>
                <a:ea typeface="+mn-ea"/>
                <a:cs typeface="Times New Roman" panose="02020603050405020304" pitchFamily="18" charset="0"/>
              </a:rPr>
              <a:t>Medical ID- Android</a:t>
            </a:r>
          </a:p>
        </p:txBody>
      </p:sp>
    </p:spTree>
    <p:extLst>
      <p:ext uri="{BB962C8B-B14F-4D97-AF65-F5344CB8AC3E}">
        <p14:creationId xmlns:p14="http://schemas.microsoft.com/office/powerpoint/2010/main" val="336234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xit"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2" name="Title 1">
            <a:extLst>
              <a:ext uri="{FF2B5EF4-FFF2-40B4-BE49-F238E27FC236}">
                <a16:creationId xmlns:a16="http://schemas.microsoft.com/office/drawing/2014/main" id="{6C6493D6-9D5E-4CF4-8597-20456D475CBA}"/>
              </a:ext>
            </a:extLst>
          </p:cNvPr>
          <p:cNvSpPr>
            <a:spLocks noGrp="1"/>
          </p:cNvSpPr>
          <p:nvPr>
            <p:ph type="ctrTitle"/>
          </p:nvPr>
        </p:nvSpPr>
        <p:spPr/>
        <p:txBody>
          <a:bodyPr/>
          <a:lstStyle/>
          <a:p>
            <a:r>
              <a:rPr lang="en-US" dirty="0">
                <a:solidFill>
                  <a:srgbClr val="6660A6"/>
                </a:solidFill>
              </a:rPr>
              <a:t>The Visit</a:t>
            </a:r>
          </a:p>
        </p:txBody>
      </p:sp>
      <p:sp>
        <p:nvSpPr>
          <p:cNvPr id="366" name="Shape 366"/>
          <p:cNvSpPr txBox="1">
            <a:spLocks noGrp="1"/>
          </p:cNvSpPr>
          <p:nvPr>
            <p:ph type="subTitle" idx="1"/>
          </p:nvPr>
        </p:nvSpPr>
        <p:spPr>
          <a:xfrm>
            <a:off x="396233" y="2289774"/>
            <a:ext cx="11142624" cy="1429471"/>
          </a:xfrm>
          <a:prstGeom prst="rect">
            <a:avLst/>
          </a:prstGeom>
        </p:spPr>
        <p:txBody>
          <a:bodyPr spcFirstLastPara="1" vert="horz" wrap="square" lIns="121900" tIns="121900" rIns="121900" bIns="121900" numCol="1" spcCol="0" rtlCol="0" anchor="t" anchorCtr="0">
            <a:noAutofit/>
          </a:bodyPr>
          <a:lstStyle/>
          <a:p>
            <a:pPr marL="640080" indent="-609585">
              <a:lnSpc>
                <a:spcPct val="100000"/>
              </a:lnSpc>
              <a:spcBef>
                <a:spcPts val="600"/>
              </a:spcBef>
              <a:buClr>
                <a:srgbClr val="6660A6"/>
              </a:buClr>
              <a:buSzPts val="3500"/>
              <a:buFont typeface="Arial" panose="020B0604020202020204" pitchFamily="34" charset="0"/>
              <a:buChar char="•"/>
            </a:pPr>
            <a:r>
              <a:rPr lang="en" sz="4000" dirty="0">
                <a:solidFill>
                  <a:srgbClr val="000000"/>
                </a:solidFill>
                <a:latin typeface="Montserrat"/>
                <a:ea typeface="Calibri"/>
                <a:cs typeface="Calibri"/>
                <a:sym typeface="Calibri"/>
              </a:rPr>
              <a:t>Nurse or medical assistant first</a:t>
            </a:r>
            <a:endParaRPr sz="4000" dirty="0">
              <a:solidFill>
                <a:srgbClr val="000000"/>
              </a:solidFill>
              <a:latin typeface="Montserrat"/>
              <a:ea typeface="Calibri"/>
              <a:cs typeface="Calibri"/>
              <a:sym typeface="Calibri"/>
            </a:endParaRPr>
          </a:p>
        </p:txBody>
      </p:sp>
      <p:sp>
        <p:nvSpPr>
          <p:cNvPr id="367" name="Shape 367"/>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fld id="{00000000-1234-1234-1234-123412341234}" type="slidenum">
              <a:rPr lang="en"/>
              <a:pPr/>
              <a:t>12</a:t>
            </a:fld>
            <a:endParaRPr dirty="0"/>
          </a:p>
        </p:txBody>
      </p:sp>
      <p:sp>
        <p:nvSpPr>
          <p:cNvPr id="369" name="Shape 369"/>
          <p:cNvSpPr txBox="1"/>
          <p:nvPr/>
        </p:nvSpPr>
        <p:spPr>
          <a:xfrm>
            <a:off x="396232" y="3377589"/>
            <a:ext cx="6929853" cy="1597182"/>
          </a:xfrm>
          <a:prstGeom prst="rect">
            <a:avLst/>
          </a:prstGeom>
          <a:noFill/>
          <a:ln>
            <a:noFill/>
          </a:ln>
        </p:spPr>
        <p:txBody>
          <a:bodyPr spcFirstLastPara="1" wrap="square" lIns="121900" tIns="121900" rIns="121900" bIns="121900" anchor="t" anchorCtr="0">
            <a:noAutofit/>
          </a:bodyPr>
          <a:lstStyle/>
          <a:p>
            <a:pPr marL="640080" indent="-612648">
              <a:spcBef>
                <a:spcPts val="600"/>
              </a:spcBef>
              <a:buClr>
                <a:srgbClr val="6660A6"/>
              </a:buClr>
              <a:buSzPts val="3500"/>
              <a:buFont typeface="Arial" panose="020B0604020202020204" pitchFamily="34" charset="0"/>
              <a:buChar char="•"/>
            </a:pPr>
            <a:r>
              <a:rPr lang="en" sz="4000" dirty="0">
                <a:solidFill>
                  <a:srgbClr val="000000"/>
                </a:solidFill>
                <a:latin typeface="Montserrat"/>
                <a:ea typeface="Calibri"/>
                <a:cs typeface="Calibri"/>
                <a:sym typeface="Calibri"/>
              </a:rPr>
              <a:t>Use self-advocacy &amp; health literacy skills</a:t>
            </a:r>
            <a:endParaRPr sz="4000" dirty="0">
              <a:solidFill>
                <a:srgbClr val="000000"/>
              </a:solidFill>
              <a:latin typeface="Montserrat"/>
              <a:ea typeface="Calibri"/>
              <a:cs typeface="Calibri"/>
              <a:sym typeface="Calibri"/>
            </a:endParaRPr>
          </a:p>
          <a:p>
            <a:pPr>
              <a:spcBef>
                <a:spcPts val="2133"/>
              </a:spcBef>
              <a:buClr>
                <a:srgbClr val="6660A6"/>
              </a:buClr>
            </a:pPr>
            <a:endParaRPr sz="1600" dirty="0">
              <a:solidFill>
                <a:srgbClr val="000000"/>
              </a:solidFill>
              <a:latin typeface="+mj-lt"/>
            </a:endParaRPr>
          </a:p>
        </p:txBody>
      </p:sp>
      <p:pic>
        <p:nvPicPr>
          <p:cNvPr id="4" name="Picture 3" descr="Doctor with a patient">
            <a:extLst>
              <a:ext uri="{FF2B5EF4-FFF2-40B4-BE49-F238E27FC236}">
                <a16:creationId xmlns:a16="http://schemas.microsoft.com/office/drawing/2014/main" id="{DB2EA8BD-3F6F-41D9-95EE-86EE8653AAF0}"/>
              </a:ext>
            </a:extLst>
          </p:cNvPr>
          <p:cNvPicPr>
            <a:picLocks noChangeAspect="1"/>
          </p:cNvPicPr>
          <p:nvPr/>
        </p:nvPicPr>
        <p:blipFill>
          <a:blip r:embed="rId3"/>
          <a:stretch>
            <a:fillRect/>
          </a:stretch>
        </p:blipFill>
        <p:spPr>
          <a:xfrm>
            <a:off x="7113815" y="3500774"/>
            <a:ext cx="3918857" cy="26125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9"/>
                                        </p:tgtEl>
                                        <p:attrNameLst>
                                          <p:attrName>style.visibility</p:attrName>
                                        </p:attrNameLst>
                                      </p:cBhvr>
                                      <p:to>
                                        <p:strVal val="visible"/>
                                      </p:to>
                                    </p:set>
                                    <p:animEffect transition="in" filter="fade">
                                      <p:cBhvr>
                                        <p:cTn id="7" dur="1000"/>
                                        <p:tgtEl>
                                          <p:spTgt spid="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199" y="931339"/>
            <a:ext cx="11353800" cy="668859"/>
          </a:xfrm>
        </p:spPr>
        <p:txBody>
          <a:bodyPr/>
          <a:lstStyle/>
          <a:p>
            <a:r>
              <a:rPr lang="en-US" dirty="0">
                <a:ln w="0"/>
                <a:solidFill>
                  <a:srgbClr val="6660A6"/>
                </a:solidFill>
              </a:rPr>
              <a:t>Putting Your Self-Advocacy Skills to Work…</a:t>
            </a:r>
            <a:endParaRPr lang="en-US" dirty="0">
              <a:solidFill>
                <a:srgbClr val="6660A6"/>
              </a:solidFill>
            </a:endParaRPr>
          </a:p>
        </p:txBody>
      </p:sp>
      <p:sp>
        <p:nvSpPr>
          <p:cNvPr id="4" name="Slide Number Placeholder 3"/>
          <p:cNvSpPr>
            <a:spLocks noGrp="1"/>
          </p:cNvSpPr>
          <p:nvPr>
            <p:ph type="sldNum" sz="quarter" idx="12"/>
          </p:nvPr>
        </p:nvSpPr>
        <p:spPr/>
        <p:txBody>
          <a:bodyPr/>
          <a:lstStyle/>
          <a:p>
            <a:fld id="{00000000-1234-1234-1234-123412341234}" type="slidenum">
              <a:rPr lang="en" smtClean="0"/>
              <a:pPr/>
              <a:t>13</a:t>
            </a:fld>
            <a:endParaRPr lang="en"/>
          </a:p>
        </p:txBody>
      </p:sp>
      <p:sp>
        <p:nvSpPr>
          <p:cNvPr id="5" name="TextBox 4">
            <a:extLst>
              <a:ext uri="{FF2B5EF4-FFF2-40B4-BE49-F238E27FC236}">
                <a16:creationId xmlns:a16="http://schemas.microsoft.com/office/drawing/2014/main" id="{9029E28A-935B-4B55-9F18-84633C16F196}"/>
              </a:ext>
            </a:extLst>
          </p:cNvPr>
          <p:cNvSpPr txBox="1"/>
          <p:nvPr/>
        </p:nvSpPr>
        <p:spPr>
          <a:xfrm>
            <a:off x="209550" y="2381250"/>
            <a:ext cx="11791949" cy="4154984"/>
          </a:xfrm>
          <a:prstGeom prst="rect">
            <a:avLst/>
          </a:prstGeom>
          <a:noFill/>
        </p:spPr>
        <p:txBody>
          <a:bodyPr wrap="square" rtlCol="0">
            <a:spAutoFit/>
          </a:bodyPr>
          <a:lstStyle/>
          <a:p>
            <a:pPr marL="742950" indent="-742950">
              <a:buFont typeface="+mj-lt"/>
              <a:buAutoNum type="arabicPeriod"/>
            </a:pPr>
            <a:r>
              <a:rPr lang="en-US" sz="4400" dirty="0">
                <a:solidFill>
                  <a:srgbClr val="000000"/>
                </a:solidFill>
                <a:latin typeface="Montserrat"/>
                <a:cs typeface="Calibri"/>
              </a:rPr>
              <a:t>What is my main problem? </a:t>
            </a:r>
          </a:p>
          <a:p>
            <a:r>
              <a:rPr lang="en-US" sz="4400" dirty="0">
                <a:solidFill>
                  <a:srgbClr val="000000"/>
                </a:solidFill>
                <a:latin typeface="Montserrat"/>
                <a:cs typeface="Calibri"/>
              </a:rPr>
              <a:t>       </a:t>
            </a:r>
            <a:r>
              <a:rPr lang="en-US" sz="4400" dirty="0">
                <a:solidFill>
                  <a:srgbClr val="FAAD1D"/>
                </a:solidFill>
                <a:latin typeface="Montserrat"/>
                <a:cs typeface="Calibri"/>
              </a:rPr>
              <a:t>(diagnosis)</a:t>
            </a:r>
          </a:p>
          <a:p>
            <a:pPr marL="742950" indent="-742950">
              <a:buFont typeface="+mj-lt"/>
              <a:buAutoNum type="arabicPeriod" startAt="2"/>
            </a:pPr>
            <a:r>
              <a:rPr lang="en-US" sz="4400" dirty="0">
                <a:solidFill>
                  <a:srgbClr val="000000"/>
                </a:solidFill>
                <a:latin typeface="Montserrat"/>
                <a:cs typeface="Calibri"/>
              </a:rPr>
              <a:t>What do I need to do? When?  </a:t>
            </a:r>
          </a:p>
          <a:p>
            <a:r>
              <a:rPr lang="en-US" sz="4400" dirty="0">
                <a:solidFill>
                  <a:srgbClr val="000000"/>
                </a:solidFill>
                <a:latin typeface="Montserrat"/>
                <a:cs typeface="Calibri"/>
              </a:rPr>
              <a:t>       </a:t>
            </a:r>
            <a:r>
              <a:rPr lang="en-US" sz="4400" dirty="0">
                <a:solidFill>
                  <a:srgbClr val="FAAD1D"/>
                </a:solidFill>
                <a:latin typeface="Montserrat"/>
                <a:cs typeface="Calibri"/>
              </a:rPr>
              <a:t>(treatment)</a:t>
            </a:r>
          </a:p>
          <a:p>
            <a:pPr marL="742950" indent="-742950">
              <a:buFont typeface="+mj-lt"/>
              <a:buAutoNum type="arabicPeriod" startAt="3"/>
            </a:pPr>
            <a:r>
              <a:rPr lang="en-US" sz="4400" dirty="0">
                <a:solidFill>
                  <a:srgbClr val="000000"/>
                </a:solidFill>
                <a:latin typeface="Montserrat"/>
                <a:cs typeface="Calibri"/>
              </a:rPr>
              <a:t>Why is it important for me to do this? </a:t>
            </a:r>
          </a:p>
          <a:p>
            <a:r>
              <a:rPr lang="en-US" sz="4400" dirty="0">
                <a:solidFill>
                  <a:srgbClr val="000000"/>
                </a:solidFill>
                <a:latin typeface="Montserrat"/>
                <a:cs typeface="Calibri"/>
              </a:rPr>
              <a:t>       </a:t>
            </a:r>
            <a:r>
              <a:rPr lang="en-US" sz="4400" dirty="0">
                <a:solidFill>
                  <a:srgbClr val="FAAD1D"/>
                </a:solidFill>
                <a:latin typeface="Montserrat"/>
                <a:cs typeface="Calibri"/>
              </a:rPr>
              <a:t>(context)</a:t>
            </a:r>
          </a:p>
        </p:txBody>
      </p:sp>
    </p:spTree>
    <p:extLst>
      <p:ext uri="{BB962C8B-B14F-4D97-AF65-F5344CB8AC3E}">
        <p14:creationId xmlns:p14="http://schemas.microsoft.com/office/powerpoint/2010/main" val="719544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8" name="Title 9"/>
          <p:cNvSpPr txBox="1">
            <a:spLocks noGrp="1"/>
          </p:cNvSpPr>
          <p:nvPr>
            <p:ph type="ctrTitle"/>
          </p:nvPr>
        </p:nvSpPr>
        <p:spPr>
          <a:xfrm>
            <a:off x="838200" y="1202121"/>
            <a:ext cx="10515600" cy="732508"/>
          </a:xfrm>
          <a:prstGeom prst="rect">
            <a:avLst/>
          </a:prstGeom>
          <a:noFill/>
        </p:spPr>
        <p:txBody>
          <a:bodyPr spcFirstLastPara="1" vert="horz" wrap="square" lIns="121920" tIns="60960" rIns="121920" bIns="60960" rtlCol="0" anchor="b" anchorCtr="0">
            <a:spAutoFit/>
          </a:bodyPr>
          <a:lstStyle>
            <a:lvl1pPr lvl="0" algn="l" defTabSz="685800" rtl="0" eaLnBrk="1" latinLnBrk="0" hangingPunct="1">
              <a:lnSpc>
                <a:spcPct val="90000"/>
              </a:lnSpc>
              <a:spcBef>
                <a:spcPts val="0"/>
              </a:spcBef>
              <a:spcAft>
                <a:spcPts val="0"/>
              </a:spcAft>
              <a:buSzPts val="3000"/>
              <a:buNone/>
              <a:defRPr sz="3300" kern="1200">
                <a:solidFill>
                  <a:schemeClr val="tx1"/>
                </a:solidFill>
                <a:latin typeface="+mj-lt"/>
                <a:ea typeface="+mj-ea"/>
                <a:cs typeface="+mj-cs"/>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pPr defTabSz="609570"/>
            <a:r>
              <a:rPr lang="en-US" sz="4400" dirty="0">
                <a:ln w="0"/>
                <a:solidFill>
                  <a:srgbClr val="6660A6"/>
                </a:solidFill>
                <a:latin typeface="Times New Roman" panose="02020603050405020304" pitchFamily="18" charset="0"/>
                <a:ea typeface="+mn-ea"/>
                <a:cs typeface="Times New Roman" panose="02020603050405020304" pitchFamily="18" charset="0"/>
              </a:rPr>
              <a:t>Be Your Own Advocate</a:t>
            </a:r>
          </a:p>
        </p:txBody>
      </p:sp>
      <p:sp>
        <p:nvSpPr>
          <p:cNvPr id="376" name="Shape 376"/>
          <p:cNvSpPr txBox="1">
            <a:spLocks noGrp="1"/>
          </p:cNvSpPr>
          <p:nvPr>
            <p:ph type="subTitle" idx="1"/>
          </p:nvPr>
        </p:nvSpPr>
        <p:spPr>
          <a:prstGeom prst="rect">
            <a:avLst/>
          </a:prstGeom>
        </p:spPr>
        <p:txBody>
          <a:bodyPr spcFirstLastPara="1" vert="horz" wrap="square" lIns="121900" tIns="121900" rIns="121900" bIns="121900" rtlCol="0" anchor="t" anchorCtr="0">
            <a:noAutofit/>
          </a:bodyPr>
          <a:lstStyle/>
          <a:p>
            <a:pPr marL="8466" indent="0">
              <a:lnSpc>
                <a:spcPct val="115000"/>
              </a:lnSpc>
              <a:buSzPts val="3500"/>
              <a:buNone/>
            </a:pPr>
            <a:r>
              <a:rPr lang="en" sz="3200" dirty="0">
                <a:solidFill>
                  <a:srgbClr val="000000"/>
                </a:solidFill>
                <a:latin typeface="Montserrat"/>
                <a:ea typeface="Calibri"/>
                <a:cs typeface="Calibri"/>
                <a:sym typeface="Calibri"/>
              </a:rPr>
              <a:t>Read statement and discuss what to do in order to be a self-advocate.</a:t>
            </a:r>
            <a:endParaRPr sz="3200" dirty="0">
              <a:solidFill>
                <a:srgbClr val="000000"/>
              </a:solidFill>
              <a:latin typeface="Montserrat"/>
              <a:ea typeface="Calibri"/>
              <a:cs typeface="Calibri"/>
              <a:sym typeface="Calibri"/>
            </a:endParaRPr>
          </a:p>
        </p:txBody>
      </p:sp>
      <p:sp>
        <p:nvSpPr>
          <p:cNvPr id="377" name="Shape 377"/>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fld id="{00000000-1234-1234-1234-123412341234}" type="slidenum">
              <a:rPr lang="en"/>
              <a:pPr/>
              <a:t>14</a:t>
            </a:fld>
            <a:endParaRPr dirty="0"/>
          </a:p>
        </p:txBody>
      </p:sp>
      <p:pic>
        <p:nvPicPr>
          <p:cNvPr id="3" name="Picture 2" descr="A picture containing person&#10;&#10;Description automatically generated">
            <a:extLst>
              <a:ext uri="{FF2B5EF4-FFF2-40B4-BE49-F238E27FC236}">
                <a16:creationId xmlns:a16="http://schemas.microsoft.com/office/drawing/2014/main" id="{1A4C4CFE-F113-4F5E-8B78-F97B0BAAD319}"/>
              </a:ext>
            </a:extLst>
          </p:cNvPr>
          <p:cNvPicPr>
            <a:picLocks noChangeAspect="1"/>
          </p:cNvPicPr>
          <p:nvPr/>
        </p:nvPicPr>
        <p:blipFill>
          <a:blip r:embed="rId3"/>
          <a:stretch>
            <a:fillRect/>
          </a:stretch>
        </p:blipFill>
        <p:spPr>
          <a:xfrm>
            <a:off x="6460962" y="2618547"/>
            <a:ext cx="4776158" cy="318630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7" name="Title 9"/>
          <p:cNvSpPr txBox="1">
            <a:spLocks noGrp="1"/>
          </p:cNvSpPr>
          <p:nvPr>
            <p:ph type="ctrTitle"/>
          </p:nvPr>
        </p:nvSpPr>
        <p:spPr>
          <a:xfrm>
            <a:off x="838200" y="1202121"/>
            <a:ext cx="10515600" cy="732508"/>
          </a:xfrm>
          <a:prstGeom prst="rect">
            <a:avLst/>
          </a:prstGeom>
          <a:noFill/>
        </p:spPr>
        <p:txBody>
          <a:bodyPr spcFirstLastPara="1" vert="horz" wrap="square" lIns="121920" tIns="60960" rIns="121920" bIns="60960" rtlCol="0" anchor="b" anchorCtr="0">
            <a:spAutoFit/>
          </a:bodyPr>
          <a:lstStyle>
            <a:lvl1pPr lvl="0" algn="l" defTabSz="685800" rtl="0" eaLnBrk="1" latinLnBrk="0" hangingPunct="1">
              <a:lnSpc>
                <a:spcPct val="90000"/>
              </a:lnSpc>
              <a:spcBef>
                <a:spcPts val="0"/>
              </a:spcBef>
              <a:spcAft>
                <a:spcPts val="0"/>
              </a:spcAft>
              <a:buSzPts val="3000"/>
              <a:buNone/>
              <a:defRPr sz="3300" kern="1200">
                <a:solidFill>
                  <a:schemeClr val="tx1"/>
                </a:solidFill>
                <a:latin typeface="+mj-lt"/>
                <a:ea typeface="+mj-ea"/>
                <a:cs typeface="+mj-cs"/>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pPr defTabSz="609570"/>
            <a:r>
              <a:rPr lang="en-US" sz="4400" dirty="0">
                <a:ln w="0"/>
                <a:solidFill>
                  <a:srgbClr val="6660A6"/>
                </a:solidFill>
                <a:latin typeface="Times New Roman" panose="02020603050405020304" pitchFamily="18" charset="0"/>
                <a:cs typeface="Times New Roman" panose="02020603050405020304" pitchFamily="18" charset="0"/>
              </a:rPr>
              <a:t>Be Your Own Advocate</a:t>
            </a:r>
            <a:endParaRPr lang="en-US" sz="4400" dirty="0">
              <a:ln w="0"/>
              <a:solidFill>
                <a:srgbClr val="6660A6"/>
              </a:solidFill>
              <a:latin typeface="Times New Roman" panose="02020603050405020304" pitchFamily="18" charset="0"/>
              <a:ea typeface="+mn-ea"/>
              <a:cs typeface="Times New Roman" panose="02020603050405020304" pitchFamily="18" charset="0"/>
            </a:endParaRPr>
          </a:p>
        </p:txBody>
      </p:sp>
      <p:sp>
        <p:nvSpPr>
          <p:cNvPr id="393" name="Shape 393"/>
          <p:cNvSpPr txBox="1">
            <a:spLocks noGrp="1"/>
          </p:cNvSpPr>
          <p:nvPr>
            <p:ph type="subTitle" idx="1"/>
          </p:nvPr>
        </p:nvSpPr>
        <p:spPr>
          <a:xfrm>
            <a:off x="326572" y="2209800"/>
            <a:ext cx="11865428" cy="4509499"/>
          </a:xfrm>
          <a:prstGeom prst="rect">
            <a:avLst/>
          </a:prstGeom>
        </p:spPr>
        <p:txBody>
          <a:bodyPr spcFirstLastPara="1" vert="horz" wrap="square" lIns="121900" tIns="121900" rIns="121900" bIns="121900" numCol="1" rtlCol="0" anchor="t" anchorCtr="0">
            <a:noAutofit/>
          </a:bodyPr>
          <a:lstStyle/>
          <a:p>
            <a:pPr marL="0" indent="0">
              <a:lnSpc>
                <a:spcPct val="115000"/>
              </a:lnSpc>
              <a:buNone/>
            </a:pPr>
            <a:r>
              <a:rPr lang="en" sz="3200" dirty="0">
                <a:solidFill>
                  <a:srgbClr val="000000"/>
                </a:solidFill>
                <a:latin typeface="Montserrat"/>
                <a:ea typeface="Calibri"/>
                <a:cs typeface="Calibri"/>
                <a:sym typeface="Calibri"/>
              </a:rPr>
              <a:t>You take certain medications regularly, and are allergic to a few things. But sometimes when you are relaying information to someone else, you forget some of the details about your medications and allergies. </a:t>
            </a:r>
          </a:p>
          <a:p>
            <a:pPr marL="0" indent="0">
              <a:lnSpc>
                <a:spcPct val="115000"/>
              </a:lnSpc>
              <a:spcBef>
                <a:spcPts val="2133"/>
              </a:spcBef>
              <a:spcAft>
                <a:spcPts val="2133"/>
              </a:spcAft>
              <a:buNone/>
            </a:pPr>
            <a:r>
              <a:rPr lang="en" sz="3600" dirty="0">
                <a:solidFill>
                  <a:srgbClr val="FAAD1D"/>
                </a:solidFill>
                <a:latin typeface="Montserrat"/>
                <a:ea typeface="Calibri"/>
                <a:cs typeface="Calibri"/>
                <a:sym typeface="Calibri"/>
              </a:rPr>
              <a:t>How can you better remember this information? </a:t>
            </a:r>
            <a:endParaRPr sz="3600" dirty="0">
              <a:solidFill>
                <a:srgbClr val="FAAD1D"/>
              </a:solidFill>
              <a:latin typeface="Montserrat"/>
              <a:ea typeface="Calibri"/>
              <a:cs typeface="Calibri"/>
              <a:sym typeface="Calibri"/>
            </a:endParaRPr>
          </a:p>
        </p:txBody>
      </p:sp>
      <p:sp>
        <p:nvSpPr>
          <p:cNvPr id="394" name="Shape 394"/>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fld id="{00000000-1234-1234-1234-123412341234}" type="slidenum">
              <a:rPr lang="en"/>
              <a:pPr/>
              <a:t>15</a:t>
            </a:fld>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7" name="Title 9"/>
          <p:cNvSpPr txBox="1">
            <a:spLocks noGrp="1"/>
          </p:cNvSpPr>
          <p:nvPr>
            <p:ph type="ctrTitle"/>
          </p:nvPr>
        </p:nvSpPr>
        <p:spPr>
          <a:xfrm>
            <a:off x="838200" y="1202121"/>
            <a:ext cx="10515600" cy="732508"/>
          </a:xfrm>
          <a:prstGeom prst="rect">
            <a:avLst/>
          </a:prstGeom>
          <a:noFill/>
        </p:spPr>
        <p:txBody>
          <a:bodyPr spcFirstLastPara="1" vert="horz" wrap="square" lIns="121920" tIns="60960" rIns="121920" bIns="60960" rtlCol="0" anchor="b" anchorCtr="0">
            <a:spAutoFit/>
          </a:bodyPr>
          <a:lstStyle>
            <a:lvl1pPr lvl="0" algn="l" defTabSz="685800" rtl="0" eaLnBrk="1" latinLnBrk="0" hangingPunct="1">
              <a:lnSpc>
                <a:spcPct val="90000"/>
              </a:lnSpc>
              <a:spcBef>
                <a:spcPts val="0"/>
              </a:spcBef>
              <a:spcAft>
                <a:spcPts val="0"/>
              </a:spcAft>
              <a:buSzPts val="3000"/>
              <a:buNone/>
              <a:defRPr sz="3300" kern="1200">
                <a:solidFill>
                  <a:schemeClr val="tx1"/>
                </a:solidFill>
                <a:latin typeface="+mj-lt"/>
                <a:ea typeface="+mj-ea"/>
                <a:cs typeface="+mj-cs"/>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pPr defTabSz="609570"/>
            <a:r>
              <a:rPr lang="en-US" sz="4400" dirty="0">
                <a:ln w="0"/>
                <a:solidFill>
                  <a:srgbClr val="6660A6"/>
                </a:solidFill>
                <a:latin typeface="Times New Roman" panose="02020603050405020304" pitchFamily="18" charset="0"/>
                <a:cs typeface="Times New Roman" panose="02020603050405020304" pitchFamily="18" charset="0"/>
              </a:rPr>
              <a:t>Be Your Own Advocate</a:t>
            </a:r>
            <a:endParaRPr lang="en-US" sz="4400" dirty="0">
              <a:ln w="0"/>
              <a:solidFill>
                <a:srgbClr val="6660A6"/>
              </a:solidFill>
              <a:latin typeface="Times New Roman" panose="02020603050405020304" pitchFamily="18" charset="0"/>
              <a:ea typeface="+mn-ea"/>
              <a:cs typeface="Times New Roman" panose="02020603050405020304" pitchFamily="18" charset="0"/>
            </a:endParaRPr>
          </a:p>
        </p:txBody>
      </p:sp>
      <p:sp>
        <p:nvSpPr>
          <p:cNvPr id="409" name="Shape 409"/>
          <p:cNvSpPr txBox="1">
            <a:spLocks noGrp="1"/>
          </p:cNvSpPr>
          <p:nvPr>
            <p:ph type="subTitle" idx="1"/>
          </p:nvPr>
        </p:nvSpPr>
        <p:spPr>
          <a:xfrm>
            <a:off x="332345" y="2164084"/>
            <a:ext cx="11859655" cy="3491795"/>
          </a:xfrm>
          <a:prstGeom prst="rect">
            <a:avLst/>
          </a:prstGeom>
        </p:spPr>
        <p:txBody>
          <a:bodyPr spcFirstLastPara="1" vert="horz" wrap="square" lIns="121900" tIns="121900" rIns="121900" bIns="121900" numCol="1" rtlCol="0" anchor="t" anchorCtr="0">
            <a:noAutofit/>
          </a:bodyPr>
          <a:lstStyle/>
          <a:p>
            <a:pPr marL="0" indent="0">
              <a:lnSpc>
                <a:spcPct val="115000"/>
              </a:lnSpc>
              <a:buNone/>
            </a:pPr>
            <a:r>
              <a:rPr lang="en" sz="3200" dirty="0">
                <a:solidFill>
                  <a:srgbClr val="000000"/>
                </a:solidFill>
                <a:latin typeface="Montserrat"/>
                <a:ea typeface="Calibri"/>
                <a:cs typeface="Calibri"/>
                <a:sym typeface="Calibri"/>
              </a:rPr>
              <a:t>You have a question, but you are embarrassed about asking the </a:t>
            </a:r>
            <a:r>
              <a:rPr lang="en-US" sz="3200" dirty="0">
                <a:solidFill>
                  <a:srgbClr val="000000"/>
                </a:solidFill>
                <a:latin typeface="Montserrat"/>
                <a:ea typeface="Calibri"/>
                <a:cs typeface="Calibri"/>
                <a:sym typeface="Calibri"/>
              </a:rPr>
              <a:t>provider</a:t>
            </a:r>
            <a:r>
              <a:rPr lang="en" sz="3200" dirty="0">
                <a:solidFill>
                  <a:srgbClr val="000000"/>
                </a:solidFill>
                <a:latin typeface="Montserrat"/>
                <a:ea typeface="Calibri"/>
                <a:cs typeface="Calibri"/>
                <a:sym typeface="Calibri"/>
              </a:rPr>
              <a:t>.</a:t>
            </a:r>
          </a:p>
          <a:p>
            <a:pPr marL="0" indent="0">
              <a:lnSpc>
                <a:spcPct val="115000"/>
              </a:lnSpc>
              <a:spcBef>
                <a:spcPts val="2133"/>
              </a:spcBef>
              <a:spcAft>
                <a:spcPts val="2133"/>
              </a:spcAft>
              <a:buNone/>
            </a:pPr>
            <a:r>
              <a:rPr lang="en" sz="3200" dirty="0">
                <a:solidFill>
                  <a:srgbClr val="FAAD1D"/>
                </a:solidFill>
                <a:latin typeface="Montserrat"/>
                <a:ea typeface="Calibri"/>
                <a:cs typeface="Calibri"/>
                <a:sym typeface="Calibri"/>
              </a:rPr>
              <a:t>How do you get an informed answer to your question? What do you do?</a:t>
            </a:r>
            <a:endParaRPr sz="3200" dirty="0">
              <a:solidFill>
                <a:srgbClr val="FAAD1D"/>
              </a:solidFill>
              <a:latin typeface="Montserrat"/>
              <a:ea typeface="Calibri"/>
              <a:cs typeface="Calibri"/>
              <a:sym typeface="Calibri"/>
            </a:endParaRPr>
          </a:p>
        </p:txBody>
      </p:sp>
      <p:sp>
        <p:nvSpPr>
          <p:cNvPr id="410" name="Shape 410"/>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fld id="{00000000-1234-1234-1234-123412341234}" type="slidenum">
              <a:rPr lang="en"/>
              <a:pPr/>
              <a:t>16</a:t>
            </a:fld>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7" name="Title 9"/>
          <p:cNvSpPr txBox="1">
            <a:spLocks noGrp="1"/>
          </p:cNvSpPr>
          <p:nvPr>
            <p:ph type="ctrTitle"/>
          </p:nvPr>
        </p:nvSpPr>
        <p:spPr>
          <a:xfrm>
            <a:off x="838200" y="1202121"/>
            <a:ext cx="10515600" cy="732508"/>
          </a:xfrm>
          <a:prstGeom prst="rect">
            <a:avLst/>
          </a:prstGeom>
          <a:noFill/>
        </p:spPr>
        <p:txBody>
          <a:bodyPr spcFirstLastPara="1" vert="horz" wrap="square" lIns="121920" tIns="60960" rIns="121920" bIns="60960" rtlCol="0" anchor="b" anchorCtr="0">
            <a:spAutoFit/>
          </a:bodyPr>
          <a:lstStyle>
            <a:lvl1pPr lvl="0" algn="l" defTabSz="685800" rtl="0" eaLnBrk="1" latinLnBrk="0" hangingPunct="1">
              <a:lnSpc>
                <a:spcPct val="90000"/>
              </a:lnSpc>
              <a:spcBef>
                <a:spcPts val="0"/>
              </a:spcBef>
              <a:spcAft>
                <a:spcPts val="0"/>
              </a:spcAft>
              <a:buSzPts val="3000"/>
              <a:buNone/>
              <a:defRPr sz="3300" kern="1200">
                <a:solidFill>
                  <a:schemeClr val="tx1"/>
                </a:solidFill>
                <a:latin typeface="+mj-lt"/>
                <a:ea typeface="+mj-ea"/>
                <a:cs typeface="+mj-cs"/>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pPr defTabSz="609570"/>
            <a:r>
              <a:rPr lang="en-US" sz="4400" dirty="0">
                <a:ln w="0"/>
                <a:solidFill>
                  <a:srgbClr val="6660A6"/>
                </a:solidFill>
                <a:latin typeface="Times New Roman" panose="02020603050405020304" pitchFamily="18" charset="0"/>
                <a:cs typeface="Times New Roman" panose="02020603050405020304" pitchFamily="18" charset="0"/>
              </a:rPr>
              <a:t>Be Your Own Advocate</a:t>
            </a:r>
            <a:endParaRPr lang="en-US" sz="4400" dirty="0">
              <a:ln w="0"/>
              <a:solidFill>
                <a:srgbClr val="6660A6"/>
              </a:solidFill>
              <a:latin typeface="Times New Roman" panose="02020603050405020304" pitchFamily="18" charset="0"/>
              <a:ea typeface="+mn-ea"/>
              <a:cs typeface="Times New Roman" panose="02020603050405020304" pitchFamily="18" charset="0"/>
            </a:endParaRPr>
          </a:p>
        </p:txBody>
      </p:sp>
      <p:sp>
        <p:nvSpPr>
          <p:cNvPr id="425" name="Shape 425"/>
          <p:cNvSpPr txBox="1">
            <a:spLocks noGrp="1"/>
          </p:cNvSpPr>
          <p:nvPr>
            <p:ph type="subTitle" idx="1"/>
          </p:nvPr>
        </p:nvSpPr>
        <p:spPr>
          <a:xfrm>
            <a:off x="277403" y="2253343"/>
            <a:ext cx="12431730" cy="3856999"/>
          </a:xfrm>
          <a:prstGeom prst="rect">
            <a:avLst/>
          </a:prstGeom>
        </p:spPr>
        <p:txBody>
          <a:bodyPr spcFirstLastPara="1" vert="horz" wrap="square" lIns="121900" tIns="121900" rIns="121900" bIns="121900" numCol="1" rtlCol="0" anchor="t" anchorCtr="0">
            <a:noAutofit/>
          </a:bodyPr>
          <a:lstStyle/>
          <a:p>
            <a:pPr marL="0" indent="0">
              <a:lnSpc>
                <a:spcPct val="115000"/>
              </a:lnSpc>
              <a:buNone/>
            </a:pPr>
            <a:r>
              <a:rPr lang="en" sz="3200" dirty="0">
                <a:solidFill>
                  <a:srgbClr val="000000"/>
                </a:solidFill>
                <a:latin typeface="Montserrat"/>
                <a:ea typeface="Calibri"/>
                <a:cs typeface="Calibri"/>
                <a:sym typeface="Calibri"/>
              </a:rPr>
              <a:t>Your provider gave you a lot of information about your new asthma diagnosis but you are not really sure about what they told you to do to take care of yourself. </a:t>
            </a:r>
            <a:endParaRPr sz="3200" dirty="0">
              <a:solidFill>
                <a:srgbClr val="000000"/>
              </a:solidFill>
              <a:latin typeface="Montserrat"/>
              <a:ea typeface="Calibri"/>
              <a:cs typeface="Calibri"/>
              <a:sym typeface="Calibri"/>
            </a:endParaRPr>
          </a:p>
          <a:p>
            <a:pPr marL="0" indent="0">
              <a:lnSpc>
                <a:spcPct val="115000"/>
              </a:lnSpc>
              <a:spcBef>
                <a:spcPts val="2133"/>
              </a:spcBef>
              <a:spcAft>
                <a:spcPts val="2133"/>
              </a:spcAft>
              <a:buNone/>
            </a:pPr>
            <a:r>
              <a:rPr lang="en" sz="3600" dirty="0">
                <a:solidFill>
                  <a:srgbClr val="FAAD1D"/>
                </a:solidFill>
                <a:latin typeface="Montserrat"/>
                <a:ea typeface="Calibri"/>
                <a:cs typeface="Calibri"/>
                <a:sym typeface="Calibri"/>
              </a:rPr>
              <a:t>What do you do?</a:t>
            </a:r>
            <a:endParaRPr sz="3600" dirty="0">
              <a:solidFill>
                <a:srgbClr val="FAAD1D"/>
              </a:solidFill>
              <a:latin typeface="Montserrat"/>
              <a:ea typeface="Calibri"/>
              <a:cs typeface="Calibri"/>
              <a:sym typeface="Calibri"/>
            </a:endParaRPr>
          </a:p>
        </p:txBody>
      </p:sp>
      <p:sp>
        <p:nvSpPr>
          <p:cNvPr id="426" name="Shape 426"/>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fld id="{00000000-1234-1234-1234-123412341234}" type="slidenum">
              <a:rPr lang="en"/>
              <a:pPr/>
              <a:t>17</a:t>
            </a:fld>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7" name="Title 9"/>
          <p:cNvSpPr txBox="1">
            <a:spLocks noGrp="1"/>
          </p:cNvSpPr>
          <p:nvPr>
            <p:ph type="ctrTitle"/>
          </p:nvPr>
        </p:nvSpPr>
        <p:spPr>
          <a:xfrm>
            <a:off x="838200" y="1202121"/>
            <a:ext cx="10515600" cy="732508"/>
          </a:xfrm>
          <a:prstGeom prst="rect">
            <a:avLst/>
          </a:prstGeom>
          <a:noFill/>
        </p:spPr>
        <p:txBody>
          <a:bodyPr spcFirstLastPara="1" vert="horz" wrap="square" lIns="121920" tIns="60960" rIns="121920" bIns="60960" rtlCol="0" anchor="b" anchorCtr="0">
            <a:spAutoFit/>
          </a:bodyPr>
          <a:lstStyle>
            <a:lvl1pPr lvl="0" algn="l" defTabSz="685800" rtl="0" eaLnBrk="1" latinLnBrk="0" hangingPunct="1">
              <a:lnSpc>
                <a:spcPct val="90000"/>
              </a:lnSpc>
              <a:spcBef>
                <a:spcPts val="0"/>
              </a:spcBef>
              <a:spcAft>
                <a:spcPts val="0"/>
              </a:spcAft>
              <a:buSzPts val="3000"/>
              <a:buNone/>
              <a:defRPr sz="3300" kern="1200">
                <a:solidFill>
                  <a:schemeClr val="tx1"/>
                </a:solidFill>
                <a:latin typeface="+mj-lt"/>
                <a:ea typeface="+mj-ea"/>
                <a:cs typeface="+mj-cs"/>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pPr defTabSz="609570"/>
            <a:r>
              <a:rPr lang="en-US" sz="4400" dirty="0">
                <a:ln w="0"/>
                <a:solidFill>
                  <a:srgbClr val="6660A6"/>
                </a:solidFill>
                <a:latin typeface="Times New Roman" panose="02020603050405020304" pitchFamily="18" charset="0"/>
                <a:cs typeface="Times New Roman" panose="02020603050405020304" pitchFamily="18" charset="0"/>
              </a:rPr>
              <a:t>Be Your Own Advocate</a:t>
            </a:r>
            <a:endParaRPr lang="en-US" sz="4400" dirty="0">
              <a:ln w="0"/>
              <a:solidFill>
                <a:srgbClr val="6660A6"/>
              </a:solidFill>
              <a:latin typeface="Times New Roman" panose="02020603050405020304" pitchFamily="18" charset="0"/>
              <a:ea typeface="+mn-ea"/>
              <a:cs typeface="Times New Roman" panose="02020603050405020304" pitchFamily="18" charset="0"/>
            </a:endParaRPr>
          </a:p>
        </p:txBody>
      </p:sp>
      <p:sp>
        <p:nvSpPr>
          <p:cNvPr id="433" name="Shape 433"/>
          <p:cNvSpPr txBox="1">
            <a:spLocks noGrp="1"/>
          </p:cNvSpPr>
          <p:nvPr>
            <p:ph type="subTitle" idx="1"/>
          </p:nvPr>
        </p:nvSpPr>
        <p:spPr>
          <a:xfrm>
            <a:off x="315686" y="2253343"/>
            <a:ext cx="11396853" cy="4311844"/>
          </a:xfrm>
          <a:prstGeom prst="rect">
            <a:avLst/>
          </a:prstGeom>
        </p:spPr>
        <p:txBody>
          <a:bodyPr spcFirstLastPara="1" vert="horz" wrap="square" lIns="121900" tIns="121900" rIns="121900" bIns="121900" numCol="1" rtlCol="0" anchor="t" anchorCtr="0">
            <a:noAutofit/>
          </a:bodyPr>
          <a:lstStyle/>
          <a:p>
            <a:pPr marL="0" indent="0">
              <a:lnSpc>
                <a:spcPct val="115000"/>
              </a:lnSpc>
              <a:buNone/>
            </a:pPr>
            <a:r>
              <a:rPr lang="en" sz="3200" dirty="0">
                <a:solidFill>
                  <a:srgbClr val="000000"/>
                </a:solidFill>
                <a:latin typeface="Montserrat"/>
                <a:ea typeface="Calibri"/>
                <a:cs typeface="Calibri"/>
                <a:sym typeface="Calibri"/>
              </a:rPr>
              <a:t>Your </a:t>
            </a:r>
            <a:r>
              <a:rPr lang="en-US" sz="3200" dirty="0">
                <a:solidFill>
                  <a:srgbClr val="000000"/>
                </a:solidFill>
                <a:latin typeface="Montserrat"/>
                <a:ea typeface="Calibri"/>
                <a:cs typeface="Calibri"/>
                <a:sym typeface="Calibri"/>
              </a:rPr>
              <a:t>provider</a:t>
            </a:r>
            <a:r>
              <a:rPr lang="en" sz="3200" dirty="0">
                <a:solidFill>
                  <a:srgbClr val="000000"/>
                </a:solidFill>
                <a:latin typeface="Montserrat"/>
                <a:ea typeface="Calibri"/>
                <a:cs typeface="Calibri"/>
                <a:sym typeface="Calibri"/>
              </a:rPr>
              <a:t> gave you a prescription and suggested an OTC drug to help your diagnosis. You go to the drug store and the OTC drug they suggested is out of stock.</a:t>
            </a:r>
            <a:endParaRPr sz="3200" dirty="0">
              <a:solidFill>
                <a:srgbClr val="000000"/>
              </a:solidFill>
              <a:latin typeface="Montserrat"/>
              <a:ea typeface="Calibri"/>
              <a:cs typeface="Calibri"/>
              <a:sym typeface="Calibri"/>
            </a:endParaRPr>
          </a:p>
          <a:p>
            <a:pPr marL="0" indent="0">
              <a:lnSpc>
                <a:spcPct val="115000"/>
              </a:lnSpc>
              <a:spcBef>
                <a:spcPts val="2133"/>
              </a:spcBef>
              <a:spcAft>
                <a:spcPts val="2133"/>
              </a:spcAft>
              <a:buNone/>
            </a:pPr>
            <a:r>
              <a:rPr lang="en" sz="3600" dirty="0">
                <a:solidFill>
                  <a:srgbClr val="FAAD1D"/>
                </a:solidFill>
                <a:latin typeface="Montserrat"/>
                <a:ea typeface="Calibri"/>
                <a:cs typeface="Calibri"/>
                <a:sym typeface="Calibri"/>
              </a:rPr>
              <a:t>What do you do?</a:t>
            </a:r>
            <a:endParaRPr sz="3600" dirty="0">
              <a:solidFill>
                <a:srgbClr val="FAAD1D"/>
              </a:solidFill>
              <a:latin typeface="Montserrat"/>
              <a:ea typeface="Calibri"/>
              <a:cs typeface="Calibri"/>
              <a:sym typeface="Calibri"/>
            </a:endParaRPr>
          </a:p>
        </p:txBody>
      </p:sp>
      <p:sp>
        <p:nvSpPr>
          <p:cNvPr id="434" name="Shape 434"/>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fld id="{00000000-1234-1234-1234-123412341234}" type="slidenum">
              <a:rPr lang="en"/>
              <a:pPr/>
              <a:t>18</a:t>
            </a:fld>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4BB0A138-B7BC-453A-B218-E2EB5BDB19E2}"/>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42CE7862-9FA8-46F2-B134-BDB673BA9ECA}"/>
              </a:ext>
            </a:extLst>
          </p:cNvPr>
          <p:cNvSpPr txBox="1"/>
          <p:nvPr/>
        </p:nvSpPr>
        <p:spPr>
          <a:xfrm>
            <a:off x="2064965" y="6179306"/>
            <a:ext cx="4248749" cy="369332"/>
          </a:xfrm>
          <a:prstGeom prst="rect">
            <a:avLst/>
          </a:prstGeom>
          <a:solidFill>
            <a:srgbClr val="309C88"/>
          </a:solidFill>
        </p:spPr>
        <p:txBody>
          <a:bodyPr wrap="square" rtlCol="0">
            <a:spAutoFit/>
          </a:bodyPr>
          <a:lstStyle/>
          <a:p>
            <a:r>
              <a:rPr lang="en-US" b="1" dirty="0">
                <a:solidFill>
                  <a:srgbClr val="FFFFFF"/>
                </a:solidFill>
              </a:rPr>
              <a:t>An Initiative of Nemours Children’s Health</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defTabSz="609570"/>
            <a:fld id="{00000000-1234-1234-1234-123412341234}" type="slidenum">
              <a:rPr lang="en" kern="1200">
                <a:solidFill>
                  <a:srgbClr val="90C226"/>
                </a:solidFill>
                <a:latin typeface="Trebuchet MS" panose="020B0603020202020204"/>
                <a:ea typeface="+mn-ea"/>
                <a:cs typeface="+mn-cs"/>
              </a:rPr>
              <a:pPr defTabSz="609570"/>
              <a:t>2</a:t>
            </a:fld>
            <a:endParaRPr lang="en" kern="1200">
              <a:solidFill>
                <a:srgbClr val="90C226"/>
              </a:solidFill>
              <a:latin typeface="Trebuchet MS" panose="020B0603020202020204"/>
              <a:ea typeface="+mn-ea"/>
              <a:cs typeface="+mn-cs"/>
            </a:endParaRPr>
          </a:p>
        </p:txBody>
      </p:sp>
      <p:sp>
        <p:nvSpPr>
          <p:cNvPr id="3" name="Title 2">
            <a:extLst>
              <a:ext uri="{FF2B5EF4-FFF2-40B4-BE49-F238E27FC236}">
                <a16:creationId xmlns:a16="http://schemas.microsoft.com/office/drawing/2014/main" id="{6CFB0FEF-1446-48B1-8126-54EDF5444B43}"/>
              </a:ext>
            </a:extLst>
          </p:cNvPr>
          <p:cNvSpPr>
            <a:spLocks noGrp="1"/>
          </p:cNvSpPr>
          <p:nvPr>
            <p:ph type="title"/>
          </p:nvPr>
        </p:nvSpPr>
        <p:spPr/>
        <p:txBody>
          <a:bodyPr/>
          <a:lstStyle/>
          <a:p>
            <a:r>
              <a:rPr lang="en-US" dirty="0">
                <a:solidFill>
                  <a:srgbClr val="6660A6"/>
                </a:solidFill>
              </a:rPr>
              <a:t>Words Worth Knowing</a:t>
            </a:r>
          </a:p>
        </p:txBody>
      </p:sp>
      <p:sp>
        <p:nvSpPr>
          <p:cNvPr id="5" name="TextBox 4"/>
          <p:cNvSpPr txBox="1"/>
          <p:nvPr/>
        </p:nvSpPr>
        <p:spPr>
          <a:xfrm>
            <a:off x="838200" y="2618548"/>
            <a:ext cx="8240111" cy="2232021"/>
          </a:xfrm>
          <a:prstGeom prst="rect">
            <a:avLst/>
          </a:prstGeom>
          <a:noFill/>
        </p:spPr>
        <p:txBody>
          <a:bodyPr wrap="square" rtlCol="0">
            <a:spAutoFit/>
          </a:bodyPr>
          <a:lstStyle/>
          <a:p>
            <a:pPr marL="571500" indent="-571500" defTabSz="609570">
              <a:lnSpc>
                <a:spcPct val="150000"/>
              </a:lnSpc>
              <a:buClr>
                <a:srgbClr val="6660A6"/>
              </a:buClr>
              <a:buFont typeface="Arial" panose="020B0604020202020204" pitchFamily="34" charset="0"/>
              <a:buChar char="•"/>
            </a:pPr>
            <a:r>
              <a:rPr lang="en-US" sz="3200" dirty="0">
                <a:solidFill>
                  <a:srgbClr val="000000"/>
                </a:solidFill>
                <a:latin typeface="Montserrat"/>
              </a:rPr>
              <a:t>Registration Paperwork</a:t>
            </a:r>
          </a:p>
          <a:p>
            <a:pPr marL="571500" indent="-571500" defTabSz="609570">
              <a:lnSpc>
                <a:spcPct val="150000"/>
              </a:lnSpc>
              <a:buClr>
                <a:srgbClr val="6660A6"/>
              </a:buClr>
              <a:buFont typeface="Arial" panose="020B0604020202020204" pitchFamily="34" charset="0"/>
              <a:buChar char="•"/>
            </a:pPr>
            <a:r>
              <a:rPr lang="en-US" sz="3200" dirty="0">
                <a:solidFill>
                  <a:srgbClr val="000000"/>
                </a:solidFill>
                <a:latin typeface="Montserrat"/>
              </a:rPr>
              <a:t>Self-Advocacy</a:t>
            </a:r>
          </a:p>
          <a:p>
            <a:pPr marL="571500" indent="-571500" defTabSz="609570">
              <a:lnSpc>
                <a:spcPct val="150000"/>
              </a:lnSpc>
              <a:buClr>
                <a:srgbClr val="6660A6"/>
              </a:buClr>
              <a:buFont typeface="Arial" panose="020B0604020202020204" pitchFamily="34" charset="0"/>
              <a:buChar char="•"/>
            </a:pPr>
            <a:r>
              <a:rPr lang="en-US" sz="3200" dirty="0">
                <a:solidFill>
                  <a:srgbClr val="000000"/>
                </a:solidFill>
                <a:latin typeface="Montserrat"/>
              </a:rPr>
              <a:t>Health Literacy</a:t>
            </a:r>
          </a:p>
        </p:txBody>
      </p:sp>
    </p:spTree>
    <p:extLst>
      <p:ext uri="{BB962C8B-B14F-4D97-AF65-F5344CB8AC3E}">
        <p14:creationId xmlns:p14="http://schemas.microsoft.com/office/powerpoint/2010/main" val="444745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5" name="Title 4">
            <a:extLst>
              <a:ext uri="{FF2B5EF4-FFF2-40B4-BE49-F238E27FC236}">
                <a16:creationId xmlns:a16="http://schemas.microsoft.com/office/drawing/2014/main" id="{E24F07B8-6075-4C89-83CC-8DC9D55F6E2B}"/>
              </a:ext>
            </a:extLst>
          </p:cNvPr>
          <p:cNvSpPr>
            <a:spLocks noGrp="1"/>
          </p:cNvSpPr>
          <p:nvPr>
            <p:ph type="title"/>
          </p:nvPr>
        </p:nvSpPr>
        <p:spPr>
          <a:xfrm>
            <a:off x="839788" y="1261872"/>
            <a:ext cx="6987041" cy="701132"/>
          </a:xfrm>
        </p:spPr>
        <p:txBody>
          <a:bodyPr/>
          <a:lstStyle/>
          <a:p>
            <a:r>
              <a:rPr lang="en-US" dirty="0">
                <a:solidFill>
                  <a:srgbClr val="6660A6"/>
                </a:solidFill>
              </a:rPr>
              <a:t>Scheduling an Appointment</a:t>
            </a:r>
          </a:p>
        </p:txBody>
      </p:sp>
      <p:sp>
        <p:nvSpPr>
          <p:cNvPr id="113" name="Shape 113"/>
          <p:cNvSpPr txBox="1">
            <a:spLocks noGrp="1"/>
          </p:cNvSpPr>
          <p:nvPr>
            <p:ph sz="half" idx="2"/>
          </p:nvPr>
        </p:nvSpPr>
        <p:spPr>
          <a:xfrm>
            <a:off x="476693" y="3155242"/>
            <a:ext cx="7219691" cy="1381153"/>
          </a:xfrm>
          <a:prstGeom prst="rect">
            <a:avLst/>
          </a:prstGeom>
        </p:spPr>
        <p:txBody>
          <a:bodyPr spcFirstLastPara="1" vert="horz" wrap="square" lIns="121900" tIns="121900" rIns="121900" bIns="121900" rtlCol="0" anchor="t" anchorCtr="0">
            <a:noAutofit/>
          </a:bodyPr>
          <a:lstStyle/>
          <a:p>
            <a:pPr>
              <a:lnSpc>
                <a:spcPct val="115000"/>
              </a:lnSpc>
              <a:buClr>
                <a:srgbClr val="6660A6"/>
              </a:buClr>
              <a:buSzPts val="3500"/>
            </a:pPr>
            <a:r>
              <a:rPr lang="en" sz="3200" dirty="0">
                <a:solidFill>
                  <a:srgbClr val="000000"/>
                </a:solidFill>
                <a:latin typeface="Montserrat"/>
                <a:ea typeface="Calibri"/>
                <a:cs typeface="Calibri"/>
                <a:sym typeface="Calibri"/>
              </a:rPr>
              <a:t>Primary Care Provider &amp; Specialist</a:t>
            </a:r>
            <a:endParaRPr sz="3200" dirty="0">
              <a:solidFill>
                <a:srgbClr val="000000"/>
              </a:solidFill>
              <a:latin typeface="Montserrat"/>
              <a:ea typeface="Calibri"/>
              <a:cs typeface="Calibri"/>
              <a:sym typeface="Calibri"/>
            </a:endParaRPr>
          </a:p>
        </p:txBody>
      </p:sp>
      <p:sp>
        <p:nvSpPr>
          <p:cNvPr id="114" name="Shape 114"/>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fld id="{00000000-1234-1234-1234-123412341234}" type="slidenum">
              <a:rPr lang="en"/>
              <a:pPr/>
              <a:t>3</a:t>
            </a:fld>
            <a:endParaRPr dirty="0"/>
          </a:p>
        </p:txBody>
      </p:sp>
      <p:pic>
        <p:nvPicPr>
          <p:cNvPr id="116" name="Shape 116"/>
          <p:cNvPicPr preferRelativeResize="0"/>
          <p:nvPr/>
        </p:nvPicPr>
        <p:blipFill>
          <a:blip r:embed="rId3">
            <a:alphaModFix/>
          </a:blip>
          <a:stretch>
            <a:fillRect/>
          </a:stretch>
        </p:blipFill>
        <p:spPr>
          <a:xfrm>
            <a:off x="7524072" y="2464666"/>
            <a:ext cx="4191235" cy="35903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6982" y="939460"/>
            <a:ext cx="10515600" cy="668859"/>
          </a:xfrm>
        </p:spPr>
        <p:txBody>
          <a:bodyPr/>
          <a:lstStyle/>
          <a:p>
            <a:r>
              <a:rPr lang="en-US" dirty="0">
                <a:solidFill>
                  <a:srgbClr val="6660A6"/>
                </a:solidFill>
              </a:rPr>
              <a:t>Scheduling an Appointment</a:t>
            </a:r>
          </a:p>
        </p:txBody>
      </p:sp>
      <p:sp>
        <p:nvSpPr>
          <p:cNvPr id="3" name="Text Placeholder 2"/>
          <p:cNvSpPr>
            <a:spLocks noGrp="1"/>
          </p:cNvSpPr>
          <p:nvPr>
            <p:ph type="subTitle" idx="1"/>
          </p:nvPr>
        </p:nvSpPr>
        <p:spPr/>
        <p:txBody>
          <a:bodyPr numCol="1" spcCol="0"/>
          <a:lstStyle/>
          <a:p>
            <a:pPr>
              <a:lnSpc>
                <a:spcPct val="100000"/>
              </a:lnSpc>
              <a:spcBef>
                <a:spcPts val="600"/>
              </a:spcBef>
            </a:pPr>
            <a:r>
              <a:rPr lang="en-US" sz="3200" dirty="0">
                <a:solidFill>
                  <a:srgbClr val="000000"/>
                </a:solidFill>
              </a:rPr>
              <a:t>Hi, my name is Sam Bandero and my ___________. I would like to schedule an appointment. I have _____________. </a:t>
            </a:r>
          </a:p>
          <a:p>
            <a:pPr>
              <a:lnSpc>
                <a:spcPct val="100000"/>
              </a:lnSpc>
              <a:spcBef>
                <a:spcPts val="600"/>
              </a:spcBef>
            </a:pPr>
            <a:r>
              <a:rPr lang="en-US" sz="3200" dirty="0">
                <a:solidFill>
                  <a:srgbClr val="000000"/>
                </a:solidFill>
              </a:rPr>
              <a:t>I am ____________.</a:t>
            </a:r>
          </a:p>
        </p:txBody>
      </p:sp>
      <p:sp>
        <p:nvSpPr>
          <p:cNvPr id="4" name="Slide Number Placeholder 3"/>
          <p:cNvSpPr>
            <a:spLocks noGrp="1"/>
          </p:cNvSpPr>
          <p:nvPr>
            <p:ph type="sldNum" sz="quarter" idx="12"/>
          </p:nvPr>
        </p:nvSpPr>
        <p:spPr/>
        <p:txBody>
          <a:bodyPr/>
          <a:lstStyle/>
          <a:p>
            <a:fld id="{00000000-1234-1234-1234-123412341234}" type="slidenum">
              <a:rPr lang="en" smtClean="0"/>
              <a:pPr/>
              <a:t>4</a:t>
            </a:fld>
            <a:endParaRPr lang="en"/>
          </a:p>
        </p:txBody>
      </p:sp>
      <p:sp>
        <p:nvSpPr>
          <p:cNvPr id="5" name="TextBox 4"/>
          <p:cNvSpPr txBox="1"/>
          <p:nvPr/>
        </p:nvSpPr>
        <p:spPr>
          <a:xfrm>
            <a:off x="530825" y="4809862"/>
            <a:ext cx="4754828" cy="584775"/>
          </a:xfrm>
          <a:prstGeom prst="rect">
            <a:avLst/>
          </a:prstGeom>
          <a:solidFill>
            <a:srgbClr val="6660A6"/>
          </a:solidFill>
          <a:ln>
            <a:noFill/>
          </a:ln>
        </p:spPr>
        <p:txBody>
          <a:bodyPr wrap="none" rtlCol="0">
            <a:spAutoFit/>
          </a:bodyPr>
          <a:lstStyle/>
          <a:p>
            <a:r>
              <a:rPr lang="en-US" sz="3200" dirty="0">
                <a:solidFill>
                  <a:srgbClr val="000000"/>
                </a:solidFill>
                <a:latin typeface="Montserrat"/>
              </a:rPr>
              <a:t>Birthdate is 10/12/1999 </a:t>
            </a:r>
          </a:p>
        </p:txBody>
      </p:sp>
      <p:sp>
        <p:nvSpPr>
          <p:cNvPr id="6" name="TextBox 5"/>
          <p:cNvSpPr txBox="1"/>
          <p:nvPr/>
        </p:nvSpPr>
        <p:spPr>
          <a:xfrm>
            <a:off x="6267526" y="4808586"/>
            <a:ext cx="5065810" cy="584775"/>
          </a:xfrm>
          <a:prstGeom prst="rect">
            <a:avLst/>
          </a:prstGeom>
          <a:solidFill>
            <a:srgbClr val="6660A6"/>
          </a:solidFill>
          <a:ln>
            <a:noFill/>
          </a:ln>
        </p:spPr>
        <p:txBody>
          <a:bodyPr wrap="none" rtlCol="0">
            <a:spAutoFit/>
          </a:bodyPr>
          <a:lstStyle/>
          <a:p>
            <a:r>
              <a:rPr lang="en-US" sz="3200" dirty="0">
                <a:solidFill>
                  <a:srgbClr val="000000"/>
                </a:solidFill>
                <a:latin typeface="Montserrat"/>
              </a:rPr>
              <a:t>Grandma lives with me </a:t>
            </a:r>
          </a:p>
        </p:txBody>
      </p:sp>
      <p:sp>
        <p:nvSpPr>
          <p:cNvPr id="7" name="Rectangle 6"/>
          <p:cNvSpPr/>
          <p:nvPr/>
        </p:nvSpPr>
        <p:spPr>
          <a:xfrm>
            <a:off x="940107" y="2655436"/>
            <a:ext cx="8568666" cy="484375"/>
          </a:xfrm>
          <a:prstGeom prst="rect">
            <a:avLst/>
          </a:prstGeom>
          <a:solidFill>
            <a:srgbClr val="6660A6">
              <a:alpha val="4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 name="Oval 7"/>
          <p:cNvSpPr/>
          <p:nvPr/>
        </p:nvSpPr>
        <p:spPr>
          <a:xfrm>
            <a:off x="416706" y="4172425"/>
            <a:ext cx="4578339" cy="1859648"/>
          </a:xfrm>
          <a:prstGeom prst="ellipse">
            <a:avLst/>
          </a:prstGeom>
          <a:noFill/>
          <a:ln>
            <a:solidFill>
              <a:srgbClr val="309C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 name="Rectangle 8"/>
          <p:cNvSpPr/>
          <p:nvPr/>
        </p:nvSpPr>
        <p:spPr>
          <a:xfrm>
            <a:off x="6267526" y="3158872"/>
            <a:ext cx="4100686" cy="459991"/>
          </a:xfrm>
          <a:prstGeom prst="rect">
            <a:avLst/>
          </a:prstGeom>
          <a:solidFill>
            <a:srgbClr val="6660A6">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 name="TextBox 9"/>
          <p:cNvSpPr txBox="1"/>
          <p:nvPr/>
        </p:nvSpPr>
        <p:spPr>
          <a:xfrm>
            <a:off x="716982" y="4885745"/>
            <a:ext cx="3092513" cy="461665"/>
          </a:xfrm>
          <a:prstGeom prst="rect">
            <a:avLst/>
          </a:prstGeom>
          <a:solidFill>
            <a:srgbClr val="6660A6"/>
          </a:solidFill>
          <a:ln>
            <a:noFill/>
          </a:ln>
        </p:spPr>
        <p:txBody>
          <a:bodyPr wrap="none" rtlCol="0">
            <a:spAutoFit/>
          </a:bodyPr>
          <a:lstStyle/>
          <a:p>
            <a:r>
              <a:rPr lang="en-US" sz="2400" dirty="0">
                <a:solidFill>
                  <a:srgbClr val="000000"/>
                </a:solidFill>
                <a:latin typeface="Montserrat"/>
              </a:rPr>
              <a:t>Been feeling weird</a:t>
            </a:r>
          </a:p>
        </p:txBody>
      </p:sp>
      <p:sp>
        <p:nvSpPr>
          <p:cNvPr id="11" name="TextBox 10"/>
          <p:cNvSpPr txBox="1"/>
          <p:nvPr/>
        </p:nvSpPr>
        <p:spPr>
          <a:xfrm>
            <a:off x="6669425" y="3823700"/>
            <a:ext cx="3470700" cy="2554545"/>
          </a:xfrm>
          <a:prstGeom prst="rect">
            <a:avLst/>
          </a:prstGeom>
          <a:solidFill>
            <a:srgbClr val="6660A6"/>
          </a:solidFill>
          <a:ln>
            <a:noFill/>
          </a:ln>
        </p:spPr>
        <p:txBody>
          <a:bodyPr wrap="square" rtlCol="0">
            <a:spAutoFit/>
          </a:bodyPr>
          <a:lstStyle/>
          <a:p>
            <a:pPr algn="ctr"/>
            <a:r>
              <a:rPr lang="en" sz="3200" dirty="0">
                <a:solidFill>
                  <a:srgbClr val="000000"/>
                </a:solidFill>
                <a:latin typeface="Montserrat"/>
              </a:rPr>
              <a:t>had a sore throat and been coughing a lot for the past three days</a:t>
            </a:r>
            <a:r>
              <a:rPr lang="en-US" sz="3200" dirty="0">
                <a:solidFill>
                  <a:srgbClr val="000000"/>
                </a:solidFill>
                <a:latin typeface="Montserrat"/>
              </a:rPr>
              <a:t> </a:t>
            </a:r>
          </a:p>
        </p:txBody>
      </p:sp>
      <p:sp>
        <p:nvSpPr>
          <p:cNvPr id="12" name="Oval 11"/>
          <p:cNvSpPr/>
          <p:nvPr/>
        </p:nvSpPr>
        <p:spPr>
          <a:xfrm>
            <a:off x="6329046" y="3503592"/>
            <a:ext cx="4018968" cy="3377912"/>
          </a:xfrm>
          <a:prstGeom prst="ellipse">
            <a:avLst/>
          </a:prstGeom>
          <a:noFill/>
          <a:ln>
            <a:solidFill>
              <a:srgbClr val="309C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7" name="TextBox 16"/>
          <p:cNvSpPr txBox="1"/>
          <p:nvPr/>
        </p:nvSpPr>
        <p:spPr>
          <a:xfrm>
            <a:off x="900598" y="4274542"/>
            <a:ext cx="3451951" cy="2554545"/>
          </a:xfrm>
          <a:prstGeom prst="rect">
            <a:avLst/>
          </a:prstGeom>
          <a:solidFill>
            <a:srgbClr val="6660A6"/>
          </a:solidFill>
          <a:ln>
            <a:noFill/>
          </a:ln>
        </p:spPr>
        <p:txBody>
          <a:bodyPr wrap="square" rtlCol="0">
            <a:spAutoFit/>
          </a:bodyPr>
          <a:lstStyle/>
          <a:p>
            <a:pPr algn="ctr"/>
            <a:r>
              <a:rPr lang="en" sz="3200" dirty="0">
                <a:solidFill>
                  <a:srgbClr val="000000"/>
                </a:solidFill>
                <a:latin typeface="Montserrat"/>
              </a:rPr>
              <a:t>available after 2PM on Tuesday and all day Wednesday</a:t>
            </a:r>
            <a:endParaRPr lang="en-US" sz="3200" dirty="0">
              <a:solidFill>
                <a:srgbClr val="000000"/>
              </a:solidFill>
              <a:latin typeface="Montserrat"/>
            </a:endParaRPr>
          </a:p>
        </p:txBody>
      </p:sp>
      <p:sp>
        <p:nvSpPr>
          <p:cNvPr id="18" name="TextBox 17"/>
          <p:cNvSpPr txBox="1"/>
          <p:nvPr/>
        </p:nvSpPr>
        <p:spPr>
          <a:xfrm>
            <a:off x="6880306" y="4675272"/>
            <a:ext cx="3053876" cy="1569660"/>
          </a:xfrm>
          <a:prstGeom prst="rect">
            <a:avLst/>
          </a:prstGeom>
          <a:solidFill>
            <a:srgbClr val="6660A6"/>
          </a:solidFill>
          <a:ln>
            <a:noFill/>
          </a:ln>
        </p:spPr>
        <p:txBody>
          <a:bodyPr wrap="square" rtlCol="0">
            <a:spAutoFit/>
          </a:bodyPr>
          <a:lstStyle/>
          <a:p>
            <a:pPr algn="ctr"/>
            <a:r>
              <a:rPr lang="en-US" sz="3200" dirty="0">
                <a:solidFill>
                  <a:srgbClr val="000000"/>
                </a:solidFill>
                <a:latin typeface="Montserrat"/>
              </a:rPr>
              <a:t>allergic to peanuts and seafood</a:t>
            </a:r>
          </a:p>
        </p:txBody>
      </p:sp>
      <p:sp>
        <p:nvSpPr>
          <p:cNvPr id="19" name="Rectangle 18"/>
          <p:cNvSpPr/>
          <p:nvPr/>
        </p:nvSpPr>
        <p:spPr>
          <a:xfrm>
            <a:off x="940107" y="3728520"/>
            <a:ext cx="3443275" cy="411299"/>
          </a:xfrm>
          <a:prstGeom prst="rect">
            <a:avLst/>
          </a:prstGeom>
          <a:solidFill>
            <a:srgbClr val="6660A6">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20" name="Picture 19">
            <a:hlinkClick r:id="rId3"/>
          </p:cNvPr>
          <p:cNvPicPr>
            <a:picLocks noChangeAspect="1"/>
          </p:cNvPicPr>
          <p:nvPr/>
        </p:nvPicPr>
        <p:blipFill>
          <a:blip r:embed="rId4"/>
          <a:stretch>
            <a:fillRect/>
          </a:stretch>
        </p:blipFill>
        <p:spPr>
          <a:xfrm>
            <a:off x="4242869" y="2260938"/>
            <a:ext cx="2949028" cy="2280649"/>
          </a:xfrm>
          <a:prstGeom prst="rect">
            <a:avLst/>
          </a:prstGeom>
        </p:spPr>
      </p:pic>
    </p:spTree>
    <p:extLst>
      <p:ext uri="{BB962C8B-B14F-4D97-AF65-F5344CB8AC3E}">
        <p14:creationId xmlns:p14="http://schemas.microsoft.com/office/powerpoint/2010/main" val="3256151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5"/>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2" nodeType="clickEffect">
                                  <p:stCondLst>
                                    <p:cond delay="0"/>
                                  </p:stCondLst>
                                  <p:childTnLst>
                                    <p:set>
                                      <p:cBhvr>
                                        <p:cTn id="38" dur="1" fill="hold">
                                          <p:stCondLst>
                                            <p:cond delay="0"/>
                                          </p:stCondLst>
                                        </p:cTn>
                                        <p:tgtEl>
                                          <p:spTgt spid="8"/>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11"/>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9"/>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xit" presetSubtype="0" fill="hold" grpId="1" nodeType="withEffect">
                                  <p:stCondLst>
                                    <p:cond delay="0"/>
                                  </p:stCondLst>
                                  <p:childTnLst>
                                    <p:set>
                                      <p:cBhvr>
                                        <p:cTn id="52" dur="1" fill="hold">
                                          <p:stCondLst>
                                            <p:cond delay="0"/>
                                          </p:stCondLst>
                                        </p:cTn>
                                        <p:tgtEl>
                                          <p:spTgt spid="12"/>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8" grpId="2" animBg="1"/>
      <p:bldP spid="9" grpId="0" animBg="1"/>
      <p:bldP spid="9" grpId="1" animBg="1"/>
      <p:bldP spid="10" grpId="0" animBg="1"/>
      <p:bldP spid="10" grpId="1" animBg="1"/>
      <p:bldP spid="11" grpId="0" animBg="1"/>
      <p:bldP spid="11" grpId="1" animBg="1"/>
      <p:bldP spid="12" grpId="0" animBg="1"/>
      <p:bldP spid="12" grpId="1" animBg="1"/>
      <p:bldP spid="17"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7" name="Title 9"/>
          <p:cNvSpPr>
            <a:spLocks noGrp="1"/>
          </p:cNvSpPr>
          <p:nvPr>
            <p:ph type="title"/>
          </p:nvPr>
        </p:nvSpPr>
        <p:spPr>
          <a:xfrm>
            <a:off x="167950" y="20417"/>
            <a:ext cx="11360800" cy="978000"/>
          </a:xfrm>
          <a:prstGeom prst="rect">
            <a:avLst/>
          </a:prstGeom>
          <a:noFill/>
        </p:spPr>
        <p:txBody>
          <a:bodyPr spcFirstLastPara="1" vert="horz" wrap="square" lIns="121920" tIns="60960" rIns="121920" bIns="60960" rtlCol="0" anchor="b" anchorCtr="0">
            <a:spAutoFit/>
          </a:bodyPr>
          <a:lstStyle/>
          <a:p>
            <a:pPr defTabSz="609570"/>
            <a:r>
              <a:rPr lang="en-US" dirty="0">
                <a:ln w="0"/>
                <a:solidFill>
                  <a:srgbClr val="6660A6"/>
                </a:solidFill>
                <a:ea typeface="+mn-ea"/>
              </a:rPr>
              <a:t>Completing Registration Forms</a:t>
            </a:r>
          </a:p>
        </p:txBody>
      </p:sp>
      <p:sp>
        <p:nvSpPr>
          <p:cNvPr id="327" name="Shape 327"/>
          <p:cNvSpPr txBox="1">
            <a:spLocks noGrp="1"/>
          </p:cNvSpPr>
          <p:nvPr>
            <p:ph type="body" idx="1"/>
          </p:nvPr>
        </p:nvSpPr>
        <p:spPr>
          <a:xfrm>
            <a:off x="415600" y="1541420"/>
            <a:ext cx="11360800" cy="4133200"/>
          </a:xfrm>
          <a:prstGeom prst="rect">
            <a:avLst/>
          </a:prstGeom>
        </p:spPr>
        <p:txBody>
          <a:bodyPr spcFirstLastPara="1" vert="horz" wrap="square" lIns="121900" tIns="121900" rIns="121900" bIns="121900" rtlCol="0" anchor="t" anchorCtr="0">
            <a:noAutofit/>
          </a:bodyPr>
          <a:lstStyle/>
          <a:p>
            <a:pPr marL="514350" indent="-514350">
              <a:lnSpc>
                <a:spcPct val="115000"/>
              </a:lnSpc>
              <a:buClr>
                <a:srgbClr val="6660A6"/>
              </a:buClr>
              <a:buSzPts val="3200"/>
              <a:buFont typeface="+mj-lt"/>
              <a:buAutoNum type="arabicPeriod"/>
            </a:pPr>
            <a:r>
              <a:rPr lang="en" sz="3200" dirty="0">
                <a:solidFill>
                  <a:srgbClr val="000000"/>
                </a:solidFill>
                <a:latin typeface="Montserrat"/>
                <a:ea typeface="Calibri"/>
                <a:cs typeface="Calibri"/>
                <a:sym typeface="Calibri"/>
              </a:rPr>
              <a:t>Read through the scenario- the info on the next few slides </a:t>
            </a:r>
            <a:endParaRPr sz="3200" dirty="0">
              <a:solidFill>
                <a:srgbClr val="000000"/>
              </a:solidFill>
              <a:latin typeface="Montserrat"/>
              <a:ea typeface="Calibri"/>
              <a:cs typeface="Calibri"/>
              <a:sym typeface="Calibri"/>
            </a:endParaRPr>
          </a:p>
          <a:p>
            <a:pPr marL="514350" indent="-514350">
              <a:lnSpc>
                <a:spcPct val="115000"/>
              </a:lnSpc>
              <a:buClr>
                <a:srgbClr val="6660A6"/>
              </a:buClr>
              <a:buSzPts val="3200"/>
              <a:buFont typeface="+mj-lt"/>
              <a:buAutoNum type="arabicPeriod"/>
            </a:pPr>
            <a:r>
              <a:rPr lang="en" sz="3200" dirty="0">
                <a:solidFill>
                  <a:srgbClr val="000000"/>
                </a:solidFill>
                <a:latin typeface="Montserrat"/>
                <a:ea typeface="Calibri"/>
                <a:cs typeface="Calibri"/>
                <a:sym typeface="Calibri"/>
              </a:rPr>
              <a:t>Determine where the information would go on a registration form</a:t>
            </a:r>
            <a:endParaRPr sz="3200" dirty="0">
              <a:solidFill>
                <a:srgbClr val="000000"/>
              </a:solidFill>
              <a:latin typeface="Montserrat"/>
              <a:ea typeface="Calibri"/>
              <a:cs typeface="Calibri"/>
              <a:sym typeface="Calibri"/>
            </a:endParaRPr>
          </a:p>
          <a:p>
            <a:pPr marL="514350" indent="-514350">
              <a:lnSpc>
                <a:spcPct val="115000"/>
              </a:lnSpc>
              <a:buClr>
                <a:srgbClr val="6660A6"/>
              </a:buClr>
              <a:buSzPts val="3200"/>
              <a:buFont typeface="+mj-lt"/>
              <a:buAutoNum type="arabicPeriod"/>
            </a:pPr>
            <a:r>
              <a:rPr lang="en" sz="3200" b="1" dirty="0">
                <a:solidFill>
                  <a:srgbClr val="000000"/>
                </a:solidFill>
                <a:latin typeface="Montserrat"/>
                <a:ea typeface="Calibri"/>
                <a:cs typeface="Calibri"/>
                <a:sym typeface="Calibri"/>
              </a:rPr>
              <a:t>Reflect</a:t>
            </a:r>
            <a:r>
              <a:rPr lang="en" sz="3200" dirty="0">
                <a:solidFill>
                  <a:srgbClr val="000000"/>
                </a:solidFill>
                <a:latin typeface="Montserrat"/>
                <a:ea typeface="Calibri"/>
                <a:cs typeface="Calibri"/>
                <a:sym typeface="Calibri"/>
              </a:rPr>
              <a:t>- How much of a registration form could you fill out? What info do you need to collect and save (in your cell, etc.) for when you need to fill out a registration form?</a:t>
            </a:r>
            <a:endParaRPr sz="3200" dirty="0">
              <a:solidFill>
                <a:srgbClr val="000000"/>
              </a:solidFill>
              <a:latin typeface="Montserrat"/>
              <a:ea typeface="Calibri"/>
              <a:cs typeface="Calibri"/>
              <a:sym typeface="Calibri"/>
            </a:endParaRPr>
          </a:p>
        </p:txBody>
      </p:sp>
      <p:sp>
        <p:nvSpPr>
          <p:cNvPr id="328" name="Shape 328"/>
          <p:cNvSpPr txBox="1">
            <a:spLocks noGrp="1"/>
          </p:cNvSpPr>
          <p:nvPr>
            <p:ph type="sldNum" idx="12"/>
          </p:nvPr>
        </p:nvSpPr>
        <p:spPr>
          <a:prstGeom prst="rect">
            <a:avLst/>
          </a:prstGeom>
        </p:spPr>
        <p:txBody>
          <a:bodyPr spcFirstLastPara="1" vert="horz" wrap="square" lIns="121900" tIns="121900" rIns="121900" bIns="121900" rtlCol="0" anchor="ctr" anchorCtr="0">
            <a:noAutofit/>
          </a:bodyPr>
          <a:lstStyle/>
          <a:p>
            <a:fld id="{00000000-1234-1234-1234-123412341234}" type="slidenum">
              <a:rPr lang="en"/>
              <a:pPr/>
              <a:t>5</a:t>
            </a:fld>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
                                            <p:txEl>
                                              <p:pRg st="1" end="1"/>
                                            </p:txEl>
                                          </p:spTgt>
                                        </p:tgtEl>
                                        <p:attrNameLst>
                                          <p:attrName>style.visibility</p:attrName>
                                        </p:attrNameLst>
                                      </p:cBhvr>
                                      <p:to>
                                        <p:strVal val="visible"/>
                                      </p:to>
                                    </p:set>
                                    <p:animEffect transition="in" filter="fade">
                                      <p:cBhvr>
                                        <p:cTn id="7" dur="1000"/>
                                        <p:tgtEl>
                                          <p:spTgt spid="3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
                                            <p:txEl>
                                              <p:pRg st="2" end="2"/>
                                            </p:txEl>
                                          </p:spTgt>
                                        </p:tgtEl>
                                        <p:attrNameLst>
                                          <p:attrName>style.visibility</p:attrName>
                                        </p:attrNameLst>
                                      </p:cBhvr>
                                      <p:to>
                                        <p:strVal val="visible"/>
                                      </p:to>
                                    </p:set>
                                    <p:animEffect transition="in" filter="fade">
                                      <p:cBhvr>
                                        <p:cTn id="12" dur="1000"/>
                                        <p:tgtEl>
                                          <p:spTgt spid="3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9"/>
          <p:cNvSpPr>
            <a:spLocks noGrp="1"/>
          </p:cNvSpPr>
          <p:nvPr>
            <p:ph type="title"/>
          </p:nvPr>
        </p:nvSpPr>
        <p:spPr>
          <a:xfrm>
            <a:off x="225100" y="-1586"/>
            <a:ext cx="11360800" cy="978000"/>
          </a:xfrm>
          <a:prstGeom prst="rect">
            <a:avLst/>
          </a:prstGeom>
          <a:noFill/>
        </p:spPr>
        <p:txBody>
          <a:bodyPr spcFirstLastPara="1" vert="horz" wrap="square" lIns="121920" tIns="60960" rIns="121920" bIns="60960" rtlCol="0" anchor="b" anchorCtr="0">
            <a:spAutoFit/>
          </a:bodyPr>
          <a:lstStyle/>
          <a:p>
            <a:pPr defTabSz="609570"/>
            <a:r>
              <a:rPr lang="en-US" dirty="0">
                <a:ln w="0"/>
                <a:solidFill>
                  <a:srgbClr val="6660A6"/>
                </a:solidFill>
                <a:ea typeface="+mn-ea"/>
              </a:rPr>
              <a:t>Completing Registration Forms</a:t>
            </a:r>
          </a:p>
        </p:txBody>
      </p:sp>
      <p:sp>
        <p:nvSpPr>
          <p:cNvPr id="6" name="Text Placeholder 5">
            <a:extLst>
              <a:ext uri="{FF2B5EF4-FFF2-40B4-BE49-F238E27FC236}">
                <a16:creationId xmlns:a16="http://schemas.microsoft.com/office/drawing/2014/main" id="{08B3ECF8-D7C5-4AF9-B255-6C87D028B183}"/>
              </a:ext>
            </a:extLst>
          </p:cNvPr>
          <p:cNvSpPr>
            <a:spLocks noGrp="1"/>
          </p:cNvSpPr>
          <p:nvPr>
            <p:ph type="body" idx="1"/>
          </p:nvPr>
        </p:nvSpPr>
        <p:spPr>
          <a:xfrm>
            <a:off x="415600" y="1200150"/>
            <a:ext cx="11360800" cy="4758133"/>
          </a:xfrm>
        </p:spPr>
        <p:txBody>
          <a:bodyPr>
            <a:noAutofit/>
          </a:bodyPr>
          <a:lstStyle/>
          <a:p>
            <a:pPr lvl="0">
              <a:lnSpc>
                <a:spcPct val="100000"/>
              </a:lnSpc>
              <a:spcAft>
                <a:spcPts val="600"/>
              </a:spcAft>
              <a:buFont typeface="Arial" panose="020B0604020202020204" pitchFamily="34" charset="0"/>
              <a:buChar char="•"/>
            </a:pPr>
            <a:r>
              <a:rPr lang="en-US" sz="2800" dirty="0">
                <a:solidFill>
                  <a:srgbClr val="000000"/>
                </a:solidFill>
                <a:latin typeface="Montserrat" panose="00000500000000000000" pitchFamily="2" charset="0"/>
                <a:ea typeface="Calibri"/>
                <a:cs typeface="Calibri"/>
              </a:rPr>
              <a:t>You are John Bob Doe and live at 1313 Mockingbird Ln. Nowhere, DE 19999. You were born 12/2/2000 in Somewhere, DE. </a:t>
            </a:r>
          </a:p>
          <a:p>
            <a:pPr lvl="0">
              <a:lnSpc>
                <a:spcPct val="100000"/>
              </a:lnSpc>
              <a:spcAft>
                <a:spcPts val="600"/>
              </a:spcAft>
              <a:buFont typeface="Arial" panose="020B0604020202020204" pitchFamily="34" charset="0"/>
              <a:buChar char="•"/>
            </a:pPr>
            <a:r>
              <a:rPr lang="en-US" sz="2800" dirty="0">
                <a:solidFill>
                  <a:srgbClr val="000000"/>
                </a:solidFill>
                <a:latin typeface="Montserrat" panose="00000500000000000000" pitchFamily="2" charset="0"/>
                <a:ea typeface="Calibri"/>
                <a:cs typeface="Calibri"/>
              </a:rPr>
              <a:t>Home Phone # 302-555-1212 Cell #302-555-3333</a:t>
            </a:r>
          </a:p>
          <a:p>
            <a:pPr lvl="0">
              <a:lnSpc>
                <a:spcPct val="100000"/>
              </a:lnSpc>
              <a:spcAft>
                <a:spcPts val="600"/>
              </a:spcAft>
              <a:buFont typeface="Arial" panose="020B0604020202020204" pitchFamily="34" charset="0"/>
              <a:buChar char="•"/>
            </a:pPr>
            <a:r>
              <a:rPr lang="en-US" sz="2800" dirty="0">
                <a:solidFill>
                  <a:srgbClr val="000000"/>
                </a:solidFill>
                <a:latin typeface="Montserrat" panose="00000500000000000000" pitchFamily="2" charset="0"/>
                <a:ea typeface="Calibri"/>
                <a:cs typeface="Calibri"/>
              </a:rPr>
              <a:t>Dad, Nick is Asian, cell is 302-555-1111, work 302-444-1111. </a:t>
            </a:r>
          </a:p>
          <a:p>
            <a:pPr lvl="0">
              <a:lnSpc>
                <a:spcPct val="100000"/>
              </a:lnSpc>
              <a:spcAft>
                <a:spcPts val="600"/>
              </a:spcAft>
              <a:buFont typeface="Arial" panose="020B0604020202020204" pitchFamily="34" charset="0"/>
              <a:buChar char="•"/>
            </a:pPr>
            <a:r>
              <a:rPr lang="en-US" sz="2800" dirty="0">
                <a:solidFill>
                  <a:srgbClr val="000000"/>
                </a:solidFill>
                <a:latin typeface="Montserrat" panose="00000500000000000000" pitchFamily="2" charset="0"/>
                <a:ea typeface="Calibri"/>
                <a:cs typeface="Calibri"/>
              </a:rPr>
              <a:t>Mom, Susan is Caucasian, cell is 302-555-2222, work 302-888-2222. </a:t>
            </a:r>
          </a:p>
          <a:p>
            <a:pPr lvl="0">
              <a:lnSpc>
                <a:spcPct val="100000"/>
              </a:lnSpc>
              <a:spcAft>
                <a:spcPts val="600"/>
              </a:spcAft>
              <a:buFont typeface="Arial" panose="020B0604020202020204" pitchFamily="34" charset="0"/>
              <a:buChar char="•"/>
            </a:pPr>
            <a:r>
              <a:rPr lang="en-US" sz="2800" dirty="0">
                <a:solidFill>
                  <a:srgbClr val="000000"/>
                </a:solidFill>
                <a:latin typeface="Montserrat" panose="00000500000000000000" pitchFamily="2" charset="0"/>
                <a:ea typeface="Calibri"/>
                <a:cs typeface="Calibri"/>
              </a:rPr>
              <a:t>You have a 10-year-old brother Liam. </a:t>
            </a:r>
          </a:p>
          <a:p>
            <a:pPr lvl="0">
              <a:lnSpc>
                <a:spcPct val="100000"/>
              </a:lnSpc>
              <a:spcAft>
                <a:spcPts val="600"/>
              </a:spcAft>
              <a:buFont typeface="Arial" panose="020B0604020202020204" pitchFamily="34" charset="0"/>
              <a:buChar char="•"/>
            </a:pPr>
            <a:r>
              <a:rPr lang="en-US" sz="2800" dirty="0">
                <a:solidFill>
                  <a:srgbClr val="000000"/>
                </a:solidFill>
                <a:latin typeface="Montserrat" panose="00000500000000000000" pitchFamily="2" charset="0"/>
                <a:ea typeface="Calibri"/>
                <a:cs typeface="Calibri"/>
              </a:rPr>
              <a:t>You are 5 feet 7 inches and weigh 130 pounds</a:t>
            </a:r>
          </a:p>
          <a:p>
            <a:pPr lvl="0">
              <a:lnSpc>
                <a:spcPct val="100000"/>
              </a:lnSpc>
              <a:spcAft>
                <a:spcPts val="600"/>
              </a:spcAft>
              <a:buFont typeface="Arial" panose="020B0604020202020204" pitchFamily="34" charset="0"/>
              <a:buChar char="•"/>
            </a:pPr>
            <a:r>
              <a:rPr lang="en-US" sz="2800" dirty="0">
                <a:solidFill>
                  <a:srgbClr val="000000"/>
                </a:solidFill>
                <a:latin typeface="Montserrat" panose="00000500000000000000" pitchFamily="2" charset="0"/>
                <a:ea typeface="Calibri"/>
                <a:cs typeface="Calibri"/>
              </a:rPr>
              <a:t>Your last visit with Dr. Smith was on 1/1/11</a:t>
            </a:r>
          </a:p>
          <a:p>
            <a:pPr lvl="0">
              <a:lnSpc>
                <a:spcPct val="100000"/>
              </a:lnSpc>
              <a:spcAft>
                <a:spcPts val="600"/>
              </a:spcAft>
              <a:buFont typeface="Arial" panose="020B0604020202020204" pitchFamily="34" charset="0"/>
              <a:buChar char="•"/>
            </a:pPr>
            <a:r>
              <a:rPr lang="en-US" sz="2800" dirty="0">
                <a:solidFill>
                  <a:srgbClr val="000000"/>
                </a:solidFill>
                <a:latin typeface="Montserrat" panose="00000500000000000000" pitchFamily="2" charset="0"/>
                <a:ea typeface="Calibri"/>
                <a:cs typeface="Calibri"/>
              </a:rPr>
              <a:t>Girlfriend, Addison cell is 302-555-9999</a:t>
            </a:r>
            <a:endParaRPr lang="en-US" sz="2800" dirty="0">
              <a:solidFill>
                <a:srgbClr val="000000"/>
              </a:solidFill>
            </a:endParaRPr>
          </a:p>
        </p:txBody>
      </p:sp>
    </p:spTree>
    <p:extLst>
      <p:ext uri="{BB962C8B-B14F-4D97-AF65-F5344CB8AC3E}">
        <p14:creationId xmlns:p14="http://schemas.microsoft.com/office/powerpoint/2010/main" val="3642014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9"/>
          <p:cNvSpPr>
            <a:spLocks noGrp="1"/>
          </p:cNvSpPr>
          <p:nvPr>
            <p:ph type="title"/>
          </p:nvPr>
        </p:nvSpPr>
        <p:spPr>
          <a:xfrm>
            <a:off x="225100" y="-1586"/>
            <a:ext cx="11360800" cy="978000"/>
          </a:xfrm>
          <a:prstGeom prst="rect">
            <a:avLst/>
          </a:prstGeom>
          <a:noFill/>
        </p:spPr>
        <p:txBody>
          <a:bodyPr spcFirstLastPara="1" vert="horz" wrap="square" lIns="121920" tIns="60960" rIns="121920" bIns="60960" rtlCol="0" anchor="b" anchorCtr="0">
            <a:spAutoFit/>
          </a:bodyPr>
          <a:lstStyle/>
          <a:p>
            <a:pPr defTabSz="609570"/>
            <a:r>
              <a:rPr lang="en-US" dirty="0">
                <a:ln w="0"/>
                <a:solidFill>
                  <a:srgbClr val="6660A6"/>
                </a:solidFill>
                <a:ea typeface="+mn-ea"/>
              </a:rPr>
              <a:t>Completing Registration Forms</a:t>
            </a:r>
          </a:p>
        </p:txBody>
      </p:sp>
      <p:sp>
        <p:nvSpPr>
          <p:cNvPr id="3" name="Text Placeholder 2">
            <a:extLst>
              <a:ext uri="{FF2B5EF4-FFF2-40B4-BE49-F238E27FC236}">
                <a16:creationId xmlns:a16="http://schemas.microsoft.com/office/drawing/2014/main" id="{E5AEE092-20D4-4FE2-96C8-CB88C5F8FE69}"/>
              </a:ext>
            </a:extLst>
          </p:cNvPr>
          <p:cNvSpPr>
            <a:spLocks noGrp="1"/>
          </p:cNvSpPr>
          <p:nvPr>
            <p:ph type="body" idx="1"/>
          </p:nvPr>
        </p:nvSpPr>
        <p:spPr>
          <a:xfrm>
            <a:off x="415600" y="1147182"/>
            <a:ext cx="11360800" cy="4133200"/>
          </a:xfrm>
        </p:spPr>
        <p:txBody>
          <a:bodyPr>
            <a:noAutofit/>
          </a:bodyPr>
          <a:lstStyle/>
          <a:p>
            <a:pPr>
              <a:lnSpc>
                <a:spcPct val="100000"/>
              </a:lnSpc>
              <a:spcAft>
                <a:spcPts val="600"/>
              </a:spcAft>
              <a:buFont typeface="Arial" panose="020B0604020202020204" pitchFamily="34" charset="0"/>
              <a:buChar char="•"/>
              <a:tabLst>
                <a:tab pos="457200" algn="l"/>
              </a:tabLst>
            </a:pPr>
            <a:r>
              <a:rPr lang="en-US" sz="2200" dirty="0">
                <a:solidFill>
                  <a:srgbClr val="000000"/>
                </a:solidFill>
                <a:latin typeface="Montserrat" panose="00000500000000000000" pitchFamily="2" charset="0"/>
                <a:cs typeface="Calibri"/>
                <a:sym typeface="Source Code Pro"/>
              </a:rPr>
              <a:t>You smoke 1 pack of cigarettes a day</a:t>
            </a:r>
          </a:p>
          <a:p>
            <a:pPr>
              <a:lnSpc>
                <a:spcPct val="100000"/>
              </a:lnSpc>
              <a:spcAft>
                <a:spcPts val="600"/>
              </a:spcAft>
              <a:buFont typeface="Arial" panose="020B0604020202020204" pitchFamily="34" charset="0"/>
              <a:buChar char="•"/>
              <a:tabLst>
                <a:tab pos="457200" algn="l"/>
              </a:tabLst>
            </a:pPr>
            <a:r>
              <a:rPr lang="en-US" sz="2200" dirty="0">
                <a:solidFill>
                  <a:srgbClr val="000000"/>
                </a:solidFill>
                <a:latin typeface="Montserrat" panose="00000500000000000000" pitchFamily="2" charset="0"/>
                <a:cs typeface="Calibri"/>
                <a:sym typeface="Source Code Pro"/>
              </a:rPr>
              <a:t>You do not drink alcohol, but you drink 5 energy drinks a day</a:t>
            </a:r>
          </a:p>
          <a:p>
            <a:pPr>
              <a:lnSpc>
                <a:spcPct val="100000"/>
              </a:lnSpc>
              <a:spcAft>
                <a:spcPts val="600"/>
              </a:spcAft>
              <a:buFont typeface="Arial" panose="020B0604020202020204" pitchFamily="34" charset="0"/>
              <a:buChar char="•"/>
              <a:tabLst>
                <a:tab pos="457200" algn="l"/>
              </a:tabLst>
            </a:pPr>
            <a:r>
              <a:rPr lang="en-US" sz="2200" dirty="0">
                <a:solidFill>
                  <a:srgbClr val="000000"/>
                </a:solidFill>
                <a:latin typeface="Montserrat" panose="00000500000000000000" pitchFamily="2" charset="0"/>
                <a:cs typeface="Calibri"/>
                <a:sym typeface="Source Code Pro"/>
              </a:rPr>
              <a:t>You exercise everyday and watch all your favorite shows at night (2 hours each night)</a:t>
            </a:r>
          </a:p>
          <a:p>
            <a:pPr>
              <a:lnSpc>
                <a:spcPct val="100000"/>
              </a:lnSpc>
              <a:spcAft>
                <a:spcPts val="600"/>
              </a:spcAft>
              <a:buFont typeface="Arial" panose="020B0604020202020204" pitchFamily="34" charset="0"/>
              <a:buChar char="•"/>
              <a:tabLst>
                <a:tab pos="457200" algn="l"/>
              </a:tabLst>
            </a:pPr>
            <a:r>
              <a:rPr lang="en-US" sz="2200" dirty="0">
                <a:solidFill>
                  <a:srgbClr val="000000"/>
                </a:solidFill>
                <a:latin typeface="Montserrat" panose="00000500000000000000" pitchFamily="2" charset="0"/>
                <a:cs typeface="Calibri"/>
                <a:sym typeface="Source Code Pro"/>
              </a:rPr>
              <a:t>You sleep 6 hours a night because you toss and turn all night </a:t>
            </a:r>
          </a:p>
          <a:p>
            <a:pPr>
              <a:lnSpc>
                <a:spcPct val="100000"/>
              </a:lnSpc>
              <a:spcAft>
                <a:spcPts val="600"/>
              </a:spcAft>
              <a:buFont typeface="Arial" panose="020B0604020202020204" pitchFamily="34" charset="0"/>
              <a:buChar char="•"/>
              <a:tabLst>
                <a:tab pos="457200" algn="l"/>
              </a:tabLst>
            </a:pPr>
            <a:r>
              <a:rPr lang="en-US" sz="2200" dirty="0">
                <a:solidFill>
                  <a:srgbClr val="000000"/>
                </a:solidFill>
                <a:latin typeface="Montserrat" panose="00000500000000000000" pitchFamily="2" charset="0"/>
                <a:cs typeface="Calibri"/>
                <a:sym typeface="Source Code Pro"/>
              </a:rPr>
              <a:t>You broke your wrist in January 2010 and were diagnosed with diabetes on September 2008</a:t>
            </a:r>
          </a:p>
          <a:p>
            <a:pPr>
              <a:lnSpc>
                <a:spcPct val="100000"/>
              </a:lnSpc>
              <a:spcAft>
                <a:spcPts val="600"/>
              </a:spcAft>
              <a:buFont typeface="Arial" panose="020B0604020202020204" pitchFamily="34" charset="0"/>
              <a:buChar char="•"/>
              <a:tabLst>
                <a:tab pos="457200" algn="l"/>
              </a:tabLst>
            </a:pPr>
            <a:r>
              <a:rPr lang="en-US" sz="2200" dirty="0">
                <a:solidFill>
                  <a:srgbClr val="000000"/>
                </a:solidFill>
                <a:latin typeface="Montserrat" panose="00000500000000000000" pitchFamily="2" charset="0"/>
                <a:cs typeface="Calibri"/>
                <a:sym typeface="Source Code Pro"/>
              </a:rPr>
              <a:t>Your left ankle required surgery on June 3, 2009</a:t>
            </a:r>
          </a:p>
          <a:p>
            <a:pPr>
              <a:lnSpc>
                <a:spcPct val="100000"/>
              </a:lnSpc>
              <a:spcAft>
                <a:spcPts val="600"/>
              </a:spcAft>
              <a:buFont typeface="Arial" panose="020B0604020202020204" pitchFamily="34" charset="0"/>
              <a:buChar char="•"/>
              <a:tabLst>
                <a:tab pos="457200" algn="l"/>
              </a:tabLst>
            </a:pPr>
            <a:r>
              <a:rPr lang="en-US" sz="2200" dirty="0">
                <a:solidFill>
                  <a:srgbClr val="000000"/>
                </a:solidFill>
                <a:latin typeface="Montserrat" panose="00000500000000000000" pitchFamily="2" charset="0"/>
                <a:cs typeface="Calibri"/>
                <a:sym typeface="Source Code Pro"/>
              </a:rPr>
              <a:t>You currently take 1 puff of “Breathe Better” inhaler for your asthma as needed</a:t>
            </a:r>
          </a:p>
          <a:p>
            <a:pPr>
              <a:lnSpc>
                <a:spcPct val="100000"/>
              </a:lnSpc>
              <a:spcAft>
                <a:spcPts val="600"/>
              </a:spcAft>
              <a:buFont typeface="Arial" panose="020B0604020202020204" pitchFamily="34" charset="0"/>
              <a:buChar char="•"/>
              <a:tabLst>
                <a:tab pos="457200" algn="l"/>
              </a:tabLst>
            </a:pPr>
            <a:r>
              <a:rPr lang="en-US" sz="2200" dirty="0">
                <a:solidFill>
                  <a:srgbClr val="000000"/>
                </a:solidFill>
                <a:latin typeface="Montserrat" panose="00000500000000000000" pitchFamily="2" charset="0"/>
                <a:cs typeface="Calibri"/>
                <a:sym typeface="Source Code Pro"/>
              </a:rPr>
              <a:t>You are allergic to dogs and “Cough Be Gone” which both give you a rash</a:t>
            </a:r>
          </a:p>
          <a:p>
            <a:pPr>
              <a:lnSpc>
                <a:spcPct val="100000"/>
              </a:lnSpc>
              <a:spcAft>
                <a:spcPts val="600"/>
              </a:spcAft>
              <a:buFont typeface="Arial" panose="020B0604020202020204" pitchFamily="34" charset="0"/>
              <a:buChar char="•"/>
              <a:tabLst>
                <a:tab pos="457200" algn="l"/>
              </a:tabLst>
            </a:pPr>
            <a:r>
              <a:rPr lang="en-US" sz="2200" dirty="0">
                <a:solidFill>
                  <a:srgbClr val="000000"/>
                </a:solidFill>
                <a:latin typeface="Montserrat" panose="00000500000000000000" pitchFamily="2" charset="0"/>
                <a:cs typeface="Calibri"/>
                <a:sym typeface="Source Code Pro"/>
              </a:rPr>
              <a:t>Your grandfather has arthritis, aunt has breast cancer, and your brother has depression</a:t>
            </a:r>
          </a:p>
          <a:p>
            <a:pPr>
              <a:lnSpc>
                <a:spcPct val="100000"/>
              </a:lnSpc>
              <a:spcAft>
                <a:spcPts val="600"/>
              </a:spcAft>
              <a:buFont typeface="Arial" panose="020B0604020202020204" pitchFamily="34" charset="0"/>
              <a:buChar char="•"/>
              <a:tabLst>
                <a:tab pos="457200" algn="l"/>
              </a:tabLst>
            </a:pPr>
            <a:r>
              <a:rPr lang="en-US" sz="2200" dirty="0">
                <a:solidFill>
                  <a:srgbClr val="000000"/>
                </a:solidFill>
                <a:latin typeface="Montserrat" panose="00000500000000000000" pitchFamily="2" charset="0"/>
                <a:cs typeface="Calibri"/>
                <a:sym typeface="Source Code Pro"/>
              </a:rPr>
              <a:t>Your grandmother has osteoporosis</a:t>
            </a:r>
            <a:endParaRPr lang="en-US" sz="2200" dirty="0">
              <a:solidFill>
                <a:srgbClr val="000000"/>
              </a:solidFill>
              <a:latin typeface="Montserrat" panose="00000500000000000000" pitchFamily="2" charset="0"/>
              <a:cs typeface="Calibri"/>
            </a:endParaRPr>
          </a:p>
        </p:txBody>
      </p:sp>
    </p:spTree>
    <p:extLst>
      <p:ext uri="{BB962C8B-B14F-4D97-AF65-F5344CB8AC3E}">
        <p14:creationId xmlns:p14="http://schemas.microsoft.com/office/powerpoint/2010/main" val="1249696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a:extLst>
              <a:ext uri="{28A0092B-C50C-407E-A947-70E740481C1C}">
                <a14:useLocalDpi xmlns:a14="http://schemas.microsoft.com/office/drawing/2010/main" val="0"/>
              </a:ext>
            </a:extLst>
          </a:blip>
          <a:srcRect l="26428" t="17999" r="49286" b="54572"/>
          <a:stretch>
            <a:fillRect/>
          </a:stretch>
        </p:blipFill>
        <p:spPr bwMode="auto">
          <a:xfrm>
            <a:off x="4073101" y="124762"/>
            <a:ext cx="7924800" cy="5593080"/>
          </a:xfrm>
          <a:prstGeom prst="rect">
            <a:avLst/>
          </a:prstGeom>
          <a:noFill/>
          <a:ln>
            <a:noFill/>
          </a:ln>
        </p:spPr>
      </p:pic>
      <p:sp>
        <p:nvSpPr>
          <p:cNvPr id="6" name="Rectangle 5"/>
          <p:cNvSpPr/>
          <p:nvPr/>
        </p:nvSpPr>
        <p:spPr>
          <a:xfrm>
            <a:off x="0" y="2929411"/>
            <a:ext cx="4805540" cy="3505768"/>
          </a:xfrm>
          <a:prstGeom prst="rect">
            <a:avLst/>
          </a:prstGeom>
        </p:spPr>
        <p:txBody>
          <a:bodyPr wrap="square">
            <a:spAutoFit/>
          </a:bodyPr>
          <a:lstStyle/>
          <a:p>
            <a:pPr marL="457200" indent="-457200">
              <a:lnSpc>
                <a:spcPct val="107000"/>
              </a:lnSpc>
              <a:spcAft>
                <a:spcPts val="1067"/>
              </a:spcAft>
              <a:buClr>
                <a:srgbClr val="6660A6"/>
              </a:buClr>
              <a:buFont typeface="Arial" panose="020B0604020202020204" pitchFamily="34" charset="0"/>
              <a:buChar char="•"/>
            </a:pPr>
            <a:r>
              <a:rPr lang="en-US" sz="3200" dirty="0">
                <a:solidFill>
                  <a:srgbClr val="000000"/>
                </a:solidFill>
                <a:latin typeface="Montserrat"/>
                <a:ea typeface="Calibri"/>
                <a:cs typeface="Calibri"/>
              </a:rPr>
              <a:t>Nick is the policy holder (Guarantor) of your health insurance</a:t>
            </a:r>
          </a:p>
          <a:p>
            <a:pPr marL="457200" indent="-457200">
              <a:lnSpc>
                <a:spcPct val="107000"/>
              </a:lnSpc>
              <a:spcAft>
                <a:spcPts val="1067"/>
              </a:spcAft>
              <a:buClr>
                <a:srgbClr val="6660A6"/>
              </a:buClr>
              <a:buFont typeface="Arial" panose="020B0604020202020204" pitchFamily="34" charset="0"/>
              <a:buChar char="•"/>
            </a:pPr>
            <a:r>
              <a:rPr lang="en-US" sz="3200" dirty="0">
                <a:solidFill>
                  <a:srgbClr val="000000"/>
                </a:solidFill>
                <a:latin typeface="Montserrat"/>
                <a:ea typeface="Calibri"/>
                <a:cs typeface="Calibri"/>
              </a:rPr>
              <a:t>Nick’s SSN: 111-11-1111, </a:t>
            </a:r>
          </a:p>
          <a:p>
            <a:pPr marL="457200" indent="-457200">
              <a:lnSpc>
                <a:spcPct val="107000"/>
              </a:lnSpc>
              <a:spcAft>
                <a:spcPts val="1067"/>
              </a:spcAft>
              <a:buClr>
                <a:srgbClr val="6660A6"/>
              </a:buClr>
              <a:buFont typeface="Arial" panose="020B0604020202020204" pitchFamily="34" charset="0"/>
              <a:buChar char="•"/>
            </a:pPr>
            <a:r>
              <a:rPr lang="en-US" sz="3200" dirty="0">
                <a:solidFill>
                  <a:srgbClr val="000000"/>
                </a:solidFill>
                <a:latin typeface="Montserrat"/>
                <a:ea typeface="Calibri"/>
                <a:cs typeface="Calibri"/>
              </a:rPr>
              <a:t>Nick’s DOB: 1/1/1960</a:t>
            </a:r>
          </a:p>
        </p:txBody>
      </p:sp>
    </p:spTree>
    <p:extLst>
      <p:ext uri="{BB962C8B-B14F-4D97-AF65-F5344CB8AC3E}">
        <p14:creationId xmlns:p14="http://schemas.microsoft.com/office/powerpoint/2010/main" val="2758243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6" name="Shape 336"/>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fld id="{00000000-1234-1234-1234-123412341234}" type="slidenum">
              <a:rPr lang="en"/>
              <a:pPr/>
              <a:t>9</a:t>
            </a:fld>
            <a:endParaRPr dirty="0"/>
          </a:p>
        </p:txBody>
      </p:sp>
      <p:pic>
        <p:nvPicPr>
          <p:cNvPr id="338" name="Shape 338" descr="IMG_1092.PNG"/>
          <p:cNvPicPr preferRelativeResize="0"/>
          <p:nvPr/>
        </p:nvPicPr>
        <p:blipFill rotWithShape="1">
          <a:blip r:embed="rId3">
            <a:alphaModFix/>
          </a:blip>
          <a:srcRect t="2893"/>
          <a:stretch/>
        </p:blipFill>
        <p:spPr>
          <a:xfrm>
            <a:off x="3787139" y="0"/>
            <a:ext cx="3970380" cy="6858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8"/>
                                        </p:tgtEl>
                                        <p:attrNameLst>
                                          <p:attrName>style.visibility</p:attrName>
                                        </p:attrNameLst>
                                      </p:cBhvr>
                                      <p:to>
                                        <p:strVal val="visible"/>
                                      </p:to>
                                    </p:set>
                                    <p:animEffect transition="in" filter="fade">
                                      <p:cBhvr>
                                        <p:cTn id="7" dur="10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8">
      <a:dk1>
        <a:srgbClr val="309C8A"/>
      </a:dk1>
      <a:lt1>
        <a:srgbClr val="FEF3E0"/>
      </a:lt1>
      <a:dk2>
        <a:srgbClr val="004169"/>
      </a:dk2>
      <a:lt2>
        <a:srgbClr val="FEF3E0"/>
      </a:lt2>
      <a:accent1>
        <a:srgbClr val="309C8A"/>
      </a:accent1>
      <a:accent2>
        <a:srgbClr val="004169"/>
      </a:accent2>
      <a:accent3>
        <a:srgbClr val="6660A6"/>
      </a:accent3>
      <a:accent4>
        <a:srgbClr val="F05966"/>
      </a:accent4>
      <a:accent5>
        <a:srgbClr val="00ACBA"/>
      </a:accent5>
      <a:accent6>
        <a:srgbClr val="FAAD1D"/>
      </a:accent6>
      <a:hlink>
        <a:srgbClr val="6660A6"/>
      </a:hlink>
      <a:folHlink>
        <a:srgbClr val="6660A6"/>
      </a:folHlink>
    </a:clrScheme>
    <a:fontScheme name="Constantia-Franklin Gothic Book">
      <a:majorFont>
        <a:latin typeface="Constantia" panose="02030602050306030303"/>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9B55C9C423ABA45BC650AB4FD6D5476" ma:contentTypeVersion="7" ma:contentTypeDescription="Create a new document." ma:contentTypeScope="" ma:versionID="3836b23e1401c37e6a710b5b29b1e145">
  <xsd:schema xmlns:xsd="http://www.w3.org/2001/XMLSchema" xmlns:xs="http://www.w3.org/2001/XMLSchema" xmlns:p="http://schemas.microsoft.com/office/2006/metadata/properties" xmlns:ns2="128e445f-53bd-4d7c-94e9-7ccc49acf3c2" targetNamespace="http://schemas.microsoft.com/office/2006/metadata/properties" ma:root="true" ma:fieldsID="44da1fa92040c5d78a080ece55bba915" ns2:_="">
    <xsd:import namespace="128e445f-53bd-4d7c-94e9-7ccc49acf3c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LengthInSecond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8e445f-53bd-4d7c-94e9-7ccc49acf3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6095CEB-839E-490B-BE0A-CEDFA3F250D5}"/>
</file>

<file path=customXml/itemProps2.xml><?xml version="1.0" encoding="utf-8"?>
<ds:datastoreItem xmlns:ds="http://schemas.openxmlformats.org/officeDocument/2006/customXml" ds:itemID="{02C1D5B1-C18C-4D6E-9CB7-8E0F5BE62D3A}"/>
</file>

<file path=customXml/itemProps3.xml><?xml version="1.0" encoding="utf-8"?>
<ds:datastoreItem xmlns:ds="http://schemas.openxmlformats.org/officeDocument/2006/customXml" ds:itemID="{950ED406-FF0E-47B0-BD4F-8D139D2FF2F5}"/>
</file>

<file path=docProps/app.xml><?xml version="1.0" encoding="utf-8"?>
<Properties xmlns="http://schemas.openxmlformats.org/officeDocument/2006/extended-properties" xmlns:vt="http://schemas.openxmlformats.org/officeDocument/2006/docPropsVTypes">
  <Template/>
  <TotalTime>7959</TotalTime>
  <Words>3953</Words>
  <Application>Microsoft Office PowerPoint</Application>
  <PresentationFormat>Widescreen</PresentationFormat>
  <Paragraphs>321</Paragraphs>
  <Slides>19</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Arial</vt:lpstr>
      <vt:lpstr>Calibri</vt:lpstr>
      <vt:lpstr>Constantia</vt:lpstr>
      <vt:lpstr>Franklin Gothic Book</vt:lpstr>
      <vt:lpstr>Montserrat</vt:lpstr>
      <vt:lpstr>Montserrat Medium</vt:lpstr>
      <vt:lpstr>Times New Roman</vt:lpstr>
      <vt:lpstr>Trebuchet MS</vt:lpstr>
      <vt:lpstr>Office Theme</vt:lpstr>
      <vt:lpstr>PowerPoint Presentation</vt:lpstr>
      <vt:lpstr>Words Worth Knowing</vt:lpstr>
      <vt:lpstr>Scheduling an Appointment</vt:lpstr>
      <vt:lpstr>Scheduling an Appointment</vt:lpstr>
      <vt:lpstr>Completing Registration Forms</vt:lpstr>
      <vt:lpstr>Completing Registration Forms</vt:lpstr>
      <vt:lpstr>Completing Registration Forms</vt:lpstr>
      <vt:lpstr>PowerPoint Presentation</vt:lpstr>
      <vt:lpstr>PowerPoint Presentation</vt:lpstr>
      <vt:lpstr>PowerPoint Presentation</vt:lpstr>
      <vt:lpstr>PowerPoint Presentation</vt:lpstr>
      <vt:lpstr>The Visit</vt:lpstr>
      <vt:lpstr>Putting Your Self-Advocacy Skills to Work…</vt:lpstr>
      <vt:lpstr>Be Your Own Advocate</vt:lpstr>
      <vt:lpstr>Be Your Own Advocate</vt:lpstr>
      <vt:lpstr>Be Your Own Advocate</vt:lpstr>
      <vt:lpstr>Be Your Own Advocate</vt:lpstr>
      <vt:lpstr>Be Your Own Advocate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Salvucci, Natalie</dc:creator>
  <cp:lastModifiedBy>Blackburn, Kathleen B.</cp:lastModifiedBy>
  <cp:revision>75</cp:revision>
  <dcterms:created xsi:type="dcterms:W3CDTF">2021-06-07T13:58:53Z</dcterms:created>
  <dcterms:modified xsi:type="dcterms:W3CDTF">2021-10-13T15:11:52Z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0x01010019B55C9C423ABA45BC650AB4FD6D5476</vt:lpwstr>
  </property>
</Properties>
</file>