
<file path=[Content_Types].xml><?xml version="1.0" encoding="utf-8"?>
<Types xmlns="http://schemas.openxmlformats.org/package/2006/content-types">
  <Default Extension="jfif" ContentType="image/jpeg"/>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22.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commentAuthors.xml" ContentType="application/vnd.openxmlformats-officedocument.presentationml.commentAuthors+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24"/>
  </p:notesMasterIdLst>
  <p:handoutMasterIdLst>
    <p:handoutMasterId r:id="rId25"/>
  </p:handoutMasterIdLst>
  <p:sldIdLst>
    <p:sldId id="306" r:id="rId2"/>
    <p:sldId id="284" r:id="rId3"/>
    <p:sldId id="285" r:id="rId4"/>
    <p:sldId id="286" r:id="rId5"/>
    <p:sldId id="287" r:id="rId6"/>
    <p:sldId id="288"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nt, Karen" initials="KK" lastIdx="5" clrIdx="0">
    <p:extLst>
      <p:ext uri="{19B8F6BF-5375-455C-9EA6-DF929625EA0E}">
        <p15:presenceInfo xmlns:p15="http://schemas.microsoft.com/office/powerpoint/2012/main" userId="S::kkent@nemours.org::87b0bf88-1944-4c31-befd-20eed10bd4c6" providerId="AD"/>
      </p:ext>
    </p:extLst>
  </p:cmAuthor>
  <p:cmAuthor id="2" name="Blackburn, Kathleen B." initials="BKB" lastIdx="2" clrIdx="1">
    <p:extLst>
      <p:ext uri="{19B8F6BF-5375-455C-9EA6-DF929625EA0E}">
        <p15:presenceInfo xmlns:p15="http://schemas.microsoft.com/office/powerpoint/2012/main" userId="S::kb0030@nemours.org::85019f05-d8a4-4ed5-a296-0db0f29083d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309C88"/>
    <a:srgbClr val="00ACBA"/>
    <a:srgbClr val="0042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37" autoAdjust="0"/>
    <p:restoredTop sz="94000" autoAdjust="0"/>
  </p:normalViewPr>
  <p:slideViewPr>
    <p:cSldViewPr snapToGrid="0" snapToObjects="1">
      <p:cViewPr varScale="1">
        <p:scale>
          <a:sx n="69" d="100"/>
          <a:sy n="69" d="100"/>
        </p:scale>
        <p:origin x="180" y="44"/>
      </p:cViewPr>
      <p:guideLst/>
    </p:cSldViewPr>
  </p:slideViewPr>
  <p:notesTextViewPr>
    <p:cViewPr>
      <p:scale>
        <a:sx n="1" d="1"/>
        <a:sy n="1" d="1"/>
      </p:scale>
      <p:origin x="0" y="-642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228A8A-7024-46B8-B4CD-CA34BCB578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FDC8942E-E6E5-454E-9678-586201DBD3D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3F6B85-C4CD-4905-9101-63EA95F51A05}" type="datetimeFigureOut">
              <a:rPr lang="en-US" smtClean="0"/>
              <a:t>11/5/2021</a:t>
            </a:fld>
            <a:endParaRPr lang="en-US" dirty="0"/>
          </a:p>
        </p:txBody>
      </p:sp>
      <p:sp>
        <p:nvSpPr>
          <p:cNvPr id="4" name="Footer Placeholder 3">
            <a:extLst>
              <a:ext uri="{FF2B5EF4-FFF2-40B4-BE49-F238E27FC236}">
                <a16:creationId xmlns:a16="http://schemas.microsoft.com/office/drawing/2014/main" id="{C8D17741-2410-4101-866F-E8EA1CF8DAF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F624FA2-AD72-4425-BAB7-021F9C51535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4368A8-253C-4368-846E-971628860149}" type="slidenum">
              <a:rPr lang="en-US" smtClean="0"/>
              <a:t>‹#›</a:t>
            </a:fld>
            <a:endParaRPr lang="en-US" dirty="0"/>
          </a:p>
        </p:txBody>
      </p:sp>
    </p:spTree>
    <p:extLst>
      <p:ext uri="{BB962C8B-B14F-4D97-AF65-F5344CB8AC3E}">
        <p14:creationId xmlns:p14="http://schemas.microsoft.com/office/powerpoint/2010/main" val="67427969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DF89A-ECDF-C645-8104-2718AADE391C}" type="datetimeFigureOut">
              <a:rPr lang="en-US" smtClean="0"/>
              <a:t>11/5/2021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65F683-F49F-9640-8726-BC9A01DFCF50}" type="slidenum">
              <a:rPr lang="en-US" smtClean="0"/>
              <a:t>‹#›</a:t>
            </a:fld>
            <a:endParaRPr lang="en-US" dirty="0"/>
          </a:p>
        </p:txBody>
      </p:sp>
    </p:spTree>
    <p:extLst>
      <p:ext uri="{BB962C8B-B14F-4D97-AF65-F5344CB8AC3E}">
        <p14:creationId xmlns:p14="http://schemas.microsoft.com/office/powerpoint/2010/main" val="42444185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vimeo.com/292664708"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akchap.org/wp-content/uploads/2020/10/2016_Village_TC_map.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kahoot.it/"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kahoot.it/"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app.classkick.com/#/assignments/AXPtrPdqRaSa578PuydFMg"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file://nhpfil01/datanhp/National%20Office%20of%20Policy%20and%20Prevention/Ofc%20Practice%20and%20Prev/NTHCS/Curriculum%20+%20Updates/2021%20Updates/app.classkick.com/#/assignments/AXPtrPdqRaSa578PuydFMg"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file://nhpfil01/datanhp/National%20Office%20of%20Policy%20and%20Prevention/Ofc%20Practice%20and%20Prev/NTHCS/Curriculum%20+%20Updates/2021%20Updates/app.classkick.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cDA3_5982h8"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hi.org/resources/Pages/Tools/Ask-Me-3-Good-Questions-for-Your-Good-Health.aspx"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Corresponding Participant Workbook Page(s</a:t>
            </a:r>
            <a:r>
              <a:rPr lang="en-US" sz="1800" dirty="0">
                <a:effectLst/>
                <a:latin typeface="Calibri" panose="020F0502020204030204" pitchFamily="34" charset="0"/>
                <a:ea typeface="Calibri" panose="020F0502020204030204" pitchFamily="34" charset="0"/>
                <a:cs typeface="Times New Roman" panose="02020603050405020304" pitchFamily="18" charset="0"/>
              </a:rPr>
              <a:t>): 2</a:t>
            </a:r>
          </a:p>
          <a:p>
            <a:pPr marL="0" marR="0">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Activity Options- </a:t>
            </a:r>
          </a:p>
          <a:p>
            <a:pPr marL="457200" marR="0">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Materials in Zip Fil</a:t>
            </a:r>
            <a:r>
              <a:rPr lang="en-US" sz="1800" dirty="0">
                <a:effectLst/>
                <a:latin typeface="Calibri" panose="020F0502020204030204" pitchFamily="34" charset="0"/>
                <a:ea typeface="Calibri" panose="020F0502020204030204" pitchFamily="34" charset="0"/>
                <a:cs typeface="Times New Roman" panose="02020603050405020304" pitchFamily="18" charset="0"/>
              </a:rPr>
              <a:t>e- n/a</a:t>
            </a:r>
          </a:p>
          <a:p>
            <a:pPr marL="457200" marR="0">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Electronic Workbook Activities- </a:t>
            </a:r>
            <a:r>
              <a:rPr lang="en-US" sz="1800" dirty="0">
                <a:effectLst/>
                <a:latin typeface="Calibri" panose="020F0502020204030204" pitchFamily="34" charset="0"/>
                <a:ea typeface="Calibri" panose="020F0502020204030204" pitchFamily="34" charset="0"/>
                <a:cs typeface="Times New Roman" panose="02020603050405020304" pitchFamily="18" charset="0"/>
              </a:rPr>
              <a:t>n/a</a:t>
            </a:r>
          </a:p>
          <a:p>
            <a:pPr marL="457200" marR="0">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Other Platforms</a:t>
            </a:r>
          </a:p>
          <a:p>
            <a:pPr marL="742950" marR="0" indent="-285750">
              <a:lnSpc>
                <a:spcPct val="115000"/>
              </a:lnSpc>
              <a:spcBef>
                <a:spcPts val="0"/>
              </a:spcBef>
              <a:spcAft>
                <a:spcPts val="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Vimeo- Intro Video </a:t>
            </a: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https://vimeo.com/292664708</a:t>
            </a:r>
            <a:r>
              <a:rPr lang="en-US" sz="1800" dirty="0">
                <a:effectLst/>
                <a:latin typeface="Calibri" panose="020F0502020204030204" pitchFamily="34" charset="0"/>
                <a:ea typeface="Calibri" panose="020F0502020204030204" pitchFamily="34" charset="0"/>
                <a:cs typeface="Times New Roman" panose="02020603050405020304" pitchFamily="18" charset="0"/>
              </a:rPr>
              <a:t>   password: nthcs  (all lower case)</a:t>
            </a:r>
          </a:p>
          <a:p>
            <a:pPr marL="0" marR="0">
              <a:lnSpc>
                <a:spcPct val="115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15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Presenter Instructions &amp; Script</a:t>
            </a:r>
          </a:p>
          <a:p>
            <a:pPr marL="0" marR="0" lvl="0" indent="0" algn="l" defTabSz="914400" rtl="0" eaLnBrk="1" fontAlgn="auto" latinLnBrk="0" hangingPunct="1">
              <a:lnSpc>
                <a:spcPct val="115000"/>
              </a:lnSpc>
              <a:spcBef>
                <a:spcPts val="0"/>
              </a:spcBef>
              <a:spcAft>
                <a:spcPts val="10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1">
              <a:lnSpc>
                <a:spcPct val="115000"/>
              </a:lnSpc>
              <a:spcBef>
                <a:spcPts val="0"/>
              </a:spcBef>
              <a:spcAft>
                <a:spcPts val="10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Sample Script- </a:t>
            </a:r>
            <a:r>
              <a:rPr lang="en-US" sz="1800" dirty="0">
                <a:effectLst/>
                <a:latin typeface="Calibri" panose="020F0502020204030204" pitchFamily="34" charset="0"/>
                <a:ea typeface="Calibri" panose="020F0502020204030204" pitchFamily="34" charset="0"/>
                <a:cs typeface="Times New Roman" panose="02020603050405020304" pitchFamily="18" charset="0"/>
              </a:rPr>
              <a:t>“Today we are starting a unit about successfully navigating the health care system- making your own doctor appointments, filling out medical forms, understanding insurance, and more. It might seem like this is not something you need right now, but before you know it, you will be dealing with health care related issues on your own. We are going to start with a video clip.”</a:t>
            </a:r>
          </a:p>
          <a:p>
            <a:pPr marL="457200" marR="0" lvl="1" indent="0">
              <a:spcBef>
                <a:spcPts val="0"/>
              </a:spcBef>
              <a:spcAft>
                <a:spcPts val="0"/>
              </a:spcAft>
              <a:buFont typeface="Courier New" panose="02070309020205020404" pitchFamily="49" charset="0"/>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Distribute participant workbooks. Explain expectations- for example, will you hold the workbooks between each session or are participants expected to bring them to each session? Instruct participants NOT to write any personal or family health information in the book in case it lost or misplaced; any personal or health information written down should be made-up examples for the purpose of learning how to fill out forms, etc.</a:t>
            </a:r>
            <a:endParaRPr lang="en-US" sz="1800" dirty="0">
              <a:effectLst/>
              <a:latin typeface="Times New Roman" panose="02020603050405020304" pitchFamily="18" charset="0"/>
              <a:ea typeface="Times New Roman" panose="02020603050405020304" pitchFamily="18" charset="0"/>
            </a:endParaRPr>
          </a:p>
          <a:p>
            <a:pPr marL="457200" marR="0" lvl="1" indent="0">
              <a:spcBef>
                <a:spcPts val="0"/>
              </a:spcBef>
              <a:spcAft>
                <a:spcPts val="0"/>
              </a:spcAft>
              <a:buFont typeface="Courier New" panose="02070309020205020404" pitchFamily="49" charset="0"/>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459390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6" name="Shape 12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4-5</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Important Concepts (through slide 14)</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Types of primary care providers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Importance of having, and liking/trusting, a Primary Care Provider (PCP)</a:t>
            </a:r>
          </a:p>
          <a:p>
            <a:endParaRPr lang="en-US" b="1" dirty="0"/>
          </a:p>
          <a:p>
            <a:r>
              <a:rPr lang="en-US" b="1" dirty="0"/>
              <a:t>Important Vocabulary Words (through slide 14)</a:t>
            </a:r>
          </a:p>
          <a:p>
            <a:pPr marL="596900" lvl="1" indent="0">
              <a:buNone/>
            </a:pPr>
            <a:r>
              <a:rPr lang="en-US" sz="1200" b="0" i="0" u="none" strike="noStrike" cap="none" dirty="0">
                <a:solidFill>
                  <a:srgbClr val="000000"/>
                </a:solidFill>
                <a:effectLst/>
                <a:latin typeface="Arial"/>
                <a:ea typeface="Arial"/>
                <a:cs typeface="Arial"/>
                <a:sym typeface="Arial"/>
              </a:rPr>
              <a:t>Primary Care Provider (PCP) </a:t>
            </a:r>
          </a:p>
          <a:p>
            <a:pPr marL="596900" lvl="1" indent="0">
              <a:buNone/>
            </a:pPr>
            <a:r>
              <a:rPr lang="en-US" sz="1200" b="0" i="0" u="none" strike="noStrike" cap="none" dirty="0">
                <a:solidFill>
                  <a:srgbClr val="000000"/>
                </a:solidFill>
                <a:effectLst/>
                <a:latin typeface="Arial"/>
                <a:ea typeface="Arial"/>
                <a:cs typeface="Arial"/>
                <a:sym typeface="Arial"/>
              </a:rPr>
              <a:t>Pediatrician</a:t>
            </a:r>
          </a:p>
          <a:p>
            <a:pPr marL="596900" lvl="1" indent="0">
              <a:buNone/>
            </a:pPr>
            <a:r>
              <a:rPr lang="en-US" sz="1200" b="0" i="0" u="none" strike="noStrike" cap="none" dirty="0">
                <a:solidFill>
                  <a:srgbClr val="000000"/>
                </a:solidFill>
                <a:effectLst/>
                <a:latin typeface="Arial"/>
                <a:ea typeface="Arial"/>
                <a:cs typeface="Arial"/>
                <a:sym typeface="Arial"/>
              </a:rPr>
              <a:t>Internist</a:t>
            </a:r>
          </a:p>
          <a:p>
            <a:pPr marL="596900" lvl="1" indent="0">
              <a:buNone/>
            </a:pPr>
            <a:r>
              <a:rPr lang="en-US" sz="1200" b="0" i="0" u="none" strike="noStrike" cap="none" dirty="0">
                <a:solidFill>
                  <a:srgbClr val="000000"/>
                </a:solidFill>
                <a:effectLst/>
                <a:latin typeface="Arial"/>
                <a:ea typeface="Arial"/>
                <a:cs typeface="Arial"/>
                <a:sym typeface="Arial"/>
              </a:rPr>
              <a:t>Family Provider / General Practitioner</a:t>
            </a:r>
          </a:p>
          <a:p>
            <a:pPr marL="596900" lvl="1" indent="0">
              <a:buNone/>
            </a:pPr>
            <a:r>
              <a:rPr lang="en-US" sz="1200" b="0" i="0" u="none" strike="noStrike" cap="none" dirty="0">
                <a:solidFill>
                  <a:srgbClr val="000000"/>
                </a:solidFill>
                <a:effectLst/>
                <a:latin typeface="Arial"/>
                <a:ea typeface="Arial"/>
                <a:cs typeface="Arial"/>
                <a:sym typeface="Arial"/>
              </a:rPr>
              <a:t>Specialist</a:t>
            </a:r>
          </a:p>
          <a:p>
            <a:pPr marL="596900" lvl="1" indent="0">
              <a:buNone/>
            </a:pPr>
            <a:r>
              <a:rPr lang="en-US" sz="1200" b="0" i="0" u="none" strike="noStrike" cap="none" dirty="0">
                <a:solidFill>
                  <a:srgbClr val="000000"/>
                </a:solidFill>
                <a:effectLst/>
                <a:latin typeface="Arial"/>
                <a:ea typeface="Arial"/>
                <a:cs typeface="Arial"/>
                <a:sym typeface="Arial"/>
              </a:rPr>
              <a:t>Referral</a:t>
            </a:r>
          </a:p>
          <a:p>
            <a:endParaRPr lang="en-US" b="1" dirty="0"/>
          </a:p>
          <a:p>
            <a:r>
              <a:rPr lang="en-US" b="1" dirty="0"/>
              <a:t>Presenter Instructions &amp; Script</a:t>
            </a:r>
          </a:p>
          <a:p>
            <a:r>
              <a:rPr lang="en-US" sz="1100" b="0" i="0" u="none" strike="noStrike" cap="none" dirty="0">
                <a:solidFill>
                  <a:srgbClr val="000000"/>
                </a:solidFill>
                <a:effectLst/>
                <a:latin typeface="Arial"/>
                <a:ea typeface="Arial"/>
                <a:cs typeface="Arial"/>
                <a:sym typeface="Arial"/>
              </a:rPr>
              <a:t>This is an animated slide. </a:t>
            </a:r>
          </a:p>
          <a:p>
            <a:pPr lvl="1"/>
            <a:r>
              <a:rPr lang="en-US" sz="1100" b="1" dirty="0"/>
              <a:t>Sample Script- </a:t>
            </a:r>
            <a:r>
              <a:rPr lang="en-US" sz="1100" b="1" i="0" u="none" strike="noStrike" cap="none" dirty="0">
                <a:solidFill>
                  <a:srgbClr val="000000"/>
                </a:solidFill>
                <a:effectLst/>
                <a:latin typeface="Arial"/>
                <a:ea typeface="Arial"/>
                <a:cs typeface="Arial"/>
                <a:sym typeface="Arial"/>
              </a:rPr>
              <a:t>FIRST ANIMATION</a:t>
            </a:r>
            <a:r>
              <a:rPr lang="en-US" sz="1100" b="0" i="0" u="none" strike="noStrike" cap="none" dirty="0">
                <a:solidFill>
                  <a:srgbClr val="000000"/>
                </a:solidFill>
                <a:effectLst/>
                <a:latin typeface="Arial"/>
                <a:ea typeface="Arial"/>
                <a:cs typeface="Arial"/>
                <a:sym typeface="Arial"/>
              </a:rPr>
              <a:t>: “Health care is full of acronyms. One you will probably hear a lot is PCP, which stands for primary care provider. </a:t>
            </a:r>
            <a:r>
              <a:rPr lang="en-US" sz="1100" b="0" i="0" u="none" strike="noStrike" cap="none" dirty="0">
                <a:solidFill>
                  <a:srgbClr val="000000"/>
                </a:solidFill>
                <a:latin typeface="Arial"/>
                <a:ea typeface="Arial"/>
                <a:cs typeface="Arial"/>
                <a:sym typeface="Arial"/>
              </a:rPr>
              <a:t>A PCP is the general health care practitioner who practices general medicine. A PCP is usually your first stop for medical care. PCPs treat a wide range of issues and will help you coordinate your treatment if you need to see a specialist. Most PCPs are doctors, but nurse practitioners and physician assistants can also be PCPs.” </a:t>
            </a:r>
          </a:p>
          <a:p>
            <a:pPr lvl="1"/>
            <a:endParaRPr lang="en-US" sz="1100" b="0" i="0" u="none" strike="noStrike" cap="none" dirty="0">
              <a:solidFill>
                <a:srgbClr val="000000"/>
              </a:solidFill>
              <a:latin typeface="Arial"/>
              <a:ea typeface="Arial"/>
              <a:cs typeface="Arial"/>
              <a:sym typeface="Arial"/>
            </a:endParaRPr>
          </a:p>
          <a:p>
            <a:pPr lvl="0"/>
            <a:r>
              <a:rPr lang="en-US" sz="1100" b="0" i="0" u="none" strike="noStrike" cap="none" dirty="0">
                <a:solidFill>
                  <a:srgbClr val="000000"/>
                </a:solidFill>
                <a:latin typeface="Arial"/>
                <a:ea typeface="Arial"/>
                <a:cs typeface="Arial"/>
                <a:sym typeface="Arial"/>
              </a:rPr>
              <a:t>Advance to SECOND ANIMATION, which will make first animation disappear. </a:t>
            </a:r>
          </a:p>
          <a:p>
            <a:pPr lvl="0"/>
            <a:endParaRPr lang="en-US" sz="1100" b="0" i="0" u="none" strike="noStrike" cap="none" dirty="0">
              <a:solidFill>
                <a:srgbClr val="000000"/>
              </a:solidFill>
              <a:latin typeface="Arial"/>
              <a:ea typeface="Arial"/>
              <a:cs typeface="Arial"/>
              <a:sym typeface="Arial"/>
            </a:endParaRPr>
          </a:p>
          <a:p>
            <a:pPr lvl="1"/>
            <a:r>
              <a:rPr lang="en-US" sz="1100" b="1" i="0" u="none" strike="noStrike" cap="none" dirty="0">
                <a:solidFill>
                  <a:srgbClr val="000000"/>
                </a:solidFill>
                <a:latin typeface="Arial"/>
                <a:ea typeface="Arial"/>
                <a:cs typeface="Arial"/>
                <a:sym typeface="Arial"/>
              </a:rPr>
              <a:t>Sample Script- while still on SECOND ANIMATION- “</a:t>
            </a:r>
            <a:r>
              <a:rPr lang="en-US" sz="1100" b="0" i="0" u="none" strike="noStrike" cap="none" dirty="0">
                <a:solidFill>
                  <a:srgbClr val="000000"/>
                </a:solidFill>
                <a:latin typeface="Arial"/>
                <a:ea typeface="Arial"/>
                <a:cs typeface="Arial"/>
                <a:sym typeface="Arial"/>
              </a:rPr>
              <a:t>Th</a:t>
            </a:r>
            <a:r>
              <a:rPr lang="en-US" sz="1100" b="0" i="0" u="none" strike="noStrike" cap="none" dirty="0">
                <a:solidFill>
                  <a:srgbClr val="000000"/>
                </a:solidFill>
                <a:effectLst/>
                <a:latin typeface="Arial"/>
                <a:ea typeface="Arial"/>
                <a:cs typeface="Arial"/>
                <a:sym typeface="Arial"/>
              </a:rPr>
              <a:t>ere are several types of doctors that are PCPs. One type of primary care provider is a pediatrician. Raise your hand if you go to a pediatrician.” (Allow time for participants to raise hands). “What population visits a pediatrician?”  </a:t>
            </a:r>
          </a:p>
          <a:p>
            <a:pPr lvl="1"/>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THIRD ANIMATION to reveal answer- infants, children, and teens.</a:t>
            </a:r>
          </a:p>
          <a:p>
            <a:pPr lvl="1"/>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while still on THIRD ANIMATION- </a:t>
            </a:r>
            <a:r>
              <a:rPr lang="en-US" sz="1100" b="0" i="0" u="none" strike="noStrike" cap="none" dirty="0">
                <a:solidFill>
                  <a:srgbClr val="000000"/>
                </a:solidFill>
                <a:effectLst/>
                <a:latin typeface="Arial"/>
                <a:ea typeface="Arial"/>
                <a:cs typeface="Arial"/>
                <a:sym typeface="Arial"/>
              </a:rPr>
              <a:t>“If you go to a pediatrician, do you know how long (age wise) they will see you?” (Answer: depends on the pediatrician, some are 18, others are 21, or until you finish college)  </a:t>
            </a:r>
          </a:p>
          <a:p>
            <a:pPr lvl="1"/>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FOURTH ANIMATION, which will make third disappear. </a:t>
            </a:r>
          </a:p>
          <a:p>
            <a:pPr lvl="1"/>
            <a:endParaRPr lang="en-US" sz="1100" b="0" i="0" u="none" strike="noStrike" cap="none" dirty="0">
              <a:solidFill>
                <a:srgbClr val="000000"/>
              </a:solidFill>
              <a:effectLst/>
              <a:latin typeface="Arial"/>
              <a:cs typeface="Arial"/>
              <a:sym typeface="Arial"/>
            </a:endParaRPr>
          </a:p>
          <a:p>
            <a:pPr lvl="1"/>
            <a:r>
              <a:rPr lang="en-US" sz="1100" b="1" dirty="0"/>
              <a:t>Sample Script- </a:t>
            </a:r>
            <a:r>
              <a:rPr lang="en-US" sz="1100" b="1" i="0" u="none" strike="noStrike" cap="none" dirty="0">
                <a:solidFill>
                  <a:srgbClr val="000000"/>
                </a:solidFill>
                <a:effectLst/>
                <a:latin typeface="Arial"/>
                <a:cs typeface="Arial"/>
                <a:sym typeface="Arial"/>
              </a:rPr>
              <a:t>while still on FOURTH</a:t>
            </a:r>
            <a:r>
              <a:rPr lang="en-US" sz="1100" b="1" i="0" u="none" strike="noStrike" cap="none" dirty="0">
                <a:solidFill>
                  <a:srgbClr val="000000"/>
                </a:solidFill>
                <a:effectLst/>
                <a:latin typeface="Arial"/>
                <a:ea typeface="Arial"/>
                <a:cs typeface="Arial"/>
                <a:sym typeface="Arial"/>
              </a:rPr>
              <a:t> ANIMATION</a:t>
            </a:r>
            <a:r>
              <a:rPr lang="en-US" sz="1100" b="0" i="0" u="none" strike="noStrike" cap="none" dirty="0">
                <a:solidFill>
                  <a:srgbClr val="000000"/>
                </a:solidFill>
                <a:effectLst/>
                <a:latin typeface="Arial"/>
                <a:ea typeface="Arial"/>
                <a:cs typeface="Arial"/>
                <a:sym typeface="Arial"/>
              </a:rPr>
              <a:t>: “Internist are also considered primary care providers. Do you know what population typically visits an internist?” </a:t>
            </a:r>
          </a:p>
          <a:p>
            <a:pPr lvl="0"/>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FIFTH ANIMATION to reveal answer- adults (ages 18 and up)</a:t>
            </a:r>
          </a:p>
          <a:p>
            <a:pPr lvl="0"/>
            <a:r>
              <a:rPr lang="en-US" sz="1100" b="0" i="0" u="none" strike="noStrike" cap="none" dirty="0">
                <a:solidFill>
                  <a:srgbClr val="000000"/>
                </a:solidFill>
                <a:effectLst/>
                <a:latin typeface="Arial"/>
                <a:ea typeface="Arial"/>
                <a:cs typeface="Arial"/>
                <a:sym typeface="Arial"/>
              </a:rPr>
              <a:t>Advance to SIXTH ANIMATION, which will make fifth disappear</a:t>
            </a: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while still on SIXTH ANIMATION: </a:t>
            </a:r>
            <a:r>
              <a:rPr lang="en-US" sz="1100" b="0" i="0" u="none" strike="noStrike" cap="none" dirty="0">
                <a:solidFill>
                  <a:srgbClr val="000000"/>
                </a:solidFill>
                <a:effectLst/>
                <a:latin typeface="Arial"/>
                <a:ea typeface="Arial"/>
                <a:cs typeface="Arial"/>
                <a:sym typeface="Arial"/>
              </a:rPr>
              <a:t>“What about a Family Practitioner- sometimes called a General Practitioner, or “GP” for short?” </a:t>
            </a:r>
          </a:p>
          <a:p>
            <a:pPr lvl="1"/>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SEVENTH ANIMATION to reveal answer- Family, or General, Practitioners see patients of all ages. </a:t>
            </a:r>
          </a:p>
          <a:p>
            <a:pPr lvl="0"/>
            <a:r>
              <a:rPr lang="en-US" sz="1100" b="0" i="0" u="none" strike="noStrike" cap="none" dirty="0">
                <a:solidFill>
                  <a:srgbClr val="000000"/>
                </a:solidFill>
                <a:effectLst/>
                <a:latin typeface="Arial"/>
                <a:ea typeface="Arial"/>
                <a:cs typeface="Arial"/>
                <a:sym typeface="Arial"/>
              </a:rPr>
              <a:t>Advance to EIGHTH ANIMATION, which will make seventh disappear.</a:t>
            </a: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while still on EIGHTH ANIMATION: </a:t>
            </a:r>
            <a:r>
              <a:rPr lang="en-US" sz="1100" b="0" i="0" u="none" strike="noStrike" cap="none" dirty="0">
                <a:solidFill>
                  <a:srgbClr val="000000"/>
                </a:solidFill>
                <a:effectLst/>
                <a:latin typeface="Arial"/>
                <a:ea typeface="Arial"/>
                <a:cs typeface="Arial"/>
                <a:sym typeface="Arial"/>
              </a:rPr>
              <a:t>“What about a geriatrician?” </a:t>
            </a:r>
          </a:p>
          <a:p>
            <a:pPr lvl="1"/>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NINTH ANIMATION to reveal answer- geriatricians treat older people</a:t>
            </a:r>
          </a:p>
          <a:p>
            <a:pPr lvl="0"/>
            <a:r>
              <a:rPr lang="en-US" sz="1100" b="0" i="0" u="none" strike="noStrike" cap="none" dirty="0">
                <a:solidFill>
                  <a:srgbClr val="000000"/>
                </a:solidFill>
                <a:effectLst/>
                <a:latin typeface="Arial"/>
                <a:ea typeface="Arial"/>
                <a:cs typeface="Arial"/>
                <a:sym typeface="Arial"/>
              </a:rPr>
              <a:t>Advance to TENTH ANIMATION, which will make the ninth disappear</a:t>
            </a:r>
          </a:p>
          <a:p>
            <a:pPr lvl="0"/>
            <a:endParaRPr lang="en-US" sz="1100" b="0" i="0" u="none" strike="noStrike" cap="none" dirty="0">
              <a:solidFill>
                <a:srgbClr val="000000"/>
              </a:solidFill>
              <a:effectLst/>
              <a:latin typeface="Arial"/>
              <a:cs typeface="Arial"/>
              <a:sym typeface="Arial"/>
            </a:endParaRPr>
          </a:p>
          <a:p>
            <a:pPr lvl="1"/>
            <a:r>
              <a:rPr lang="en-US" sz="1100" b="1" dirty="0"/>
              <a:t>Sample Script- while still on TENTH </a:t>
            </a:r>
            <a:r>
              <a:rPr lang="en-US" sz="1100" b="1" i="0" u="none" strike="noStrike" cap="none" dirty="0">
                <a:solidFill>
                  <a:srgbClr val="000000"/>
                </a:solidFill>
                <a:effectLst/>
                <a:latin typeface="Arial"/>
                <a:ea typeface="Arial"/>
                <a:cs typeface="Arial"/>
                <a:sym typeface="Arial"/>
              </a:rPr>
              <a:t>ANIMATION: </a:t>
            </a:r>
            <a:r>
              <a:rPr lang="en-US" sz="1100" b="0" i="0" u="none" strike="noStrike" cap="none" dirty="0">
                <a:solidFill>
                  <a:srgbClr val="000000"/>
                </a:solidFill>
                <a:effectLst/>
                <a:latin typeface="Arial"/>
                <a:ea typeface="Arial"/>
                <a:cs typeface="Arial"/>
                <a:sym typeface="Arial"/>
              </a:rPr>
              <a:t>“Why do we even need to see a PCP in the first place?” </a:t>
            </a:r>
          </a:p>
          <a:p>
            <a:pPr lvl="0"/>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ELEVENTH ANIMATION to reveal answer- Typical reasons to see your PCP are for your annual “well visit”- to get a physical, for a sick visit, or if you need a vaccine for school. These days you can get some vaccines such as flu and COVID-19 at drug stores and clinics. But it’s nice get vaccines at your PCPs when possible so that all of your vaccine records are in one place and can be sent to your school or work if needed. Most schools require copies of your vaccine records every few years.</a:t>
            </a:r>
          </a:p>
          <a:p>
            <a:pPr lvl="0"/>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Advance to TWELFTH ANIMATION, which will make eleventh disappear.</a:t>
            </a:r>
          </a:p>
          <a:p>
            <a:pPr lvl="0"/>
            <a:r>
              <a:rPr lang="en-US" sz="1100" b="0" i="0" u="none" strike="noStrike" cap="none" dirty="0">
                <a:solidFill>
                  <a:srgbClr val="000000"/>
                </a:solidFill>
                <a:effectLst/>
                <a:latin typeface="Arial"/>
                <a:ea typeface="Arial"/>
                <a:cs typeface="Arial"/>
                <a:sym typeface="Arial"/>
              </a:rPr>
              <a:t>Advance to THIRTEENTH ANIMATION.</a:t>
            </a: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while on THIRTEENTH ANIMATION: </a:t>
            </a:r>
            <a:r>
              <a:rPr lang="en-US" sz="1100" b="0" i="0" u="none" strike="noStrike" cap="none" dirty="0">
                <a:solidFill>
                  <a:srgbClr val="000000"/>
                </a:solidFill>
                <a:effectLst/>
                <a:latin typeface="Arial"/>
                <a:ea typeface="Arial"/>
                <a:cs typeface="Arial"/>
                <a:sym typeface="Arial"/>
              </a:rPr>
              <a:t>“Your PCP is your primary care provider, but who else is on your care team? What kind of doctors could you see that aren’t PCPs?” (Take answers. Typical answers include- dentist, dermatologist, physical therapist, eye doctor, gynecologist (for people who have a uterus). There may be additional answers not listed here.)</a:t>
            </a:r>
          </a:p>
          <a:p>
            <a:pPr lvl="0"/>
            <a:endParaRPr lang="en-US" sz="11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“What about folks who aren’t doctors but who are part of your care team?” (Take answers. Typical answers include- </a:t>
            </a:r>
            <a:r>
              <a:rPr lang="en-US" sz="1800" dirty="0">
                <a:effectLst/>
                <a:latin typeface="Calibri" panose="020F0502020204030204" pitchFamily="34" charset="0"/>
                <a:ea typeface="Calibri" panose="020F0502020204030204" pitchFamily="34" charset="0"/>
              </a:rPr>
              <a:t>school nurse, front desk at provider office, nurses who are part of your doctor’s visit (for example, taking your height or blood pressure before the doctor comes in), athletic trainers, and psychologists. There may be additional examples not listed here.)</a:t>
            </a:r>
          </a:p>
          <a:p>
            <a:pPr lvl="1"/>
            <a:endParaRPr lang="en-US" sz="1800" dirty="0">
              <a:effectLst/>
              <a:latin typeface="Calibri" panose="020F0502020204030204" pitchFamily="34" charset="0"/>
              <a:ea typeface="Calibri" panose="020F0502020204030204" pitchFamily="34" charset="0"/>
            </a:endParaRPr>
          </a:p>
          <a:p>
            <a:pPr lvl="0"/>
            <a:r>
              <a:rPr lang="en-US" sz="1800" dirty="0">
                <a:effectLst/>
                <a:latin typeface="Calibri" panose="020F0502020204030204" pitchFamily="34" charset="0"/>
                <a:ea typeface="Calibri" panose="020F0502020204030204" pitchFamily="34" charset="0"/>
              </a:rPr>
              <a:t>Advance twice, to FIFTEENTH ANIMATION</a:t>
            </a:r>
          </a:p>
          <a:p>
            <a:pPr lvl="0"/>
            <a:endParaRPr lang="en-US" sz="1800" dirty="0">
              <a:effectLst/>
              <a:latin typeface="Calibri" panose="020F0502020204030204" pitchFamily="34" charset="0"/>
              <a:ea typeface="Calibri" panose="020F0502020204030204" pitchFamily="34" charset="0"/>
            </a:endParaRPr>
          </a:p>
          <a:p>
            <a:pPr lvl="1"/>
            <a:r>
              <a:rPr lang="en-US" sz="1800" b="1" dirty="0">
                <a:effectLst/>
                <a:latin typeface="Calibri" panose="020F0502020204030204" pitchFamily="34" charset="0"/>
                <a:ea typeface="Calibri" panose="020F0502020204030204" pitchFamily="34" charset="0"/>
              </a:rPr>
              <a:t>Sample Script- from FIFTEENTH ANIMATION- </a:t>
            </a:r>
            <a:r>
              <a:rPr lang="en-US" sz="1100" b="0" i="0" u="none" strike="noStrike" cap="none" dirty="0">
                <a:solidFill>
                  <a:srgbClr val="000000"/>
                </a:solidFill>
                <a:effectLst/>
                <a:latin typeface="Arial"/>
                <a:ea typeface="Arial"/>
                <a:cs typeface="Arial"/>
                <a:sym typeface="Arial"/>
              </a:rPr>
              <a:t>“Once you have a provider, it’s important to save their contact information in your phone. You’re teenagers and you’re not with your parents or guardians all the time. If you get hurt or sick while you’re out with your friends, you may need that number and the last thing you’ll want to do is track down your parents or guardians to get the information. By a show of hands, let’s see how many of us have our PCP’s information saved in our cell phones. If you have your cell phone nearby, look in your contacts or search for the word provider.” (Make a comment about the number of hands that are raised. Something like…Ok, so about (a third, half, etc.) of you have your PCP saved in your phone. So for the rest of you, you have homework. </a:t>
            </a:r>
            <a:r>
              <a:rPr lang="en-US" sz="1100" b="0" i="0" u="none" strike="noStrike" cap="none" dirty="0">
                <a:solidFill>
                  <a:srgbClr val="000000"/>
                </a:solidFill>
                <a:effectLst/>
                <a:latin typeface="Arial"/>
                <a:ea typeface="Arial"/>
                <a:cs typeface="Arial"/>
                <a:sym typeface="Wingdings" panose="05000000000000000000" pitchFamily="2" charset="2"/>
              </a:rPr>
              <a:t></a:t>
            </a:r>
            <a:r>
              <a:rPr lang="en-US" sz="1100" b="0" i="0" u="none" strike="noStrike" cap="none" dirty="0">
                <a:solidFill>
                  <a:srgbClr val="000000"/>
                </a:solidFill>
                <a:effectLst/>
                <a:latin typeface="Arial"/>
                <a:ea typeface="Arial"/>
                <a:cs typeface="Arial"/>
                <a:sym typeface="Arial"/>
              </a:rPr>
              <a:t>)</a:t>
            </a:r>
          </a:p>
          <a:p>
            <a:pPr lvl="1"/>
            <a:endParaRPr lang="en-US" sz="11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(Optional) “If you want, you can randomly ask the adults in your life to give you a ballpark of how many provider phone numbers they have saved in their contacts. You’ll probably be surprised at how many providers adults have saved. I probably have close to ten myself- primary care for me; pediatrician for my kids; adult dentist; kids’ dentist; specialist and surgeon for an injury; dermatologist; probably some others I can’t think of. The point I’m making is that having these numbers on hand is part of becoming an adult and being responsible for your health and your health care.” (This is optional. Use an anecdote or skip this item if you don’t feel comfortable sharing personal information. If you do share, keep the information general- do not share the specifics of any health care issues.)</a:t>
            </a:r>
          </a:p>
          <a:p>
            <a:pPr marL="139700" indent="0">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2208676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4-5</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r>
              <a:rPr lang="en-US" sz="1100" b="0" i="0" u="none" strike="noStrike" cap="none" dirty="0">
                <a:solidFill>
                  <a:srgbClr val="000000"/>
                </a:solidFill>
                <a:effectLst/>
                <a:latin typeface="Arial"/>
                <a:ea typeface="Arial"/>
                <a:cs typeface="Arial"/>
                <a:sym typeface="Arial"/>
              </a:rPr>
              <a:t>This is an animated slide.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FIRST ANIMATION: </a:t>
            </a:r>
            <a:r>
              <a:rPr lang="en-US" sz="1100" b="0" i="0" u="none" strike="noStrike" cap="none" dirty="0">
                <a:solidFill>
                  <a:srgbClr val="000000"/>
                </a:solidFill>
                <a:effectLst/>
                <a:latin typeface="Arial"/>
                <a:ea typeface="Arial"/>
                <a:cs typeface="Arial"/>
                <a:sym typeface="Arial"/>
              </a:rPr>
              <a:t>“So….why is it important to HAVE a PCP? And why is important to find a PCP you like and trust, not just going to any random provider? Let’s brainstorm some reasons out loud. Take a look at that the “Why Should You Have a PCP” section on page four of the workbook for some ideas to get you started. Who wants to share?” </a:t>
            </a:r>
          </a:p>
          <a:p>
            <a:endParaRPr lang="en-US" sz="1100" b="0"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Stay on Animation #1 as participants share ideas. Advance to Animations 2 and 3 once the group has given handful of answers.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SECOND &amp; THIRD ANIMATIONS: </a:t>
            </a:r>
            <a:r>
              <a:rPr lang="en-US" sz="1100" b="0" i="0" u="none" strike="noStrike" cap="none" dirty="0">
                <a:solidFill>
                  <a:srgbClr val="000000"/>
                </a:solidFill>
                <a:effectLst/>
                <a:latin typeface="Arial"/>
                <a:ea typeface="Arial"/>
                <a:cs typeface="Arial"/>
                <a:sym typeface="Arial"/>
              </a:rPr>
              <a:t>Scroll through Animations 2 and 3 as you recap participant responses: “Going to the same provider for your care instead of a random provider every time has benefits. So does liking and trusting that provider. When you see the same provider every time you go in, her/she can provide better care because they have notes from your past visits and can monitor changes in your health over time. When you like and trust your provider, you’re more likely to trust his/her advice. When you like and trust your provider, you’re more likely to be comfortable sharing personal information about yourself and what’s going on in your life.” (Add in other good answers given by participants, if needed.) Just remember you have options.</a:t>
            </a:r>
            <a:r>
              <a:rPr lang="en-US" sz="1100" b="0" i="0" u="none" strike="noStrike" cap="none" baseline="0" dirty="0">
                <a:solidFill>
                  <a:srgbClr val="000000"/>
                </a:solidFill>
                <a:effectLst/>
                <a:latin typeface="Arial"/>
                <a:ea typeface="Arial"/>
                <a:cs typeface="Arial"/>
                <a:sym typeface="Arial"/>
              </a:rPr>
              <a:t> You don’t have to see a provider you are not comfortable with and does not listen to your needs.” </a:t>
            </a:r>
            <a:endParaRPr lang="en-US" sz="1100" b="0" i="0" u="none" strike="noStrike" cap="none" dirty="0">
              <a:solidFill>
                <a:srgbClr val="000000"/>
              </a:solidFill>
              <a:effectLst/>
              <a:latin typeface="Arial"/>
              <a:ea typeface="Arial"/>
              <a:cs typeface="Arial"/>
              <a:sym typeface="Arial"/>
            </a:endParaRPr>
          </a:p>
          <a:p>
            <a:pPr marL="139700" indent="0">
              <a:buNone/>
            </a:pPr>
            <a:endParaRPr lang="en-US" sz="1100" b="0" i="0" u="none" strike="noStrike" cap="none" dirty="0">
              <a:solidFill>
                <a:srgbClr val="000000"/>
              </a:solidFill>
              <a:effectLst/>
              <a:latin typeface="Arial"/>
              <a:ea typeface="Arial"/>
              <a:cs typeface="Arial"/>
              <a:sym typeface="Arial"/>
            </a:endParaRPr>
          </a:p>
          <a:p>
            <a:pPr marL="0" lvl="0" indent="0" rtl="0">
              <a:lnSpc>
                <a:spcPct val="115000"/>
              </a:lnSpc>
              <a:spcBef>
                <a:spcPts val="0"/>
              </a:spcBef>
              <a:spcAft>
                <a:spcPts val="0"/>
              </a:spcAft>
              <a:buNone/>
            </a:pPr>
            <a:endParaRPr dirty="0">
              <a:latin typeface="Calibri"/>
              <a:ea typeface="Calibri"/>
              <a:cs typeface="Calibri"/>
              <a:sym typeface="Calibri"/>
            </a:endParaRPr>
          </a:p>
          <a:p>
            <a:pPr marL="0" lvl="0" indent="0" rtl="0">
              <a:lnSpc>
                <a:spcPct val="115000"/>
              </a:lnSpc>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2" name="Shape 1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4-5</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r>
              <a:rPr lang="en-US" sz="1100" b="0" i="0" u="none" strike="noStrike" cap="none" dirty="0">
                <a:solidFill>
                  <a:srgbClr val="000000"/>
                </a:solidFill>
                <a:effectLst/>
                <a:latin typeface="Arial"/>
                <a:ea typeface="Arial"/>
                <a:cs typeface="Arial"/>
                <a:sym typeface="Arial"/>
              </a:rPr>
              <a:t>This is an animated slide.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FIRST ANIMATION: </a:t>
            </a:r>
            <a:r>
              <a:rPr lang="en-US" sz="1100" b="0" i="0" u="none" strike="noStrike" cap="none" dirty="0">
                <a:solidFill>
                  <a:srgbClr val="000000"/>
                </a:solidFill>
                <a:effectLst/>
                <a:latin typeface="Arial"/>
                <a:ea typeface="Arial"/>
                <a:cs typeface="Arial"/>
                <a:sym typeface="Arial"/>
              </a:rPr>
              <a:t>“We listed reasons why it’s important to have a PCP, and why it’s important to like and trust your PCP….but how can you find a primary care provider that you trust and can visit for a long period of time? Let’s brainstorm some reasons out loud. Take a look at that the “Finding the Right Provider” section on page four of the workbook for some ideas to get you started. Who wants to share?” </a:t>
            </a:r>
          </a:p>
          <a:p>
            <a:endParaRPr lang="en-US" sz="1100" b="0"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Stay on Animation #1 as participants share ideas. Advance to Animations 2 and 3 once the group has given handful of answers.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SECOND &amp; THIRD ANIMATIONS: </a:t>
            </a:r>
            <a:r>
              <a:rPr lang="en-US" sz="1100" b="0" i="0" u="none" strike="noStrike" cap="none" dirty="0">
                <a:solidFill>
                  <a:srgbClr val="000000"/>
                </a:solidFill>
                <a:effectLst/>
                <a:latin typeface="Arial"/>
                <a:ea typeface="Arial"/>
                <a:cs typeface="Arial"/>
                <a:sym typeface="Arial"/>
              </a:rPr>
              <a:t>Scroll through Animations 2 and 3 as you recap participant responses: “A good starting point is to check your insurance website to get a list of providers that accept your insurance. The website will be listed on your insurance card. Once you have a list, you can Google the ones that are nearby or interest you for other reasons and read their bios. You can ask your friends and family if they know and like any of the providers on your list. Or you can call the offices and ask them questions to get a vibe for the office—Hi, is Dr XYZ taking new patients? Does he/she see many teenagers? Ask a few questions about whatever is important to you.” (Add in other good answers given by participants, if needed.)</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Shape 16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4-5</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endParaRPr lang="en-US" sz="1100" b="1"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Participants appreciate hearing relevant examples from presenters. </a:t>
            </a:r>
            <a:r>
              <a:rPr lang="en-US" sz="1100" b="0" i="0" u="sng" strike="noStrike" cap="none" dirty="0">
                <a:solidFill>
                  <a:srgbClr val="000000"/>
                </a:solidFill>
                <a:effectLst/>
                <a:latin typeface="Arial"/>
                <a:ea typeface="Arial"/>
                <a:cs typeface="Arial"/>
                <a:sym typeface="Arial"/>
              </a:rPr>
              <a:t>As you prepare to present</a:t>
            </a:r>
            <a:r>
              <a:rPr lang="en-US" sz="1100" b="0" i="0" u="sng" strike="noStrike" cap="none" baseline="0" dirty="0">
                <a:solidFill>
                  <a:srgbClr val="000000"/>
                </a:solidFill>
                <a:effectLst/>
                <a:latin typeface="Arial"/>
                <a:ea typeface="Arial"/>
                <a:cs typeface="Arial"/>
                <a:sym typeface="Arial"/>
              </a:rPr>
              <a:t> </a:t>
            </a:r>
            <a:r>
              <a:rPr lang="en-US" sz="1100" b="0" i="0" u="sng" strike="noStrike" cap="none" dirty="0">
                <a:solidFill>
                  <a:srgbClr val="000000"/>
                </a:solidFill>
                <a:effectLst/>
                <a:latin typeface="Arial"/>
                <a:ea typeface="Arial"/>
                <a:cs typeface="Arial"/>
                <a:sym typeface="Arial"/>
              </a:rPr>
              <a:t>this slide</a:t>
            </a:r>
            <a:r>
              <a:rPr lang="en-US" sz="1100" b="0" i="0" u="none" strike="noStrike" cap="none" dirty="0">
                <a:solidFill>
                  <a:srgbClr val="000000"/>
                </a:solidFill>
                <a:effectLst/>
                <a:latin typeface="Arial"/>
                <a:ea typeface="Arial"/>
                <a:cs typeface="Arial"/>
                <a:sym typeface="Arial"/>
              </a:rPr>
              <a:t>, think about whether you have any anecdotes related to choosing a provider or navigating the health care system. If you’re comfortable sharing, plan to include them in your presentation. One NTHCS presenter likes to share that she really likes her PCP but that the staff at the office are miserable. The presenter shares that she puts up with the miserable staff because she knows it’s hard to find a great provider and she doesn’t want to switch practices-</a:t>
            </a:r>
            <a:r>
              <a:rPr lang="en-US" sz="1100" b="0" i="0" u="none" strike="noStrike" cap="none" baseline="0" dirty="0">
                <a:solidFill>
                  <a:srgbClr val="000000"/>
                </a:solidFill>
                <a:effectLst/>
                <a:latin typeface="Arial"/>
                <a:ea typeface="Arial"/>
                <a:cs typeface="Arial"/>
                <a:sym typeface="Arial"/>
              </a:rPr>
              <a:t> not an ideal scenario, but definitely real.</a:t>
            </a:r>
          </a:p>
          <a:p>
            <a:endParaRPr lang="en-US" sz="1100" b="0" i="0" u="none" strike="noStrike" cap="none" baseline="0"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a:t>
            </a:r>
            <a:r>
              <a:rPr lang="en-US" sz="1100" b="0" i="0" u="none" strike="noStrike" cap="none" dirty="0">
                <a:solidFill>
                  <a:srgbClr val="000000"/>
                </a:solidFill>
                <a:effectLst/>
                <a:latin typeface="Arial"/>
                <a:ea typeface="Arial"/>
                <a:cs typeface="Arial"/>
                <a:sym typeface="Arial"/>
              </a:rPr>
              <a:t>: “</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Think back to our PB&amp;J activity. Some people liked white bread while others preferred whole wheat and some people liked grape jelly while others would rather have strawberry. Just like our differences in sandwiches, we are all a little different when it comes to what we want from a provider. Look at the questions on this slide. They are also at the top of page five in your workbook. Read through the questions on your own and make a mental note of at least one question that represents what is important to you when selecting a PCP.” </a:t>
            </a:r>
            <a:endParaRPr lang="en-US" sz="1800" b="0" i="0" u="none" strike="noStrike" cap="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800" b="0" i="0" u="none" strike="noStrike" cap="none" dirty="0">
              <a:solidFill>
                <a:schemeClr val="tx1"/>
              </a:solidFill>
              <a:effectLst/>
              <a:latin typeface="Calibri" panose="020F0502020204030204" pitchFamily="34" charset="0"/>
              <a:ea typeface="Arial"/>
              <a:cs typeface="Times New Roman" panose="02020603050405020304" pitchFamily="18" charset="0"/>
              <a:sym typeface="Arial"/>
            </a:endParaRPr>
          </a:p>
          <a:p>
            <a:r>
              <a:rPr lang="en-US" sz="1100" b="0" i="0" u="none" strike="noStrike" cap="none" dirty="0">
                <a:solidFill>
                  <a:srgbClr val="000000"/>
                </a:solidFill>
                <a:effectLst/>
                <a:latin typeface="Arial"/>
                <a:ea typeface="Arial"/>
                <a:cs typeface="Arial"/>
                <a:sym typeface="Arial"/>
              </a:rPr>
              <a:t>Allow a few moments for participants to review the list and make a selection before continuing.</a:t>
            </a:r>
          </a:p>
          <a:p>
            <a:r>
              <a:rPr lang="en-US" sz="1100" b="0" i="0" u="none" strike="noStrike" cap="none" dirty="0">
                <a:solidFill>
                  <a:srgbClr val="000000"/>
                </a:solidFill>
                <a:effectLst/>
                <a:latin typeface="Arial"/>
                <a:ea typeface="Arial"/>
                <a:cs typeface="Arial"/>
                <a:sym typeface="Arial"/>
              </a:rPr>
              <a:t>Have a few participants share what’s important to them. Share your own priorities with the group if you are comfortable doing so.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a:t>
            </a:r>
            <a:r>
              <a:rPr lang="en-US" sz="1100" b="0" i="0" u="none" strike="noStrike" cap="none" dirty="0">
                <a:solidFill>
                  <a:srgbClr val="000000"/>
                </a:solidFill>
                <a:effectLst/>
                <a:latin typeface="Arial"/>
                <a:ea typeface="Arial"/>
                <a:cs typeface="Arial"/>
                <a:sym typeface="Arial"/>
              </a:rPr>
              <a:t>: “Keep your preference in mind as you start taking charge of your own health care. Just like you find favorite stores or restaurants you give your business to, you’ll do the same with providers and their offices.”</a:t>
            </a:r>
          </a:p>
          <a:p>
            <a:pPr marL="0" lvl="0" indent="0" rtl="0">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Shape 1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4-5</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endParaRPr lang="en-US" sz="1100" b="1"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a:t>
            </a:r>
            <a:r>
              <a:rPr lang="en-US" sz="1100" b="0" i="0" u="none" strike="noStrike" cap="none" dirty="0">
                <a:solidFill>
                  <a:srgbClr val="000000"/>
                </a:solidFill>
                <a:effectLst/>
                <a:latin typeface="Arial"/>
                <a:ea typeface="Arial"/>
                <a:cs typeface="Arial"/>
                <a:sym typeface="Arial"/>
              </a:rPr>
              <a:t>- “We’ve already discussed that your primary care provider is where you go for regular care. But what happens when you need care that your PCP cannot provide? There are other places you may need to go to take care of your health needs. If you need care for a more specific health need, you might need to see a specialist. A specialist is a medical provider that has completed advanced education in a particular branch of medicine.”</a:t>
            </a:r>
          </a:p>
          <a:p>
            <a:pPr lvl="1"/>
            <a:endParaRPr lang="en-US" sz="11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“It is important to visit your primary care provider first, but sometimes they might not be able to help you with a health issue so they will send you to a specialist. Many insurance companies require a formal referral from your PCP in order for them to cover the specialist’s services. If you show up to the specialist’s office without a referral and your insurance company requires one, you might not be able to be seen—which is a HUGE waste of your time. Even if you never needed a referral before, it’s best to always double check in case the rules have changed…because the rules in health care and insurance are always changing. You can call your insurance company to ask or look at your insurance company’s website. (The phone number and website are on your insurance card.) Or you can call the specialist’s office and say something like….My provider wants me to see Dr. XYZ. I have XYZ insurance. Before I schedule the appointment, can you tell me whether I’ll need a referral? If I do need a referral, will you connect with my PCP for the referral or is there something I need to do?  I want to be sure I have everything I need for the appointment.”</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Shape 20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5-6</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 </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Important Concepts (through slide 19)</a:t>
            </a:r>
          </a:p>
          <a:p>
            <a:pPr lvl="1"/>
            <a:r>
              <a:rPr lang="en-US" sz="1200" b="0" i="0" u="none" strike="noStrike" cap="none" dirty="0">
                <a:solidFill>
                  <a:srgbClr val="000000"/>
                </a:solidFill>
                <a:effectLst/>
                <a:latin typeface="Arial"/>
                <a:ea typeface="Arial"/>
                <a:cs typeface="Arial"/>
                <a:sym typeface="Arial"/>
              </a:rPr>
              <a:t>Reasons to use the emergency department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Reasons to use urgent care instead of your PCP</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Determining the most appropriate place to get care</a:t>
            </a:r>
            <a:endParaRPr lang="en-US" sz="1400" b="0" i="0" u="none" strike="noStrike" cap="none" dirty="0">
              <a:solidFill>
                <a:srgbClr val="000000"/>
              </a:solidFill>
              <a:effectLst/>
              <a:latin typeface="Arial"/>
              <a:ea typeface="Arial"/>
              <a:cs typeface="Arial"/>
              <a:sym typeface="Arial"/>
            </a:endParaRPr>
          </a:p>
          <a:p>
            <a:endParaRPr lang="en-US" b="1" dirty="0"/>
          </a:p>
          <a:p>
            <a:r>
              <a:rPr lang="en-US" b="1" dirty="0"/>
              <a:t>Important Vocabulary Words (through slide 19)</a:t>
            </a:r>
          </a:p>
          <a:p>
            <a:pPr lvl="1"/>
            <a:r>
              <a:rPr lang="en-US" sz="1200" b="0" i="0" u="none" strike="noStrike" cap="none" dirty="0">
                <a:solidFill>
                  <a:srgbClr val="000000"/>
                </a:solidFill>
                <a:effectLst/>
                <a:latin typeface="Arial"/>
                <a:ea typeface="Arial"/>
                <a:cs typeface="Arial"/>
                <a:sym typeface="Arial"/>
              </a:rPr>
              <a:t>Emergency Department / Emergency Room</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Urgent care</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rgbClr val="000000"/>
              </a:solidFill>
              <a:effectLst/>
              <a:latin typeface="Arial"/>
              <a:ea typeface="Arial"/>
              <a:cs typeface="Arial"/>
              <a:sym typeface="Arial"/>
            </a:endParaRPr>
          </a:p>
          <a:p>
            <a:pPr lvl="0"/>
            <a:r>
              <a:rPr lang="en-US" sz="1100" b="1" i="0" u="none" strike="noStrike" cap="none" dirty="0">
                <a:solidFill>
                  <a:srgbClr val="000000"/>
                </a:solidFill>
                <a:effectLst/>
                <a:latin typeface="Arial"/>
                <a:ea typeface="Arial"/>
                <a:cs typeface="Arial"/>
                <a:sym typeface="Arial"/>
              </a:rPr>
              <a:t>Presenter Instructions &amp; Script:</a:t>
            </a:r>
            <a:endParaRPr lang="en-US" sz="1100" b="0" i="0" u="none" strike="noStrike" cap="none" dirty="0">
              <a:solidFill>
                <a:srgbClr val="000000"/>
              </a:solidFill>
              <a:effectLst/>
              <a:latin typeface="Arial"/>
              <a:ea typeface="Arial"/>
              <a:cs typeface="Arial"/>
              <a:sym typeface="Arial"/>
            </a:endParaRP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a:t>
            </a:r>
            <a:r>
              <a:rPr lang="en-US" sz="1100" b="0" i="0" u="none" strike="noStrike" cap="none" dirty="0">
                <a:solidFill>
                  <a:srgbClr val="000000"/>
                </a:solidFill>
                <a:effectLst/>
                <a:latin typeface="Arial"/>
                <a:ea typeface="Arial"/>
                <a:cs typeface="Arial"/>
                <a:sym typeface="Arial"/>
              </a:rPr>
              <a:t>- “The Emergency Department, sometimes also known as the Emergency Room, is open twenty-four hours a day, every day of the year. As convenient as this is, it is only meant to be used for </a:t>
            </a:r>
            <a:r>
              <a:rPr lang="en-US" sz="1100" b="0" i="0" u="sng" strike="noStrike" cap="none" dirty="0">
                <a:solidFill>
                  <a:srgbClr val="000000"/>
                </a:solidFill>
                <a:effectLst/>
                <a:latin typeface="Arial"/>
                <a:ea typeface="Arial"/>
                <a:cs typeface="Arial"/>
                <a:sym typeface="Arial"/>
              </a:rPr>
              <a:t>serious</a:t>
            </a:r>
            <a:r>
              <a:rPr lang="en-US" sz="1100" b="0" i="0" u="none" strike="noStrike" cap="none" dirty="0">
                <a:solidFill>
                  <a:srgbClr val="000000"/>
                </a:solidFill>
                <a:effectLst/>
                <a:latin typeface="Arial"/>
                <a:ea typeface="Arial"/>
                <a:cs typeface="Arial"/>
                <a:sym typeface="Arial"/>
              </a:rPr>
              <a:t> or </a:t>
            </a:r>
            <a:r>
              <a:rPr lang="en-US" sz="1100" b="0" i="0" u="sng" strike="noStrike" cap="none" dirty="0">
                <a:solidFill>
                  <a:srgbClr val="000000"/>
                </a:solidFill>
                <a:effectLst/>
                <a:latin typeface="Arial"/>
                <a:ea typeface="Arial"/>
                <a:cs typeface="Arial"/>
                <a:sym typeface="Arial"/>
              </a:rPr>
              <a:t>life-threatening</a:t>
            </a:r>
            <a:r>
              <a:rPr lang="en-US" sz="1100" b="0" i="0" u="none" strike="noStrike" cap="none" dirty="0">
                <a:solidFill>
                  <a:srgbClr val="000000"/>
                </a:solidFill>
                <a:effectLst/>
                <a:latin typeface="Arial"/>
                <a:ea typeface="Arial"/>
                <a:cs typeface="Arial"/>
                <a:sym typeface="Arial"/>
              </a:rPr>
              <a:t> illnesses or injuries such as difficulty breathing, very high fever, severe burns, and uncontrollable bleeding. A minor toothache is not a problem you should be taking to an Emergency Department. What are some other health issues that don’t belong in the Emergency Department?”</a:t>
            </a:r>
          </a:p>
          <a:p>
            <a:pPr lvl="0"/>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Take a few answers, and then continue.</a:t>
            </a: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a:t>
            </a:r>
            <a:r>
              <a:rPr lang="en-US" sz="1100" b="0" i="0" u="none" strike="noStrike" cap="none" dirty="0">
                <a:solidFill>
                  <a:srgbClr val="000000"/>
                </a:solidFill>
                <a:effectLst/>
                <a:latin typeface="Arial"/>
                <a:ea typeface="Arial"/>
                <a:cs typeface="Arial"/>
                <a:sym typeface="Arial"/>
              </a:rPr>
              <a:t>- “The Emergency Department is an expensive trip - sometimes $150 or more even WITH insurance! It is also very busy and you are likely to wait a long time to be seen, even though hospitals are working hard to reduce Emergency Department wait times. In addition, Emergency Department providers don’t normally provide any follow up care. This is why it is better to go to an urgent care center or your PCP unless it is truly a life-threatening emergency.”</a:t>
            </a:r>
          </a:p>
          <a:p>
            <a:pPr lvl="1"/>
            <a:endParaRPr lang="en-US" sz="11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“Emergency Departments are in Major Hubs only- Samuel Simmonds Memorial (Utqiagvik), Maniilaq Health Center (Kotzebue), Norton Sound Regional Hospital (Nome), Saint Mary’s Sub-regional Clinic, McGrath Regional Health Center, Sunshine Community Health Center (Talkeetna), Delta Junction, Fairbanks Memorial, Bartlett Regional Hospital (Juneau), Providence (Kodiak), </a:t>
            </a:r>
            <a:r>
              <a:rPr lang="en-US" sz="1100" b="0" i="0" u="none" strike="noStrike" cap="none" dirty="0" err="1">
                <a:solidFill>
                  <a:srgbClr val="000000"/>
                </a:solidFill>
                <a:effectLst/>
                <a:latin typeface="Arial"/>
                <a:ea typeface="Arial"/>
                <a:cs typeface="Arial"/>
                <a:sym typeface="Arial"/>
              </a:rPr>
              <a:t>Kanakanak</a:t>
            </a:r>
            <a:r>
              <a:rPr lang="en-US" sz="1100" b="0" i="0" u="none" strike="noStrike" cap="none" dirty="0">
                <a:solidFill>
                  <a:srgbClr val="000000"/>
                </a:solidFill>
                <a:effectLst/>
                <a:latin typeface="Arial"/>
                <a:ea typeface="Arial"/>
                <a:cs typeface="Arial"/>
                <a:sym typeface="Arial"/>
              </a:rPr>
              <a:t> Hospital (Dillingham), SEARHC (Klawock), Mat-Su Regional (Palmer), etc.”</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2" name="Shape 18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5-6</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r>
              <a:rPr lang="en-US" sz="1100" b="0" i="0" u="none" strike="noStrike" cap="none" dirty="0">
                <a:solidFill>
                  <a:srgbClr val="000000"/>
                </a:solidFill>
                <a:effectLst/>
                <a:latin typeface="Arial"/>
                <a:ea typeface="Arial"/>
                <a:cs typeface="Arial"/>
                <a:sym typeface="Arial"/>
              </a:rPr>
              <a:t>This is an animated slide.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FIRST ANIMATION: </a:t>
            </a:r>
            <a:r>
              <a:rPr lang="en-US" sz="1100" b="0" i="0" u="none" strike="noStrike" cap="none" dirty="0">
                <a:solidFill>
                  <a:srgbClr val="000000"/>
                </a:solidFill>
                <a:effectLst/>
                <a:latin typeface="Arial"/>
                <a:ea typeface="Arial"/>
                <a:cs typeface="Arial"/>
                <a:sym typeface="Arial"/>
              </a:rPr>
              <a:t>“An urgent care center is another place you might go to take care of your health needs. Urgent care centers have become increasingly popular as a convenient option for health care. An urgent care center provides treatment for many conditions including cold or flu-like illness, cuts and lacerations, sports injuries, and eye or ear problems. What is the name of an urgent care center near us?” </a:t>
            </a:r>
          </a:p>
          <a:p>
            <a:pPr lvl="1"/>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Forward to SECOND ANIMATION as participants provide responses. Add to their responses as needed and/or give hints to get them started. (Answers may include urgent care facilities such as: MedExpress, Minute Clinic, Walgreens/CVS clinics, Abby GoCare, etc.) </a:t>
            </a: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THIRD ANIMATION: </a:t>
            </a:r>
            <a:r>
              <a:rPr lang="en-US" sz="1100" b="0" i="0" u="none" strike="noStrike" cap="none" dirty="0">
                <a:solidFill>
                  <a:srgbClr val="000000"/>
                </a:solidFill>
                <a:effectLst/>
                <a:latin typeface="Arial"/>
                <a:ea typeface="Arial"/>
                <a:cs typeface="Arial"/>
                <a:sym typeface="Arial"/>
              </a:rPr>
              <a:t>“Many people are choosing urgent care centers because they are open during times when a traditional provider’s office is not. They are also a convenient option for when you are sick or injured and you cannot get a timely appointment with your PCP.”</a:t>
            </a:r>
          </a:p>
          <a:p>
            <a:pPr lvl="1"/>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FOURTH ANIMATION: “</a:t>
            </a:r>
            <a:r>
              <a:rPr lang="en-US" sz="1100" b="0" i="0" u="none" strike="noStrike" cap="none" dirty="0">
                <a:solidFill>
                  <a:srgbClr val="000000"/>
                </a:solidFill>
                <a:effectLst/>
                <a:latin typeface="Arial"/>
                <a:ea typeface="Arial"/>
                <a:cs typeface="Arial"/>
                <a:sym typeface="Arial"/>
              </a:rPr>
              <a:t>If you do not know where the urgent care centers are located around here, or if you are traveling out of this area and need to find an urgent care center close to you, you can use this urgent care locator resource (www.urgentcarelocations.com). This resource is not printed in your workbook, so you all need to copy it down on page six next to the title ‘Urgent Care Clinics’. Better yet, bookmark it in your cell phones right now! (Remember how we already talked about saving information in your phone as a way to save time and frustration when you’re sick or injured? Here’s another thing to save.) All you have to do is type in where you are and this site will search for the centers closest to you.”</a:t>
            </a:r>
          </a:p>
          <a:p>
            <a:pPr marL="139700" indent="0">
              <a:buNone/>
            </a:pPr>
            <a:endParaRPr lang="en-US" sz="1100" b="0" i="0" u="none" strike="noStrike" cap="none" dirty="0">
              <a:solidFill>
                <a:srgbClr val="000000"/>
              </a:solidFill>
              <a:effectLst/>
              <a:latin typeface="Arial"/>
              <a:ea typeface="Arial"/>
              <a:cs typeface="Arial"/>
              <a:sym typeface="Arial"/>
            </a:endParaRPr>
          </a:p>
          <a:p>
            <a:pPr marL="0" lvl="0" indent="0" rtl="0">
              <a:lnSpc>
                <a:spcPct val="115000"/>
              </a:lnSpc>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1" dirty="0"/>
              <a:t>Corresponding Participant Workbook Page(s): </a:t>
            </a:r>
            <a:r>
              <a:rPr lang="en-US" b="0" dirty="0"/>
              <a:t>n/a</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endParaRPr lang="en-US" b="1" i="0" dirty="0">
              <a:solidFill>
                <a:srgbClr val="000000"/>
              </a:solidFill>
              <a:effectLst/>
              <a:latin typeface="Asap"/>
            </a:endParaRPr>
          </a:p>
          <a:p>
            <a:pPr marL="457200" marR="0" lvl="1">
              <a:spcBef>
                <a:spcPts val="0"/>
              </a:spcBef>
              <a:spcAft>
                <a:spcPts val="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Sample Script-</a:t>
            </a:r>
            <a:r>
              <a:rPr lang="en-US" sz="1800" dirty="0">
                <a:effectLst/>
                <a:latin typeface="Calibri" panose="020F0502020204030204" pitchFamily="34" charset="0"/>
                <a:ea typeface="Calibri" panose="020F0502020204030204" pitchFamily="34" charset="0"/>
                <a:cs typeface="Calibri" panose="020F0502020204030204" pitchFamily="34" charset="0"/>
              </a:rPr>
              <a:t> “Seeking care in Alaska is different than in other states.”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457200" marR="0">
              <a:lnSpc>
                <a:spcPct val="115000"/>
              </a:lnSpc>
              <a:spcBef>
                <a:spcPts val="0"/>
              </a:spcBef>
              <a:spcAft>
                <a:spcPts val="1000"/>
              </a:spcAft>
            </a:pPr>
            <a:r>
              <a:rPr lang="en-US" sz="1800" dirty="0">
                <a:effectLst/>
                <a:latin typeface="Calibri" panose="020F0502020204030204" pitchFamily="34" charset="0"/>
                <a:ea typeface="Calibri" panose="020F0502020204030204" pitchFamily="34" charset="0"/>
                <a:cs typeface="Calibri" panose="020F0502020204030204" pitchFamily="34" charset="0"/>
              </a:rPr>
              <a:t>“Alaska is a land of extremes in weather and geography from maritime mountain ranges to vast expanses of tundra and impassable river systems. Eighty percent of the state does not have a road system, making residents dependent on air travel. Weather conditions for air travel can be variable and dangerous, so when hospital care is needed, it may not be accessible. These challenges forced rural Alaskans, especially, to find ways to bring care closer to home.” </a:t>
            </a:r>
          </a:p>
          <a:p>
            <a:pPr marL="457200" marR="0">
              <a:lnSpc>
                <a:spcPct val="115000"/>
              </a:lnSpc>
              <a:spcBef>
                <a:spcPts val="0"/>
              </a:spcBef>
              <a:spcAft>
                <a:spcPts val="10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800" dirty="0">
                <a:effectLst/>
                <a:latin typeface="Calibri" panose="020F0502020204030204" pitchFamily="34" charset="0"/>
                <a:ea typeface="Times New Roman" panose="02020603050405020304" pitchFamily="18" charset="0"/>
                <a:cs typeface="Calibri" panose="020F0502020204030204" pitchFamily="34" charset="0"/>
              </a:rPr>
              <a:t>Advance slide one click- to map of Community Health Aide Program locations.</a:t>
            </a:r>
          </a:p>
          <a:p>
            <a:pPr marL="0" marR="0">
              <a:lnSpc>
                <a:spcPct val="115000"/>
              </a:lnSpc>
              <a:spcBef>
                <a:spcPts val="0"/>
              </a:spcBef>
              <a:spcAft>
                <a:spcPts val="1000"/>
              </a:spcAft>
            </a:pPr>
            <a:endParaRPr lang="en-US" sz="1800" u="sng"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r>
              <a:rPr lang="en-US" sz="1800" b="1" u="none" dirty="0">
                <a:effectLst/>
                <a:latin typeface="Calibri" panose="020F0502020204030204" pitchFamily="34" charset="0"/>
                <a:ea typeface="Times New Roman" panose="02020603050405020304" pitchFamily="18" charset="0"/>
                <a:cs typeface="Calibri" panose="020F0502020204030204" pitchFamily="34" charset="0"/>
              </a:rPr>
              <a:t>Sample Script- </a:t>
            </a:r>
            <a:r>
              <a:rPr lang="en-US" sz="1800" u="none" dirty="0">
                <a:effectLst/>
                <a:latin typeface="Calibri" panose="020F0502020204030204" pitchFamily="34" charset="0"/>
                <a:ea typeface="Times New Roman" panose="02020603050405020304" pitchFamily="18" charset="0"/>
                <a:cs typeface="Calibri" panose="020F0502020204030204" pitchFamily="34" charset="0"/>
              </a:rPr>
              <a:t>“</a:t>
            </a:r>
            <a:r>
              <a:rPr lang="en-US" sz="1800" u="sng" dirty="0">
                <a:effectLst/>
                <a:latin typeface="Calibri" panose="020F0502020204030204" pitchFamily="34" charset="0"/>
                <a:ea typeface="Times New Roman" panose="02020603050405020304" pitchFamily="18" charset="0"/>
                <a:cs typeface="Calibri" panose="020F0502020204030204" pitchFamily="34" charset="0"/>
              </a:rPr>
              <a:t>The Community Health Aide Program</a:t>
            </a:r>
            <a:r>
              <a:rPr lang="en-US" sz="1800" dirty="0">
                <a:effectLst/>
                <a:latin typeface="Calibri" panose="020F0502020204030204" pitchFamily="34" charset="0"/>
                <a:ea typeface="Times New Roman" panose="02020603050405020304" pitchFamily="18" charset="0"/>
                <a:cs typeface="Calibri" panose="020F0502020204030204" pitchFamily="34" charset="0"/>
              </a:rPr>
              <a:t> (CHAP) is the backbone of primary rural care in our state. The network approximately 550 Community Health Aides/Practitioners (CHA/Ps) in over 170 rural Alaska villages.</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network provides general/primary care, behavioral health care, and dental care. The use of the term “community health aide” is often used in a generic sense to refer to all health aide program, though Behavioral Health Aid, Dental Health Aide, and Community Health Aide are technically three different programs.” (Image source: </a:t>
            </a: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https://akchap.org/wp-content/uploads/2020/10/2016_Village_TC_map.pdf</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a:p>
            <a:pPr marL="457200" marR="0">
              <a:lnSpc>
                <a:spcPct val="115000"/>
              </a:lnSpc>
              <a:spcBef>
                <a:spcPts val="0"/>
              </a:spcBef>
              <a:spcAft>
                <a:spcPts val="10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r>
              <a:rPr lang="en-US" sz="1800" u="sng" dirty="0">
                <a:effectLst/>
                <a:latin typeface="Calibri" panose="020F0502020204030204" pitchFamily="34" charset="0"/>
                <a:ea typeface="Calibri" panose="020F0502020204030204" pitchFamily="34" charset="0"/>
                <a:cs typeface="Calibri" panose="020F0502020204030204" pitchFamily="34" charset="0"/>
              </a:rPr>
              <a:t>“School Based Health Centers, and Rural or Public Health Clinics</a:t>
            </a:r>
            <a:r>
              <a:rPr lang="en-US" sz="1800" dirty="0">
                <a:effectLst/>
                <a:latin typeface="Calibri" panose="020F0502020204030204" pitchFamily="34" charset="0"/>
                <a:ea typeface="Calibri" panose="020F0502020204030204" pitchFamily="34" charset="0"/>
                <a:cs typeface="Calibri" panose="020F0502020204030204" pitchFamily="34" charset="0"/>
              </a:rPr>
              <a:t> are other locations through which Alaskans can receive care.” </a:t>
            </a:r>
          </a:p>
          <a:p>
            <a:pPr marL="457200" marR="0">
              <a:lnSpc>
                <a:spcPct val="115000"/>
              </a:lnSpc>
              <a:spcBef>
                <a:spcPts val="0"/>
              </a:spcBef>
              <a:spcAft>
                <a:spcPts val="10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1800" dirty="0">
                <a:effectLst/>
                <a:latin typeface="Calibri" panose="020F0502020204030204" pitchFamily="34" charset="0"/>
                <a:ea typeface="Calibri" panose="020F0502020204030204" pitchFamily="34" charset="0"/>
                <a:cs typeface="Calibri" panose="020F0502020204030204" pitchFamily="34" charset="0"/>
              </a:rPr>
              <a:t>Advance slide two clicks- to map of Alaska Native Health System.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457200" marR="0">
              <a:lnSpc>
                <a:spcPct val="115000"/>
              </a:lnSpc>
              <a:spcBef>
                <a:spcPts val="0"/>
              </a:spcBef>
              <a:spcAft>
                <a:spcPts val="1000"/>
              </a:spcAft>
            </a:pPr>
            <a:r>
              <a:rPr lang="en-US" sz="1800" b="1" u="none" dirty="0">
                <a:effectLst/>
                <a:latin typeface="Calibri" panose="020F0502020204030204" pitchFamily="34" charset="0"/>
                <a:ea typeface="Times New Roman" panose="02020603050405020304" pitchFamily="18" charset="0"/>
                <a:cs typeface="Calibri" panose="020F0502020204030204" pitchFamily="34" charset="0"/>
              </a:rPr>
              <a:t>Sample Script- </a:t>
            </a:r>
            <a:r>
              <a:rPr lang="en-US" sz="1800" dirty="0">
                <a:effectLst/>
                <a:latin typeface="Calibri" panose="020F0502020204030204" pitchFamily="34" charset="0"/>
                <a:ea typeface="Calibri" panose="020F0502020204030204" pitchFamily="34" charset="0"/>
                <a:cs typeface="Calibri" panose="020F0502020204030204" pitchFamily="34" charset="0"/>
              </a:rPr>
              <a:t>“</a:t>
            </a:r>
            <a:r>
              <a:rPr lang="en-US" sz="1800" u="sng" dirty="0">
                <a:effectLst/>
                <a:latin typeface="Calibri" panose="020F0502020204030204" pitchFamily="34" charset="0"/>
                <a:ea typeface="Calibri" panose="020F0502020204030204" pitchFamily="34" charset="0"/>
                <a:cs typeface="Calibri" panose="020F0502020204030204" pitchFamily="34" charset="0"/>
              </a:rPr>
              <a:t>The Alaska Native Tribal Health System</a:t>
            </a:r>
            <a:r>
              <a:rPr lang="en-US" sz="1800" dirty="0">
                <a:effectLst/>
                <a:latin typeface="Calibri" panose="020F0502020204030204" pitchFamily="34" charset="0"/>
                <a:ea typeface="Calibri" panose="020F0502020204030204" pitchFamily="34" charset="0"/>
                <a:cs typeface="Calibri" panose="020F0502020204030204" pitchFamily="34" charset="0"/>
              </a:rPr>
              <a:t> is a place where members of 567 federally recognized American Indian and Alaska Native Tribes and their descendants are eligible for services provided by the Indian Health Service. Alaska native youth will always first and foremost be beneficiaries of Indian Health Service, Tribal hospitals and health clinics throughout Alaska and the United States.”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457200" marR="0">
              <a:lnSpc>
                <a:spcPct val="115000"/>
              </a:lnSpc>
              <a:spcBef>
                <a:spcPts val="0"/>
              </a:spcBef>
              <a:spcAft>
                <a:spcPts val="1000"/>
              </a:spcAft>
            </a:pPr>
            <a:r>
              <a:rPr lang="en-US" sz="1800" dirty="0">
                <a:effectLst/>
                <a:latin typeface="Calibri" panose="020F0502020204030204" pitchFamily="34" charset="0"/>
                <a:ea typeface="Calibri" panose="020F0502020204030204" pitchFamily="34" charset="0"/>
                <a:cs typeface="Calibri" panose="020F0502020204030204" pitchFamily="34" charset="0"/>
              </a:rPr>
              <a:t>“</a:t>
            </a:r>
            <a:r>
              <a:rPr lang="en-US" sz="1800" u="sng" dirty="0">
                <a:effectLst/>
                <a:latin typeface="Calibri" panose="020F0502020204030204" pitchFamily="34" charset="0"/>
                <a:ea typeface="Calibri" panose="020F0502020204030204" pitchFamily="34" charset="0"/>
                <a:cs typeface="Calibri" panose="020F0502020204030204" pitchFamily="34" charset="0"/>
              </a:rPr>
              <a:t>Telehealth</a:t>
            </a:r>
            <a:r>
              <a:rPr lang="en-US" sz="1800" dirty="0">
                <a:effectLst/>
                <a:latin typeface="Calibri" panose="020F0502020204030204" pitchFamily="34" charset="0"/>
                <a:ea typeface="Calibri" panose="020F0502020204030204" pitchFamily="34" charset="0"/>
                <a:cs typeface="Calibri" panose="020F0502020204030204" pitchFamily="34" charset="0"/>
              </a:rPr>
              <a:t> is a newer and more accepted method of seeking care. Telehealth uses a phone, tablet, or computer to connect to providers for healthcare visits. It lets you talk to your provider live without going into the office.</a:t>
            </a:r>
            <a:r>
              <a:rPr lang="en-US" sz="1800" i="1" dirty="0">
                <a:effectLst/>
                <a:latin typeface="Calibri" panose="020F0502020204030204" pitchFamily="34" charset="0"/>
                <a:ea typeface="Calibri" panose="020F0502020204030204" pitchFamily="34" charset="0"/>
                <a:cs typeface="Calibri" panose="020F0502020204030204" pitchFamily="34" charset="0"/>
              </a:rPr>
              <a:t> </a:t>
            </a:r>
            <a:r>
              <a:rPr lang="en-US" sz="1800" dirty="0">
                <a:effectLst/>
                <a:latin typeface="Calibri" panose="020F0502020204030204" pitchFamily="34" charset="0"/>
                <a:ea typeface="Times New Roman" panose="02020603050405020304" pitchFamily="18" charset="0"/>
                <a:cs typeface="Calibri" panose="020F0502020204030204" pitchFamily="34" charset="0"/>
              </a:rPr>
              <a:t>Alaskans’ benefit from telemedicine consults with primary care providers or remotely located medical specialists such as behavioral health via videoconferencing.”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15000"/>
              </a:lnSpc>
              <a:spcBef>
                <a:spcPts val="0"/>
              </a:spcBef>
              <a:spcAft>
                <a:spcPts val="1000"/>
              </a:spcAft>
            </a:pPr>
            <a:r>
              <a:rPr lang="en-US" sz="1800" dirty="0">
                <a:effectLst/>
                <a:latin typeface="Calibri" panose="020F0502020204030204" pitchFamily="34" charset="0"/>
                <a:ea typeface="Calibri" panose="020F0502020204030204" pitchFamily="34" charset="0"/>
                <a:cs typeface="Calibri" panose="020F0502020204030204" pitchFamily="34" charset="0"/>
              </a:rPr>
              <a:t>Advance slide two clicks- to emergency preparedness image.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1000"/>
              </a:spcAf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457200" marR="0">
              <a:lnSpc>
                <a:spcPct val="115000"/>
              </a:lnSpc>
              <a:spcBef>
                <a:spcPts val="0"/>
              </a:spcBef>
              <a:spcAft>
                <a:spcPts val="1000"/>
              </a:spcAft>
            </a:pPr>
            <a:r>
              <a:rPr lang="en-US" sz="1800" b="1" u="none" dirty="0">
                <a:effectLst/>
                <a:latin typeface="Calibri" panose="020F0502020204030204" pitchFamily="34" charset="0"/>
                <a:ea typeface="Times New Roman" panose="02020603050405020304" pitchFamily="18" charset="0"/>
                <a:cs typeface="Calibri" panose="020F0502020204030204" pitchFamily="34" charset="0"/>
              </a:rPr>
              <a:t>Sample Script- </a:t>
            </a:r>
            <a:r>
              <a:rPr lang="en-US" sz="1800" dirty="0">
                <a:effectLst/>
                <a:latin typeface="Calibri" panose="020F0502020204030204" pitchFamily="34" charset="0"/>
                <a:ea typeface="Calibri" panose="020F0502020204030204" pitchFamily="34" charset="0"/>
                <a:cs typeface="Calibri" panose="020F0502020204030204" pitchFamily="34" charset="0"/>
              </a:rPr>
              <a:t>“</a:t>
            </a:r>
            <a:r>
              <a:rPr lang="en-US" sz="1800" u="sng" dirty="0">
                <a:effectLst/>
                <a:latin typeface="Calibri" panose="020F0502020204030204" pitchFamily="34" charset="0"/>
                <a:ea typeface="Calibri" panose="020F0502020204030204" pitchFamily="34" charset="0"/>
                <a:cs typeface="Calibri" panose="020F0502020204030204" pitchFamily="34" charset="0"/>
              </a:rPr>
              <a:t>Emergency preparedness</a:t>
            </a:r>
            <a:r>
              <a:rPr lang="en-US" sz="1800" dirty="0">
                <a:effectLst/>
                <a:latin typeface="Calibri" panose="020F0502020204030204" pitchFamily="34" charset="0"/>
                <a:ea typeface="Calibri" panose="020F0502020204030204" pitchFamily="34" charset="0"/>
                <a:cs typeface="Calibri" panose="020F0502020204030204" pitchFamily="34" charset="0"/>
              </a:rPr>
              <a:t> is something Alaskans also have to consider. In Alaska we aren’t always near a place to get emergency care when needed. Sometimes we are out in the wilderness for vacation or food. It is a good idea to have an emergency preparedness plan prepared before going on an adventure and file it with someone you trust who will take it seriously. If you happen to need care while you are out in the wilderness, get to the local community health aid, who will assist you and call the troopers to arrange a flight to Anchorage.”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905562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Shape 21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6</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https://www.movinghealthcareupstream.org/navigating-the-health-care-system-zip-files/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Where Do I Go?, Book Version- Answer Key</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1.2.1 Where Do I Go? Book Version</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endParaRPr lang="en-US" sz="1200" b="0" i="0" u="none" strike="noStrike" cap="none" dirty="0">
              <a:solidFill>
                <a:srgbClr val="000000"/>
              </a:solidFill>
              <a:effectLst/>
              <a:latin typeface="Arial"/>
              <a:ea typeface="Arial"/>
              <a:cs typeface="Arial"/>
              <a:sym typeface="Arial"/>
            </a:endParaRP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Kahoot- Where Do I Go? Book Version  https://create.kahoot.it/share/where-do-i-go-for-care/4d73e470-53c9-4612-a979-2631b2d18a45</a:t>
            </a:r>
            <a:endParaRPr lang="en-US" b="1" dirty="0"/>
          </a:p>
          <a:p>
            <a:endParaRPr lang="en-US" b="1" dirty="0"/>
          </a:p>
          <a:p>
            <a:r>
              <a:rPr lang="en-US" b="1" dirty="0"/>
              <a:t>Presenter Instructions &amp; Script</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00000"/>
                </a:solidFill>
                <a:effectLst/>
                <a:latin typeface="Calibri" panose="020F0502020204030204" pitchFamily="34" charset="0"/>
                <a:ea typeface="+mn-ea"/>
                <a:cs typeface="Calibri" panose="020F0502020204030204" pitchFamily="34" charset="0"/>
              </a:rPr>
              <a:t>This slide presents the book version of the “Where Do I Go?” activity. An alternate version is offered on the next slide. Prior to presenting, you should review both versions, select the one you prefer, and hide or disregard the slide you don’t plan to use.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1000"/>
              </a:spcAft>
              <a:buNone/>
            </a:pPr>
            <a:endParaRPr lang="en-US" sz="1100" b="1" i="0" u="none" strike="noStrike" cap="none" dirty="0">
              <a:solidFill>
                <a:srgbClr val="000000"/>
              </a:solidFill>
              <a:effectLst/>
              <a:latin typeface="Arial"/>
              <a:ea typeface="MS Gothic" panose="020B0609070205080204" pitchFamily="49" charset="-128"/>
              <a:cs typeface="Arial"/>
              <a:sym typeface="Arial"/>
            </a:endParaRPr>
          </a:p>
          <a:p>
            <a:pPr marL="171450" marR="0" lvl="0" indent="-171450">
              <a:lnSpc>
                <a:spcPct val="115000"/>
              </a:lnSpc>
              <a:spcBef>
                <a:spcPts val="0"/>
              </a:spcBef>
              <a:spcAft>
                <a:spcPts val="1000"/>
              </a:spcAft>
              <a:buFont typeface="Arial" panose="020B0604020202020204" pitchFamily="34" charset="0"/>
              <a:buChar char="•"/>
            </a:pPr>
            <a:r>
              <a:rPr lang="en-US" sz="1100" b="1" i="0" u="none" strike="noStrike" cap="none" dirty="0">
                <a:solidFill>
                  <a:srgbClr val="000000"/>
                </a:solidFill>
                <a:effectLst/>
                <a:latin typeface="Arial"/>
                <a:ea typeface="MS Gothic" panose="020B0609070205080204" pitchFamily="49" charset="-128"/>
                <a:cs typeface="Arial"/>
                <a:sym typeface="Arial"/>
              </a:rPr>
              <a:t>For Participant Workbook</a:t>
            </a:r>
            <a:r>
              <a:rPr lang="en-US" sz="1100" b="0" i="0" u="none" strike="noStrike" cap="none" dirty="0">
                <a:solidFill>
                  <a:srgbClr val="000000"/>
                </a:solidFill>
                <a:effectLst/>
                <a:latin typeface="Arial"/>
                <a:ea typeface="MS Gothic" panose="020B0609070205080204" pitchFamily="49" charset="-128"/>
                <a:cs typeface="Arial"/>
                <a:sym typeface="Arial"/>
              </a:rPr>
              <a:t>- have participants turn to page six.</a:t>
            </a:r>
          </a:p>
          <a:p>
            <a:pPr marL="171450" marR="0" lvl="0" indent="-171450">
              <a:lnSpc>
                <a:spcPct val="115000"/>
              </a:lnSpc>
              <a:spcBef>
                <a:spcPts val="0"/>
              </a:spcBef>
              <a:spcAft>
                <a:spcPts val="1000"/>
              </a:spcAft>
              <a:buFont typeface="Arial" panose="020B0604020202020204" pitchFamily="34" charset="0"/>
              <a:buChar char="•"/>
            </a:pPr>
            <a:r>
              <a:rPr lang="en-US" sz="1800" b="1" dirty="0">
                <a:effectLst/>
                <a:latin typeface="Calibri" panose="020F0502020204030204" pitchFamily="34" charset="0"/>
                <a:ea typeface="Times New Roman" panose="02020603050405020304" pitchFamily="18" charset="0"/>
              </a:rPr>
              <a:t>For Electronic workbook- </a:t>
            </a:r>
            <a:r>
              <a:rPr lang="en-US" sz="1800" dirty="0">
                <a:effectLst/>
                <a:latin typeface="Calibri" panose="020F0502020204030204" pitchFamily="34" charset="0"/>
                <a:ea typeface="Times New Roman" panose="02020603050405020304" pitchFamily="18" charset="0"/>
              </a:rPr>
              <a:t>have the participants open their email and go to the assigned activity (1.2.1 “Where Do I Go? Book Version”)</a:t>
            </a:r>
          </a:p>
          <a:p>
            <a:pPr marL="171450" marR="0" lvl="0" indent="-171450">
              <a:lnSpc>
                <a:spcPct val="115000"/>
              </a:lnSpc>
              <a:spcBef>
                <a:spcPts val="0"/>
              </a:spcBef>
              <a:spcAft>
                <a:spcPts val="1000"/>
              </a:spcAft>
              <a:buFont typeface="Arial" panose="020B0604020202020204" pitchFamily="34" charset="0"/>
              <a:buChar char="•"/>
            </a:pPr>
            <a:r>
              <a:rPr lang="en-US" sz="1800" b="1" dirty="0">
                <a:effectLst/>
                <a:latin typeface="Calibri" panose="020F0502020204030204" pitchFamily="34" charset="0"/>
                <a:ea typeface="Times New Roman" panose="02020603050405020304" pitchFamily="18" charset="0"/>
              </a:rPr>
              <a:t>For Kahoot!-  </a:t>
            </a:r>
            <a:r>
              <a:rPr lang="en-US" sz="1800" dirty="0">
                <a:effectLst/>
                <a:latin typeface="Calibri" panose="020F0502020204030204" pitchFamily="34" charset="0"/>
                <a:ea typeface="Times New Roman" panose="02020603050405020304" pitchFamily="18" charset="0"/>
              </a:rPr>
              <a:t>click on the purple Kahoot! logo in the PPT slide and participants use their computer or cellphone to join. You may need to be in Slide Show    Presentation mode for the link in the Kahoot! logo to be live. Participants can join at the Kahoot! website (</a:t>
            </a:r>
            <a:r>
              <a:rPr lang="en-US" sz="1800" u="sng" dirty="0">
                <a:solidFill>
                  <a:srgbClr val="0000FF"/>
                </a:solidFill>
                <a:effectLst/>
                <a:latin typeface="Calibri" panose="020F0502020204030204" pitchFamily="34" charset="0"/>
                <a:ea typeface="Times New Roman" panose="02020603050405020304" pitchFamily="18" charset="0"/>
                <a:hlinkClick r:id="rId3"/>
              </a:rPr>
              <a:t>www.kahoot.it</a:t>
            </a:r>
            <a:r>
              <a:rPr lang="en-US" sz="1800" dirty="0">
                <a:effectLst/>
                <a:latin typeface="Calibri" panose="020F0502020204030204" pitchFamily="34" charset="0"/>
                <a:ea typeface="Times New Roman" panose="02020603050405020304" pitchFamily="18" charset="0"/>
              </a:rPr>
              <a:t>) or with the Kahoot! app. </a:t>
            </a:r>
          </a:p>
          <a:p>
            <a:pPr marL="171450" marR="0" lvl="0" indent="-171450">
              <a:lnSpc>
                <a:spcPct val="115000"/>
              </a:lnSpc>
              <a:spcBef>
                <a:spcPts val="0"/>
              </a:spcBef>
              <a:spcAft>
                <a:spcPts val="1000"/>
              </a:spcAft>
              <a:buFont typeface="Arial" panose="020B0604020202020204" pitchFamily="34" charset="0"/>
              <a:buChar char="•"/>
            </a:pPr>
            <a:endParaRPr lang="en-US" sz="1800" b="0" dirty="0">
              <a:solidFill>
                <a:schemeClr val="tx1"/>
              </a:solidFill>
              <a:effectLst/>
              <a:latin typeface="Calibri" panose="020F0502020204030204" pitchFamily="34" charset="0"/>
              <a:ea typeface="Times New Roman" panose="02020603050405020304" pitchFamily="18" charset="0"/>
              <a:cs typeface="+mn-cs"/>
            </a:endParaRPr>
          </a:p>
          <a:p>
            <a:pPr marL="457200" marR="0" lvl="1" indent="0" algn="l" defTabSz="914400" rtl="0" eaLnBrk="1" fontAlgn="auto" latinLnBrk="0" hangingPunct="1">
              <a:lnSpc>
                <a:spcPct val="115000"/>
              </a:lnSpc>
              <a:spcBef>
                <a:spcPts val="0"/>
              </a:spcBef>
              <a:spcAft>
                <a:spcPts val="1000"/>
              </a:spcAft>
              <a:buClrTx/>
              <a:buSzTx/>
              <a:buFont typeface="Arial" panose="020B0604020202020204" pitchFamily="34" charset="0"/>
              <a:buNone/>
              <a:tabLst/>
              <a:defRP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Sample Script</a:t>
            </a:r>
            <a:r>
              <a:rPr lang="en-US" sz="1800" dirty="0">
                <a:effectLst/>
                <a:latin typeface="Calibri" panose="020F0502020204030204" pitchFamily="34" charset="0"/>
                <a:ea typeface="Calibri" panose="020F0502020204030204" pitchFamily="34" charset="0"/>
                <a:cs typeface="Times New Roman" panose="02020603050405020304" pitchFamily="18" charset="0"/>
              </a:rPr>
              <a:t>- “Next we’re going to practice thinking about where to go to receive care. We’ll read several scenarios out loud then decide, as a group, where we think the person should go.” </a:t>
            </a:r>
          </a:p>
          <a:p>
            <a:pPr marL="0" marR="0" lvl="0" indent="0">
              <a:lnSpc>
                <a:spcPct val="115000"/>
              </a:lnSpc>
              <a:spcBef>
                <a:spcPts val="0"/>
              </a:spcBef>
              <a:spcAft>
                <a:spcPts val="1000"/>
              </a:spcAft>
              <a:buFont typeface="Arial" panose="020B0604020202020204" pitchFamily="34" charset="0"/>
              <a:buNone/>
            </a:pPr>
            <a:endParaRPr lang="en-US" sz="1800" b="0" dirty="0">
              <a:solidFill>
                <a:schemeClr val="tx1"/>
              </a:solidFill>
              <a:effectLst/>
              <a:latin typeface="Times New Roman" panose="02020603050405020304" pitchFamily="18" charset="0"/>
              <a:ea typeface="Times New Roman" panose="02020603050405020304" pitchFamily="18" charset="0"/>
              <a:cs typeface="+mn-cs"/>
            </a:endParaRPr>
          </a:p>
          <a:p>
            <a:pPr marL="0" marR="0" lvl="0" indent="0">
              <a:lnSpc>
                <a:spcPct val="115000"/>
              </a:lnSpc>
              <a:spcBef>
                <a:spcPts val="0"/>
              </a:spcBef>
              <a:spcAft>
                <a:spcPts val="1000"/>
              </a:spcAft>
              <a:buFont typeface="Arial" panose="020B0604020202020204" pitchFamily="34" charset="0"/>
              <a:buNone/>
            </a:pPr>
            <a:r>
              <a:rPr lang="en-US" sz="18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Scenarios &amp; Answers:  **</a:t>
            </a:r>
            <a:r>
              <a:rPr lang="en-US" sz="1800" b="0" i="1" dirty="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rPr>
              <a:t>It is important to keep in mind that most places now offer telehealth. Be sure to include this as a discussion point.**</a:t>
            </a:r>
          </a:p>
          <a:p>
            <a:pPr marL="0" marR="0" indent="0">
              <a:lnSpc>
                <a:spcPct val="115000"/>
              </a:lnSpc>
              <a:spcBef>
                <a:spcPts val="0"/>
              </a:spcBef>
              <a:spcAft>
                <a:spcPts val="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rPr>
              <a:t>   You fall down the stairs and sprain your ankle after dinner: </a:t>
            </a:r>
            <a:r>
              <a:rPr lang="en-US" sz="1800" b="1" dirty="0">
                <a:solidFill>
                  <a:srgbClr val="FF0000"/>
                </a:solidFill>
                <a:effectLst/>
                <a:latin typeface="Calibri" panose="020F0502020204030204" pitchFamily="34" charset="0"/>
                <a:ea typeface="Times New Roman" panose="02020603050405020304" pitchFamily="18" charset="0"/>
              </a:rPr>
              <a:t>Urgent Care</a:t>
            </a:r>
            <a:r>
              <a:rPr lang="en-US" sz="1800" dirty="0">
                <a:solidFill>
                  <a:srgbClr val="FF0000"/>
                </a:solidFill>
                <a:effectLst/>
                <a:latin typeface="Calibri" panose="020F050202020403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rPr>
              <a:t>   You have a high fever of 103°F and can’t stop vomiting: </a:t>
            </a:r>
            <a:r>
              <a:rPr lang="en-US" sz="1800" b="1" dirty="0">
                <a:solidFill>
                  <a:srgbClr val="FF0000"/>
                </a:solidFill>
                <a:effectLst/>
                <a:latin typeface="Calibri" panose="020F0502020204030204" pitchFamily="34" charset="0"/>
                <a:ea typeface="Times New Roman" panose="02020603050405020304" pitchFamily="18" charset="0"/>
              </a:rPr>
              <a:t>Emergency Department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rPr>
              <a:t>   You have severe ear pain on Sunday morning: </a:t>
            </a:r>
            <a:r>
              <a:rPr lang="en-US" sz="1800" b="1" dirty="0">
                <a:solidFill>
                  <a:srgbClr val="FF0000"/>
                </a:solidFill>
                <a:effectLst/>
                <a:latin typeface="Calibri" panose="020F0502020204030204" pitchFamily="34" charset="0"/>
                <a:ea typeface="Times New Roman" panose="02020603050405020304" pitchFamily="18" charset="0"/>
              </a:rPr>
              <a:t>Urgent Care</a:t>
            </a:r>
            <a:r>
              <a:rPr lang="en-US" sz="1800" dirty="0">
                <a:effectLst/>
                <a:latin typeface="Calibri" panose="020F050202020403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rPr>
              <a:t>   You need a physical exam (check-up) to play a sport: </a:t>
            </a:r>
            <a:r>
              <a:rPr lang="en-US" sz="1800" b="1" dirty="0">
                <a:solidFill>
                  <a:srgbClr val="FF0000"/>
                </a:solidFill>
                <a:effectLst/>
                <a:latin typeface="Calibri" panose="020F0502020204030204" pitchFamily="34" charset="0"/>
                <a:ea typeface="Times New Roman" panose="02020603050405020304" pitchFamily="18" charset="0"/>
              </a:rPr>
              <a:t>PCP/Doctor</a:t>
            </a:r>
            <a:r>
              <a:rPr lang="en-US" sz="1800" dirty="0">
                <a:effectLst/>
                <a:latin typeface="Calibri" panose="020F050202020403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rPr>
              <a:t>   You have a sore throat, stuffy nose, and a cough: </a:t>
            </a:r>
            <a:r>
              <a:rPr lang="en-US" sz="1800" b="1" dirty="0">
                <a:solidFill>
                  <a:srgbClr val="FF0000"/>
                </a:solidFill>
                <a:effectLst/>
                <a:latin typeface="Calibri" panose="020F0502020204030204" pitchFamily="34" charset="0"/>
                <a:ea typeface="Times New Roman" panose="02020603050405020304" pitchFamily="18" charset="0"/>
              </a:rPr>
              <a:t>PCP/Doctor</a:t>
            </a:r>
            <a:r>
              <a:rPr lang="en-US" sz="1800" dirty="0">
                <a:effectLst/>
                <a:latin typeface="Calibri" panose="020F050202020403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mj-lt"/>
              <a:buAutoNum type="arabicPeriod"/>
              <a:tabLst>
                <a:tab pos="457200" algn="l"/>
              </a:tabLst>
            </a:pPr>
            <a:r>
              <a:rPr lang="en-US" sz="1800" dirty="0">
                <a:effectLst/>
                <a:latin typeface="Calibri" panose="020F0502020204030204" pitchFamily="34" charset="0"/>
                <a:ea typeface="Times New Roman" panose="02020603050405020304" pitchFamily="18" charset="0"/>
              </a:rPr>
              <a:t>   You are having trouble breathing: </a:t>
            </a:r>
            <a:r>
              <a:rPr lang="en-US" sz="1800" b="1" dirty="0">
                <a:solidFill>
                  <a:srgbClr val="FF0000"/>
                </a:solidFill>
                <a:effectLst/>
                <a:latin typeface="Calibri" panose="020F0502020204030204" pitchFamily="34" charset="0"/>
                <a:ea typeface="Times New Roman" panose="02020603050405020304" pitchFamily="18" charset="0"/>
              </a:rPr>
              <a:t>Emergency Room</a:t>
            </a:r>
            <a:endParaRPr lang="en-US" sz="1800" dirty="0">
              <a:effectLst/>
              <a:latin typeface="Times New Roman" panose="02020603050405020304" pitchFamily="18" charset="0"/>
              <a:ea typeface="Times New Roman" panose="02020603050405020304" pitchFamily="18" charset="0"/>
            </a:endParaRPr>
          </a:p>
          <a:p>
            <a:pPr marL="139700" lvl="0" indent="0">
              <a:buNone/>
            </a:pPr>
            <a:endParaRPr lang="en-US" sz="1100" b="1" i="1" u="none" strike="noStrike" cap="none" dirty="0">
              <a:solidFill>
                <a:srgbClr val="000000"/>
              </a:solidFill>
              <a:effectLst/>
              <a:latin typeface="Arial"/>
              <a:ea typeface="Arial"/>
              <a:cs typeface="Arial"/>
              <a:sym typeface="Arial"/>
            </a:endParaRPr>
          </a:p>
          <a:p>
            <a:pPr marL="139700" lvl="0" indent="0">
              <a:buNone/>
            </a:pPr>
            <a:endParaRPr lang="en-US" sz="11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2" name="Shape 22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n/a</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https://www.movinghealthcareupstream.org/navigating-the-health-care-system-zip-files/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Where Do I Go?, Alternate Activity- Scenario Cards, Wall Signs, and Answer Key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1.2.2 Where Do I Go? Alternate Activity</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1" i="0" u="none" strike="noStrike" cap="none" dirty="0">
                <a:solidFill>
                  <a:srgbClr val="000000"/>
                </a:solidFill>
                <a:effectLst/>
                <a:latin typeface="Arial"/>
                <a:ea typeface="Arial"/>
                <a:cs typeface="Arial"/>
                <a:sym typeface="Arial"/>
              </a:rPr>
              <a:t>Other Platforms- </a:t>
            </a:r>
            <a:endParaRPr lang="en-US" sz="1200" b="0" i="0" u="none" strike="noStrike" cap="none" dirty="0">
              <a:solidFill>
                <a:srgbClr val="000000"/>
              </a:solidFill>
              <a:effectLst/>
              <a:latin typeface="Arial"/>
              <a:ea typeface="Arial"/>
              <a:cs typeface="Arial"/>
              <a:sym typeface="Arial"/>
            </a:endParaRP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Kahoot- Where Do I Go? Alternate Version  https://create.kahoot.it/share/where-do-i-go-for-care-version-2/c5607ed8-fa15-4b9d-9f61-6647e728b936</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1" dirty="0"/>
          </a:p>
          <a:p>
            <a:r>
              <a:rPr lang="en-US" b="1" dirty="0"/>
              <a:t>Presenter Instructions &amp; Script</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00000"/>
                </a:solidFill>
                <a:effectLst/>
                <a:latin typeface="Calibri" panose="020F0502020204030204" pitchFamily="34" charset="0"/>
                <a:ea typeface="+mn-ea"/>
                <a:cs typeface="Calibri" panose="020F0502020204030204" pitchFamily="34" charset="0"/>
              </a:rPr>
              <a:t>This slide presents an alternate version of the “Where Do I Go?” activity. Prior to presenting, you should review both versions, select the one you prefer, and hide or disregard the slide you don’t plan to use.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1000"/>
              </a:spcAft>
              <a:buFont typeface="Arial" panose="020B0604020202020204" pitchFamily="34" charset="0"/>
              <a:buNone/>
            </a:pPr>
            <a:endParaRPr lang="en-US" sz="1200" b="0" i="0" u="none" strike="noStrike" cap="none" dirty="0">
              <a:solidFill>
                <a:schemeClr val="tx1"/>
              </a:solidFill>
              <a:effectLst/>
              <a:latin typeface="Times New Roman" panose="02020603050405020304" pitchFamily="18" charset="0"/>
              <a:ea typeface="Arial"/>
              <a:cs typeface="+mn-cs"/>
              <a:sym typeface="Arial"/>
            </a:endParaRPr>
          </a:p>
          <a:p>
            <a:pPr marL="457200" marR="0" lvl="1" indent="0">
              <a:lnSpc>
                <a:spcPct val="115000"/>
              </a:lnSpc>
              <a:spcBef>
                <a:spcPts val="0"/>
              </a:spcBef>
              <a:spcAft>
                <a:spcPts val="1000"/>
              </a:spcAft>
              <a:buFont typeface="Arial" panose="020B0604020202020204" pitchFamily="34" charset="0"/>
              <a:buNone/>
            </a:pPr>
            <a:r>
              <a:rPr lang="en-US" sz="1200" b="1" i="0" u="none" strike="noStrike" cap="none" dirty="0">
                <a:solidFill>
                  <a:schemeClr val="tx1"/>
                </a:solidFill>
                <a:effectLst/>
                <a:latin typeface="Times New Roman" panose="02020603050405020304" pitchFamily="18" charset="0"/>
                <a:ea typeface="Arial"/>
                <a:cs typeface="+mn-cs"/>
                <a:sym typeface="Arial"/>
              </a:rPr>
              <a:t>Sample Script- </a:t>
            </a:r>
            <a:r>
              <a:rPr lang="en-US" sz="1100" b="0" i="0" u="none" strike="noStrike" cap="none" dirty="0">
                <a:solidFill>
                  <a:srgbClr val="000000"/>
                </a:solidFill>
                <a:effectLst/>
                <a:latin typeface="Arial"/>
                <a:ea typeface="Arial"/>
                <a:cs typeface="Arial"/>
                <a:sym typeface="Arial"/>
              </a:rPr>
              <a:t>“There are many options when it comes to getting treatment and it’s really important for you to be able to determine where to get the appropriate medical attention for any health issues you might face. It is important to keep in mind that most places now offer telehealth. During this activity, we will be discussing multiple cases and deciding where each person should go for care.” </a:t>
            </a:r>
          </a:p>
          <a:p>
            <a:pPr marL="457200" marR="0" lvl="1" indent="0">
              <a:lnSpc>
                <a:spcPct val="115000"/>
              </a:lnSpc>
              <a:spcBef>
                <a:spcPts val="0"/>
              </a:spcBef>
              <a:spcAft>
                <a:spcPts val="1000"/>
              </a:spcAft>
              <a:buFont typeface="Arial" panose="020B0604020202020204" pitchFamily="34" charset="0"/>
              <a:buNone/>
            </a:pPr>
            <a:endParaRPr lang="en-US" sz="1100" b="0" i="0" u="none" strike="noStrike" cap="none" dirty="0">
              <a:solidFill>
                <a:srgbClr val="000000"/>
              </a:solidFill>
              <a:effectLst/>
              <a:latin typeface="Arial"/>
              <a:ea typeface="MS Gothic" panose="020B0609070205080204" pitchFamily="49" charset="-128"/>
              <a:cs typeface="Arial"/>
              <a:sym typeface="Arial"/>
            </a:endParaRPr>
          </a:p>
          <a:p>
            <a:pPr marL="0" marR="0" lvl="0" indent="0">
              <a:lnSpc>
                <a:spcPct val="115000"/>
              </a:lnSpc>
              <a:spcBef>
                <a:spcPts val="0"/>
              </a:spcBef>
              <a:spcAft>
                <a:spcPts val="1000"/>
              </a:spcAft>
              <a:buFont typeface="Arial" panose="020B0604020202020204" pitchFamily="34" charset="0"/>
              <a:buNone/>
            </a:pPr>
            <a:r>
              <a:rPr lang="en-US" sz="1800" dirty="0">
                <a:effectLst/>
                <a:latin typeface="Calibri" panose="020F0502020204030204" pitchFamily="34" charset="0"/>
                <a:ea typeface="MS Gothic" panose="020B0609070205080204" pitchFamily="49" charset="-128"/>
                <a:cs typeface="Calibri" panose="020F0502020204030204" pitchFamily="34" charset="0"/>
              </a:rPr>
              <a:t>Facilitate the activity using the materials from the Module 1 Zip Folder, Electronic Workbook, or Kahoot. </a:t>
            </a:r>
            <a:endParaRPr lang="en-US" sz="1800" dirty="0">
              <a:effectLst/>
              <a:latin typeface="Calibri" panose="020F0502020204030204" pitchFamily="34" charset="0"/>
              <a:ea typeface="MS Gothic" panose="020B0609070205080204" pitchFamily="49" charset="-128"/>
              <a:cs typeface="Times New Roman" panose="02020603050405020304" pitchFamily="18" charset="0"/>
            </a:endParaRPr>
          </a:p>
          <a:p>
            <a:pPr marL="285750" marR="0" lvl="0" indent="-285750">
              <a:lnSpc>
                <a:spcPct val="115000"/>
              </a:lnSpc>
              <a:spcBef>
                <a:spcPts val="0"/>
              </a:spcBef>
              <a:spcAft>
                <a:spcPts val="10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In Person Option-</a:t>
            </a:r>
            <a:r>
              <a:rPr lang="en-US" sz="1800" dirty="0">
                <a:effectLst/>
                <a:latin typeface="Calibri" panose="020F0502020204030204" pitchFamily="34" charset="0"/>
                <a:ea typeface="Calibri" panose="020F0502020204030204" pitchFamily="34" charset="0"/>
                <a:cs typeface="Times New Roman" panose="02020603050405020304" pitchFamily="18" charset="0"/>
              </a:rPr>
              <a:t> Using </a:t>
            </a:r>
            <a:r>
              <a:rPr lang="en-US" sz="1800" dirty="0">
                <a:effectLst/>
                <a:latin typeface="Calibri" panose="020F0502020204030204" pitchFamily="34" charset="0"/>
                <a:ea typeface="Times New Roman" panose="02020603050405020304" pitchFamily="18" charset="0"/>
              </a:rPr>
              <a:t>the wall signs from the Module 1 Zip Folder, and have participants stand by sign that names where they think the person in the scenario should go for care. </a:t>
            </a:r>
            <a:endParaRPr lang="en-US" sz="1800" dirty="0">
              <a:effectLst/>
              <a:latin typeface="Times New Roman" panose="02020603050405020304" pitchFamily="18" charset="0"/>
              <a:ea typeface="Times New Roman" panose="02020603050405020304" pitchFamily="18" charset="0"/>
            </a:endParaRPr>
          </a:p>
          <a:p>
            <a:pPr marL="285750" marR="0" lvl="0" indent="-285750">
              <a:lnSpc>
                <a:spcPct val="115000"/>
              </a:lnSpc>
              <a:spcBef>
                <a:spcPts val="0"/>
              </a:spcBef>
              <a:spcAft>
                <a:spcPts val="10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Virtual or In Person Option- </a:t>
            </a:r>
            <a:r>
              <a:rPr lang="en-US" sz="1800" dirty="0">
                <a:effectLst/>
                <a:latin typeface="Calibri" panose="020F0502020204030204" pitchFamily="34" charset="0"/>
                <a:ea typeface="Calibri" panose="020F0502020204030204" pitchFamily="34" charset="0"/>
                <a:cs typeface="Times New Roman" panose="02020603050405020304" pitchFamily="18" charset="0"/>
              </a:rPr>
              <a:t> Using Activity 1.2.2. in the Electronic Workbook, </a:t>
            </a:r>
            <a:r>
              <a:rPr lang="en-US" sz="1800" dirty="0">
                <a:effectLst/>
                <a:latin typeface="Calibri" panose="020F0502020204030204" pitchFamily="34" charset="0"/>
                <a:ea typeface="Times New Roman" panose="02020603050405020304" pitchFamily="18" charset="0"/>
              </a:rPr>
              <a:t>have the participants open their email and go to the assigned activity to complete.</a:t>
            </a:r>
            <a:endParaRPr lang="en-US" sz="1800" dirty="0">
              <a:effectLst/>
              <a:latin typeface="Times New Roman" panose="02020603050405020304" pitchFamily="18" charset="0"/>
              <a:ea typeface="Times New Roman" panose="02020603050405020304" pitchFamily="18" charset="0"/>
            </a:endParaRPr>
          </a:p>
          <a:p>
            <a:pPr marL="285750" marR="0" lvl="0" indent="-285750">
              <a:lnSpc>
                <a:spcPct val="115000"/>
              </a:lnSpc>
              <a:spcBef>
                <a:spcPts val="0"/>
              </a:spcBef>
              <a:spcAft>
                <a:spcPts val="10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Virtual or In Person Option-</a:t>
            </a:r>
            <a:r>
              <a:rPr lang="en-US" sz="1800" dirty="0">
                <a:effectLst/>
                <a:latin typeface="Calibri" panose="020F0502020204030204" pitchFamily="34" charset="0"/>
                <a:ea typeface="Calibri" panose="020F0502020204030204" pitchFamily="34" charset="0"/>
                <a:cs typeface="Times New Roman" panose="02020603050405020304" pitchFamily="18" charset="0"/>
              </a:rPr>
              <a:t> Using K</a:t>
            </a:r>
            <a:r>
              <a:rPr lang="en-US" sz="1800" dirty="0">
                <a:effectLst/>
                <a:latin typeface="Calibri" panose="020F0502020204030204" pitchFamily="34" charset="0"/>
                <a:ea typeface="Times New Roman" panose="02020603050405020304" pitchFamily="18" charset="0"/>
              </a:rPr>
              <a:t>ahoot!, click on the purple Kahoot! logo in the PPT slide and participants use their computer or cellphone to join. You may need to be in Slide Show / Presentation mode for the link in the Kahoot! logo to be live. Participants can join at the Kahoot! website (</a:t>
            </a:r>
            <a:r>
              <a:rPr lang="en-US" sz="1800" u="sng" dirty="0">
                <a:solidFill>
                  <a:srgbClr val="0000FF"/>
                </a:solidFill>
                <a:effectLst/>
                <a:latin typeface="Calibri" panose="020F0502020204030204" pitchFamily="34" charset="0"/>
                <a:ea typeface="Times New Roman" panose="02020603050405020304" pitchFamily="18" charset="0"/>
                <a:hlinkClick r:id="rId3"/>
              </a:rPr>
              <a:t>www.kahoot.it</a:t>
            </a:r>
            <a:r>
              <a:rPr lang="en-US" sz="1800" dirty="0">
                <a:effectLst/>
                <a:latin typeface="Calibri" panose="020F0502020204030204" pitchFamily="34" charset="0"/>
                <a:ea typeface="Times New Roman" panose="02020603050405020304" pitchFamily="18" charset="0"/>
              </a:rPr>
              <a:t>) or with the Kahoot! app. </a:t>
            </a:r>
            <a:endParaRPr lang="en-US" sz="1800" dirty="0">
              <a:effectLst/>
              <a:latin typeface="Times New Roman" panose="02020603050405020304" pitchFamily="18" charset="0"/>
              <a:ea typeface="Times New Roman" panose="02020603050405020304" pitchFamily="18" charset="0"/>
            </a:endParaRPr>
          </a:p>
          <a:p>
            <a:pPr marL="139700" lvl="0" indent="0">
              <a:buNone/>
            </a:pPr>
            <a:endParaRPr lang="en-US" sz="1100" b="1" i="1" u="none" strike="noStrike" cap="none" dirty="0">
              <a:solidFill>
                <a:srgbClr val="000000"/>
              </a:solidFill>
              <a:effectLst/>
              <a:latin typeface="Arial"/>
              <a:ea typeface="Arial"/>
              <a:cs typeface="Arial"/>
              <a:sym typeface="Arial"/>
            </a:endParaRPr>
          </a:p>
          <a:p>
            <a:pPr marL="0" marR="0" indent="0">
              <a:spcBef>
                <a:spcPts val="0"/>
              </a:spcBef>
              <a:spcAft>
                <a:spcPts val="0"/>
              </a:spcAft>
              <a:buNone/>
            </a:pPr>
            <a:r>
              <a:rPr lang="en-US" sz="1100" b="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Scenarios with </a:t>
            </a:r>
            <a:r>
              <a:rPr lang="en-US" sz="1100" b="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Best Answers</a:t>
            </a:r>
            <a:r>
              <a:rPr lang="en-US" sz="1100" b="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 Plus Rationale </a:t>
            </a:r>
            <a:r>
              <a:rPr lang="en-US" sz="800" b="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0" dirty="0">
                <a:solidFill>
                  <a:srgbClr val="000000"/>
                </a:solidFill>
                <a:effectLst/>
                <a:latin typeface="Calibri" panose="020F0502020204030204" pitchFamily="34" charset="0"/>
                <a:ea typeface="Calibri" panose="020F0502020204030204" pitchFamily="34" charset="0"/>
              </a:rPr>
              <a:t>**</a:t>
            </a:r>
            <a:r>
              <a:rPr lang="en-US" sz="1800" b="0" i="1" dirty="0">
                <a:solidFill>
                  <a:srgbClr val="000000"/>
                </a:solidFill>
                <a:effectLst/>
                <a:latin typeface="Calibri" panose="020F0502020204030204" pitchFamily="34" charset="0"/>
                <a:ea typeface="Calibri" panose="020F0502020204030204" pitchFamily="34" charset="0"/>
              </a:rPr>
              <a:t>Keep in mind that most places now offer telehealth. Be sure to include this as a discussion point.**</a:t>
            </a:r>
          </a:p>
          <a:p>
            <a:pPr marL="342900" marR="0" indent="-342900">
              <a:spcBef>
                <a:spcPts val="0"/>
              </a:spcBef>
              <a:spcAft>
                <a:spcPts val="0"/>
              </a:spcAft>
              <a:buFont typeface="+mj-lt"/>
              <a:buAutoNum type="arabicPeriod"/>
            </a:pPr>
            <a:endParaRPr lang="en-US" sz="1800" b="1" i="1" dirty="0">
              <a:solidFill>
                <a:srgbClr val="000000"/>
              </a:solidFill>
              <a:effectLst/>
              <a:latin typeface="Calibri" panose="020F0502020204030204" pitchFamily="34"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getting a sports physical. </a:t>
            </a:r>
            <a:r>
              <a:rPr lang="en-US" sz="110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Primary Care Physician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(PCP)</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Urgent care providers are qualified to perform sports physicals. However, your PCP knows you better and would be able to give the best medical advice related to participating in sports.</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trouble breathing.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Emergency Department/Emergency Room (ED/ER) </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Breathing difficulty is life threatening, especially when it is an allergic reaction.</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having pink eye and you provider not having an appointment available: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Urgent Care </a:t>
            </a:r>
            <a:r>
              <a:rPr lang="en-US" sz="1100" b="1"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 </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Not life threatening, but something you don’t want to wait a week to take care of.</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following up with a provider for your ankle: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Specialist 	</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Orthopedist has better knowledge of how to care for broken bones</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Sunday morning ear pain: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Urgent Care </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Most provider’s offices are closed on Sundays. If the problem is severe enough that you need to go to the ED/ER, the urgent care will send you.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the flu shot: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PCP</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Your PCP has the same shot as all of the other clinics that offer flu shots, plus your PCP will have the rest of your medical records and is more aware of your full health history. (This is similar rationale to #1.)</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high fever and vomiting: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ED/ER </a:t>
            </a:r>
            <a:r>
              <a:rPr lang="en-US" sz="110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High fever with other severe symptoms can be life threatening</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cold/flu symptoms: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PCP</a:t>
            </a:r>
            <a:r>
              <a:rPr lang="en-US" sz="110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Your PCP is best because they keep track of all of your visits and knows your health history. However, it’s ok to go to urgent care if you can’t get a timely appointment with your PCP.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blistering burns: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Urgent Care </a:t>
            </a:r>
            <a:r>
              <a:rPr lang="en-US" sz="110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Blisters typically mean second degree burns. If the burns are severe enough to warrant a trip to the ER, the providers at the urgent care clinic will send you.</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teeth cleaned: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PCP</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Your dentist is the PCP for your teeth. </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your sister getting a deep cut after falling off her bike: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Urgent Care</a:t>
            </a:r>
            <a:endParaRPr lang="en-US" sz="1200" b="1"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457200" marR="0" lvl="1" indent="0">
              <a:spcBef>
                <a:spcPts val="0"/>
              </a:spcBef>
              <a:spcAft>
                <a:spcPts val="0"/>
              </a:spcAft>
              <a:buFont typeface="+mj-lt"/>
              <a:buNone/>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Rationale: This isn’t a life-threatening injury but it does need immediate attention. Also, she might need a tetanus shot if her shots are out of date.</a:t>
            </a:r>
            <a:endParaRPr lang="en-US" sz="1200" dirty="0">
              <a:solidFill>
                <a:srgbClr val="000000"/>
              </a:solidFill>
              <a:effectLst/>
              <a:latin typeface="Sabon LT Std" panose="02020602060506020403" pitchFamily="18" charset="0"/>
              <a:ea typeface="Calibri" panose="020F0502020204030204" pitchFamily="34" charset="0"/>
              <a:cs typeface="Sabon LT Std" panose="02020602060506020403" pitchFamily="18" charset="0"/>
            </a:endParaRPr>
          </a:p>
          <a:p>
            <a:pPr marL="228600" marR="0" lvl="0" indent="-228600">
              <a:spcBef>
                <a:spcPts val="0"/>
              </a:spcBef>
              <a:spcAft>
                <a:spcPts val="0"/>
              </a:spcAft>
              <a:buFont typeface="+mj-lt"/>
              <a:buAutoNum type="arabicPeriod"/>
            </a:pPr>
            <a:r>
              <a:rPr lang="en-US" sz="1100" dirty="0">
                <a:solidFill>
                  <a:srgbClr val="000000"/>
                </a:solidFill>
                <a:effectLst/>
                <a:latin typeface="Calibri" panose="020F0502020204030204" pitchFamily="34" charset="0"/>
                <a:ea typeface="Calibri" panose="020F0502020204030204" pitchFamily="34" charset="0"/>
                <a:cs typeface="Sabon LT Std" panose="02020602060506020403" pitchFamily="18" charset="0"/>
              </a:rPr>
              <a:t>The scenario about having a heart condition: </a:t>
            </a:r>
            <a:r>
              <a:rPr lang="en-US" sz="1100" b="1"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Specialist</a:t>
            </a:r>
          </a:p>
          <a:p>
            <a:pPr marL="457200" marR="0" lvl="1" indent="0">
              <a:spcBef>
                <a:spcPts val="0"/>
              </a:spcBef>
              <a:spcAft>
                <a:spcPts val="0"/>
              </a:spcAft>
              <a:buFont typeface="+mj-lt"/>
              <a:buNone/>
            </a:pPr>
            <a:r>
              <a:rPr lang="en-US" sz="1100" b="0" dirty="0">
                <a:solidFill>
                  <a:srgbClr val="FF0000"/>
                </a:solidFill>
                <a:effectLst/>
                <a:latin typeface="Calibri" panose="020F0502020204030204" pitchFamily="34" charset="0"/>
                <a:ea typeface="Calibri" panose="020F0502020204030204" pitchFamily="34" charset="0"/>
                <a:cs typeface="Sabon LT Std" panose="02020602060506020403" pitchFamily="18" charset="0"/>
              </a:rPr>
              <a:t>Rationale: For a heart condition, you need a provider who’s an expert in this area. </a:t>
            </a:r>
            <a:r>
              <a:rPr lang="en-US" sz="1100" b="0">
                <a:solidFill>
                  <a:srgbClr val="FF0000"/>
                </a:solidFill>
                <a:effectLst/>
                <a:latin typeface="Calibri" panose="020F0502020204030204" pitchFamily="34" charset="0"/>
                <a:ea typeface="Calibri" panose="020F0502020204030204" pitchFamily="34" charset="0"/>
                <a:cs typeface="Sabon LT Std" panose="02020602060506020403" pitchFamily="18" charset="0"/>
              </a:rPr>
              <a:t>Other providers will not have enough heart-specific training to give you the care you need. </a:t>
            </a:r>
            <a:r>
              <a:rPr lang="en-US" sz="800">
                <a:effectLst/>
                <a:latin typeface="Calibri" panose="020F0502020204030204" pitchFamily="34" charset="0"/>
                <a:ea typeface="Calibri" panose="020F0502020204030204" pitchFamily="34" charset="0"/>
                <a:cs typeface="Times New Roman" panose="02020603050405020304" pitchFamily="18" charset="0"/>
              </a:rPr>
              <a:t> </a:t>
            </a:r>
            <a:endParaRPr lang="en-US" sz="11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Shape 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 name="Shape 6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a:t>
            </a:r>
            <a:r>
              <a:rPr lang="en-US" b="0" dirty="0"/>
              <a:t> 2</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a:t>
            </a:r>
          </a:p>
          <a:p>
            <a:pPr marL="882650" marR="0" lvl="1"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Vimeo- Intro Video https://vimeo.com/292664708  password: nthcs  (all lower case)</a:t>
            </a:r>
            <a:endParaRPr lang="en-US" sz="1200" b="1" i="0" u="none" strike="noStrike" cap="none" dirty="0">
              <a:solidFill>
                <a:srgbClr val="000000"/>
              </a:solidFill>
              <a:effectLst/>
              <a:latin typeface="Arial"/>
              <a:ea typeface="Arial"/>
              <a:cs typeface="Arial"/>
              <a:sym typeface="Arial"/>
            </a:endParaRPr>
          </a:p>
          <a:p>
            <a:endParaRPr lang="en-US" b="1" dirty="0"/>
          </a:p>
          <a:p>
            <a:r>
              <a:rPr lang="en-US" b="1" dirty="0"/>
              <a:t>Presenter Instructions &amp; Script</a:t>
            </a:r>
          </a:p>
          <a:p>
            <a:pPr lvl="1"/>
            <a:endParaRPr lang="en-US" b="1" dirty="0"/>
          </a:p>
          <a:p>
            <a:pPr marL="0" lvl="0" indent="0">
              <a:spcBef>
                <a:spcPts val="0"/>
              </a:spcBef>
              <a:spcAft>
                <a:spcPts val="0"/>
              </a:spcAft>
              <a:buNone/>
            </a:pPr>
            <a:r>
              <a:rPr lang="en-US" sz="1100" b="0" i="0" u="none" strike="noStrike" cap="none" dirty="0">
                <a:solidFill>
                  <a:srgbClr val="000000"/>
                </a:solidFill>
                <a:effectLst/>
                <a:latin typeface="Arial"/>
                <a:ea typeface="Arial"/>
                <a:cs typeface="Arial"/>
                <a:sym typeface="Arial"/>
              </a:rPr>
              <a:t>Play video clip- ZocDoc Insurance Commercial (Length: 26 seconds) (Video shows an adult trying to check in for a medical appointment while her child is crying and in pain, and while the medical receptionist is using confusing health care words the woman doesn’t understand.)</a:t>
            </a:r>
          </a:p>
          <a:p>
            <a:pPr marL="0" lvl="0" indent="0" rtl="0">
              <a:spcBef>
                <a:spcPts val="0"/>
              </a:spcBef>
              <a:spcAft>
                <a:spcPts val="0"/>
              </a:spcAft>
              <a:buFontTx/>
              <a:buNone/>
            </a:pPr>
            <a:endParaRPr dirty="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6" name="Shape 23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6-9</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0" u="none" strike="noStrike" cap="none" dirty="0">
              <a:solidFill>
                <a:srgbClr val="000000"/>
              </a:solidFill>
              <a:effectLst/>
              <a:latin typeface="Arial"/>
              <a:ea typeface="Arial"/>
              <a:cs typeface="Arial"/>
              <a:sym typeface="Arial"/>
            </a:endParaRPr>
          </a:p>
          <a:p>
            <a:r>
              <a:rPr lang="en-US" b="1" dirty="0"/>
              <a:t>Important Concepts (through slide 21)</a:t>
            </a:r>
          </a:p>
          <a:p>
            <a:pPr lvl="1"/>
            <a:r>
              <a:rPr lang="en-US" sz="1200" b="0" i="0" u="none" strike="noStrike" cap="none" dirty="0">
                <a:solidFill>
                  <a:srgbClr val="000000"/>
                </a:solidFill>
                <a:effectLst/>
                <a:latin typeface="Arial"/>
                <a:ea typeface="Arial"/>
                <a:cs typeface="Arial"/>
                <a:sym typeface="Arial"/>
              </a:rPr>
              <a:t>How knowing, or not knowing, your family health history can impact your health</a:t>
            </a:r>
          </a:p>
          <a:p>
            <a:pPr lvl="1"/>
            <a:r>
              <a:rPr lang="en-US" sz="1200" b="0" i="0" u="none" strike="noStrike" cap="none" dirty="0">
                <a:solidFill>
                  <a:srgbClr val="000000"/>
                </a:solidFill>
                <a:effectLst/>
                <a:latin typeface="Arial"/>
                <a:ea typeface="Arial"/>
                <a:cs typeface="Arial"/>
                <a:sym typeface="Arial"/>
              </a:rPr>
              <a:t>The importance of sharing your family health history with your providers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How to get more information about family medical history</a:t>
            </a:r>
          </a:p>
          <a:p>
            <a:endParaRPr lang="en-US" b="1" dirty="0"/>
          </a:p>
          <a:p>
            <a:r>
              <a:rPr lang="en-US" b="1" dirty="0"/>
              <a:t>Important Vocabulary Words (through slide 21)</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Family Health History </a:t>
            </a:r>
          </a:p>
          <a:p>
            <a:endParaRPr lang="en-US" b="1" dirty="0"/>
          </a:p>
          <a:p>
            <a:r>
              <a:rPr lang="en-US" b="1" dirty="0"/>
              <a:t>Presenter Instructions &amp; Script</a:t>
            </a:r>
          </a:p>
          <a:p>
            <a:endParaRPr lang="en-US" b="1" dirty="0"/>
          </a:p>
          <a:p>
            <a:r>
              <a:rPr lang="en-US" b="0" dirty="0"/>
              <a:t>Use the image on this slide and/or the matching image on page seven of the Participant Workbook to facilitate the following discussion:</a:t>
            </a: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800" b="0" i="0" u="none" strike="noStrike" cap="none" dirty="0">
              <a:solidFill>
                <a:schemeClr val="tx1"/>
              </a:solidFill>
              <a:effectLst/>
              <a:latin typeface="Times New Roman" panose="02020603050405020304" pitchFamily="18" charset="0"/>
              <a:ea typeface="MS Gothic" panose="020B0609070205080204" pitchFamily="49" charset="-128"/>
              <a:cs typeface="+mn-cs"/>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800" b="1" i="0" u="none" strike="noStrike" cap="none" dirty="0">
                <a:solidFill>
                  <a:schemeClr val="tx1"/>
                </a:solidFill>
                <a:effectLst/>
                <a:latin typeface="Times New Roman" panose="02020603050405020304" pitchFamily="18" charset="0"/>
                <a:ea typeface="MS Gothic" panose="020B0609070205080204" pitchFamily="49" charset="-128"/>
                <a:cs typeface="+mn-cs"/>
                <a:sym typeface="Arial"/>
              </a:rPr>
              <a:t>Sample Script- </a:t>
            </a:r>
            <a:r>
              <a:rPr lang="en-US" sz="1100" b="0" i="0" u="none" strike="noStrike" cap="none" dirty="0">
                <a:solidFill>
                  <a:srgbClr val="000000"/>
                </a:solidFill>
                <a:effectLst/>
                <a:latin typeface="Arial"/>
                <a:ea typeface="Arial"/>
                <a:cs typeface="Arial"/>
                <a:sym typeface="Arial"/>
              </a:rPr>
              <a:t>“No matter where you choose to go for care, your personal and family health history are going to be important to your treatment. Just like we inherit genes from our parents that determine our hair color and personality, we inherit genes that make us more likely to have certain diseases or health issues. If two people in your family have heart disease, it does not mean you will definitely have heart disease, but it could mean that you are more likely to have it.” </a:t>
            </a: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“Information about your personal and family health history can help the provider identify your risks and suggest educated choices you can make to reduce those risks. Family members that are diagnosed with diseases earlier than normal, multiple family members with the same disease, and combinations of diagnoses like heart disease and hypertension can all be considered risks. Though we </a:t>
            </a:r>
            <a:r>
              <a:rPr lang="en-US" sz="1100" b="0" i="0" u="sng" strike="noStrike" cap="none" dirty="0">
                <a:solidFill>
                  <a:srgbClr val="000000"/>
                </a:solidFill>
                <a:effectLst/>
                <a:latin typeface="Arial"/>
                <a:ea typeface="Arial"/>
                <a:cs typeface="Arial"/>
                <a:sym typeface="Arial"/>
              </a:rPr>
              <a:t>can’t</a:t>
            </a:r>
            <a:r>
              <a:rPr lang="en-US" sz="1100" b="0" i="0" u="none" strike="noStrike" cap="none" dirty="0">
                <a:solidFill>
                  <a:srgbClr val="000000"/>
                </a:solidFill>
                <a:effectLst/>
                <a:latin typeface="Arial"/>
                <a:ea typeface="Arial"/>
                <a:cs typeface="Arial"/>
                <a:sym typeface="Arial"/>
              </a:rPr>
              <a:t> control the genes we inherit that put at higher risk for getting certain diseases, but we </a:t>
            </a:r>
            <a:r>
              <a:rPr lang="en-US" sz="1100" b="0" i="0" u="sng" strike="noStrike" cap="none" dirty="0">
                <a:solidFill>
                  <a:srgbClr val="000000"/>
                </a:solidFill>
                <a:effectLst/>
                <a:latin typeface="Arial"/>
                <a:ea typeface="Arial"/>
                <a:cs typeface="Arial"/>
                <a:sym typeface="Arial"/>
              </a:rPr>
              <a:t>can</a:t>
            </a:r>
            <a:r>
              <a:rPr lang="en-US" sz="1100" b="0" i="0" u="none" strike="noStrike" cap="none" dirty="0">
                <a:solidFill>
                  <a:srgbClr val="000000"/>
                </a:solidFill>
                <a:effectLst/>
                <a:latin typeface="Arial"/>
                <a:ea typeface="Arial"/>
                <a:cs typeface="Arial"/>
                <a:sym typeface="Arial"/>
              </a:rPr>
              <a:t> make choices and participate in behaviors that will reduce those risks.”</a:t>
            </a: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“Take a look at Sam’s family tree. When looking at Sam’s personal and family history what health risks does he have?” (approximately 2 minutes to complete).</a:t>
            </a: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“What health risks exist for Sam?” (Great Grandma &amp; Grandpa had breast cancer - Great Grandma had it early- at 30; Great Grandpa and Mom have heart disease; Great Grandma, Grandma, and Mom have hypertension; Grandma has diabetes; Sam is obese.)</a:t>
            </a: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“Sam went to his PCP for a regular checkup. What do you think the provider would suggest to him to reduce health risks based on his family and personal health history?” (Make lifestyle changes like eat healthy and exercise to reduce weight - in turn will reduce risks associated with obesity such as diabetes, heart disease, and hypertension; get checked for breast cancer because great grandma had it young and grandpa had it).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4" name="Shape 24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6-9</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https://www.movinghealthcareupstream.org/navigating-the-health-care-system-zip-files/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Family Health History- Under 18 </a:t>
            </a:r>
            <a:endParaRPr lang="en-US" sz="1200" b="0" i="0" u="none" strike="noStrike" cap="none" dirty="0">
              <a:solidFill>
                <a:srgbClr val="000000"/>
              </a:solidFill>
              <a:effectLst/>
              <a:latin typeface="Arial"/>
              <a:ea typeface="Calibri" panose="020F0502020204030204" pitchFamily="34" charset="0"/>
              <a:cs typeface="Arial"/>
              <a:sym typeface="Arial"/>
            </a:endParaRP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Family Health History- 18+</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1.3.1 Family Health History- Under 18</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1.3.2 Family Health History- 18</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Presenter Instructions &amp; Script</a:t>
            </a:r>
          </a:p>
          <a:p>
            <a:r>
              <a:rPr lang="en-US" sz="1200" dirty="0">
                <a:effectLst/>
                <a:latin typeface="Calibri" panose="020F0502020204030204" pitchFamily="34" charset="0"/>
                <a:ea typeface="Calibri" panose="020F0502020204030204" pitchFamily="34" charset="0"/>
                <a:cs typeface="Times New Roman" panose="02020603050405020304" pitchFamily="18" charset="0"/>
              </a:rPr>
              <a:t>This activity works for in-person or virtual presentations. Choose the facilitation option that works best for your situation. The family health history worksheet is available in three locations: </a:t>
            </a: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    1. M</a:t>
            </a:r>
            <a:r>
              <a:rPr lang="en-US" sz="1200" dirty="0">
                <a:effectLst/>
                <a:latin typeface="Calibri" panose="020F0502020204030204" pitchFamily="34" charset="0"/>
                <a:ea typeface="MS Gothic" panose="020B0609070205080204" pitchFamily="49" charset="-128"/>
                <a:cs typeface="Times New Roman" panose="02020603050405020304" pitchFamily="18" charset="0"/>
              </a:rPr>
              <a:t>odule 1 Zip Files</a:t>
            </a:r>
            <a:endParaRPr lang="en-US" sz="1200" b="0" i="0" u="none" strike="noStrike" cap="none"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sym typeface="Arial"/>
            </a:endParaRPr>
          </a:p>
          <a:p>
            <a:pPr marL="0" marR="0" indent="0">
              <a:lnSpc>
                <a:spcPct val="115000"/>
              </a:lnSpc>
              <a:spcBef>
                <a:spcPts val="0"/>
              </a:spcBef>
              <a:spcAft>
                <a:spcPts val="0"/>
              </a:spcAft>
              <a:buNone/>
            </a:pPr>
            <a:r>
              <a:rPr lang="en-US" sz="1200" dirty="0">
                <a:effectLst/>
                <a:latin typeface="Times New Roman" panose="02020603050405020304" pitchFamily="18" charset="0"/>
                <a:ea typeface="MS Gothic" panose="020B0609070205080204" pitchFamily="49" charset="-128"/>
                <a:cs typeface="Arial"/>
              </a:rPr>
              <a:t>    2. </a:t>
            </a:r>
            <a:r>
              <a:rPr lang="en-US" sz="1200" dirty="0">
                <a:effectLst/>
                <a:latin typeface="Calibri" panose="020F0502020204030204" pitchFamily="34" charset="0"/>
                <a:ea typeface="MS Gothic" panose="020B0609070205080204" pitchFamily="49" charset="-128"/>
                <a:cs typeface="Times New Roman" panose="02020603050405020304" pitchFamily="18" charset="0"/>
              </a:rPr>
              <a:t>Participant Workbook</a:t>
            </a:r>
            <a:endParaRPr lang="en-US" sz="1200" dirty="0">
              <a:effectLst/>
              <a:latin typeface="Times New Roman" panose="02020603050405020304" pitchFamily="18" charset="0"/>
              <a:ea typeface="MS Gothic" panose="020B0609070205080204" pitchFamily="49" charset="-128"/>
              <a:cs typeface="Arial"/>
            </a:endParaRP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200" dirty="0">
                <a:effectLst/>
                <a:latin typeface="Times New Roman" panose="02020603050405020304" pitchFamily="18" charset="0"/>
                <a:ea typeface="MS Gothic" panose="020B0609070205080204" pitchFamily="49" charset="-128"/>
                <a:cs typeface="Arial"/>
              </a:rPr>
              <a:t>    3. </a:t>
            </a:r>
            <a:r>
              <a:rPr lang="en-US" sz="1200" dirty="0">
                <a:effectLst/>
                <a:latin typeface="Calibri" panose="020F0502020204030204" pitchFamily="34" charset="0"/>
                <a:ea typeface="MS Gothic" panose="020B0609070205080204" pitchFamily="49" charset="-128"/>
                <a:cs typeface="Times New Roman" panose="02020603050405020304" pitchFamily="18" charset="0"/>
              </a:rPr>
              <a:t>Electronic Workbook</a:t>
            </a:r>
            <a:endParaRPr lang="en-US" sz="1200" b="0" i="0" u="none" strike="noStrike" cap="none" dirty="0">
              <a:solidFill>
                <a:schemeClr val="tx1"/>
              </a:solidFill>
              <a:effectLst/>
              <a:latin typeface="Times New Roman" panose="02020603050405020304" pitchFamily="18" charset="0"/>
              <a:ea typeface="MS Gothic" panose="020B0609070205080204" pitchFamily="49" charset="-128"/>
              <a:cs typeface="+mn-cs"/>
            </a:endParaRP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200" b="0" i="0" u="none" strike="noStrike" cap="none" dirty="0">
              <a:solidFill>
                <a:schemeClr val="tx1"/>
              </a:solidFill>
              <a:effectLst/>
              <a:latin typeface="Times New Roman" panose="02020603050405020304" pitchFamily="18" charset="0"/>
              <a:ea typeface="MS Gothic" panose="020B0609070205080204" pitchFamily="49" charset="-128"/>
              <a:cs typeface="+mn-cs"/>
              <a:sym typeface="Arial"/>
            </a:endParaRP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Before the presentation, think about how formal you want this assignment to be, and be prepared to tell the participants. For example, are they getting a grade or some kind of incentive for bringing a signed interview form to the next class, or is the assignment voluntary?</a:t>
            </a:r>
          </a:p>
          <a:p>
            <a:pPr marL="0" marR="0" lvl="0"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1" i="0" u="none" strike="noStrike" cap="none" dirty="0">
                <a:solidFill>
                  <a:srgbClr val="000000"/>
                </a:solidFill>
                <a:effectLst/>
                <a:latin typeface="Arial"/>
                <a:ea typeface="Arial"/>
                <a:cs typeface="Arial"/>
                <a:sym typeface="Arial"/>
              </a:rPr>
              <a:t>Sample Script- </a:t>
            </a:r>
            <a:r>
              <a:rPr lang="en-US" sz="1100" b="0" i="0" u="none" strike="noStrike" cap="none" dirty="0">
                <a:solidFill>
                  <a:srgbClr val="000000"/>
                </a:solidFill>
                <a:effectLst/>
                <a:latin typeface="Arial"/>
                <a:ea typeface="Arial"/>
                <a:cs typeface="Arial"/>
                <a:sym typeface="Arial"/>
              </a:rPr>
              <a:t>“Your family health history can have a large impact on the treatment of your health issues, which is why it is critical you know and share your health history with your provider. Before our next session, I’d like each of you to interview an adult family member (mom, dad, grandmother, grandfather, aunt, uncle, etc.) and ask them about your family health history and what health risks run in your family. If you cannot interview a biological family member, you may interview a non-relative or non-biological family member and discuss that person’s history, and why it would be important to know.</a:t>
            </a:r>
            <a:r>
              <a:rPr lang="en-US" sz="1100" b="1" i="0" u="none" strike="noStrike" cap="none" dirty="0">
                <a:solidFill>
                  <a:srgbClr val="000000"/>
                </a:solidFill>
                <a:effectLst/>
                <a:latin typeface="Arial"/>
                <a:ea typeface="Arial"/>
                <a:cs typeface="Arial"/>
                <a:sym typeface="Arial"/>
              </a:rPr>
              <a:t> </a:t>
            </a:r>
            <a:r>
              <a:rPr lang="en-US" sz="1100" b="0" i="0" u="none" strike="noStrike" cap="none" dirty="0">
                <a:solidFill>
                  <a:srgbClr val="000000"/>
                </a:solidFill>
                <a:effectLst/>
                <a:latin typeface="Arial"/>
                <a:ea typeface="Arial"/>
                <a:cs typeface="Arial"/>
                <a:sym typeface="Arial"/>
              </a:rPr>
              <a:t>The questions provided on the worksheet are meant to be a guide. You are not required to ask all of the questions listed; they are there to help you get the conversation started.”</a:t>
            </a: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a:p>
            <a:pPr marL="457200" marR="0" lvl="1" indent="0" algn="l" defTabSz="914400" rtl="0" eaLnBrk="1" fontAlgn="auto" latinLnBrk="0" hangingPunct="1">
              <a:lnSpc>
                <a:spcPct val="115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“Once you have finished your interview, have the adult you interviewed sign your worksheet and complete the reflection questions at the bottom. </a:t>
            </a:r>
            <a:r>
              <a:rPr lang="en-US" sz="1100" b="1" i="0" u="none" strike="noStrike" cap="none" dirty="0">
                <a:solidFill>
                  <a:srgbClr val="000000"/>
                </a:solidFill>
                <a:effectLst/>
                <a:latin typeface="Arial"/>
                <a:ea typeface="Arial"/>
                <a:cs typeface="Arial"/>
                <a:sym typeface="Arial"/>
              </a:rPr>
              <a:t>DO NOT WRITE YOUR ACTUAL FAMILY HEALTH</a:t>
            </a:r>
            <a:r>
              <a:rPr lang="en-US" sz="1100" b="0" i="0" u="none" strike="noStrike" cap="none" dirty="0">
                <a:solidFill>
                  <a:srgbClr val="000000"/>
                </a:solidFill>
                <a:effectLst/>
                <a:latin typeface="Arial"/>
                <a:ea typeface="Arial"/>
                <a:cs typeface="Arial"/>
                <a:sym typeface="Arial"/>
              </a:rPr>
              <a:t> </a:t>
            </a:r>
            <a:r>
              <a:rPr lang="en-US" sz="1100" b="1" i="0" u="none" strike="noStrike" cap="none" dirty="0">
                <a:solidFill>
                  <a:srgbClr val="000000"/>
                </a:solidFill>
                <a:effectLst/>
                <a:latin typeface="Arial"/>
                <a:ea typeface="Arial"/>
                <a:cs typeface="Arial"/>
                <a:sym typeface="Arial"/>
              </a:rPr>
              <a:t>HISTORY ON THE WORKSHEET</a:t>
            </a:r>
            <a:r>
              <a:rPr lang="en-US" sz="1100" b="0" i="0" u="none" strike="noStrike" cap="none" dirty="0">
                <a:solidFill>
                  <a:srgbClr val="000000"/>
                </a:solidFill>
                <a:effectLst/>
                <a:latin typeface="Arial"/>
                <a:ea typeface="Arial"/>
                <a:cs typeface="Arial"/>
                <a:sym typeface="Arial"/>
              </a:rPr>
              <a:t>- just verbally interview them and have them sign to show that you completed the interview.” </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2" name="Shape 2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10</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pPr lvl="1"/>
            <a:r>
              <a:rPr lang="en-US" b="1" dirty="0"/>
              <a:t>Sample Script- </a:t>
            </a:r>
            <a:r>
              <a:rPr lang="en-US" sz="1100" b="1" i="0" u="none" strike="noStrike" cap="none" dirty="0">
                <a:solidFill>
                  <a:srgbClr val="000000"/>
                </a:solidFill>
                <a:effectLst/>
                <a:latin typeface="Arial"/>
                <a:ea typeface="Arial"/>
                <a:cs typeface="Arial"/>
                <a:sym typeface="Arial"/>
              </a:rPr>
              <a:t>“</a:t>
            </a:r>
            <a:r>
              <a:rPr lang="en-US" sz="1100" b="0" i="0" u="none" strike="noStrike" cap="none" dirty="0">
                <a:solidFill>
                  <a:srgbClr val="000000"/>
                </a:solidFill>
                <a:effectLst/>
                <a:latin typeface="Arial"/>
                <a:ea typeface="Arial"/>
                <a:cs typeface="Arial"/>
                <a:sym typeface="Arial"/>
              </a:rPr>
              <a:t>You are all reaching an age where it is important to start thinking more independently about your health and health care. Improving your self-advocacy skills and becoming more health literate are the first steps to being able to take care of yourself. It is also important for you to have a primary care provider you trust, know when and how to seek the proper medical attention, and understand how your family health history can affect your health risks. In the next module, we are going to be discussing what you should know about your personal medical history.”</a:t>
            </a:r>
          </a:p>
          <a:p>
            <a:pPr marL="0" lvl="0" indent="0" rtl="0">
              <a:spcBef>
                <a:spcPts val="0"/>
              </a:spcBef>
              <a:spcAft>
                <a:spcPts val="0"/>
              </a:spcAft>
              <a:buNone/>
            </a:pPr>
            <a:endParaRPr dirty="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 name="Shape 6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2</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https://www.movinghealthcareupstream.org/navigating-the-health-care-system-zip-files/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NTHCS pre-test</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NTHCS pre-test answer key</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https://www.movinghealthcareupstream.org/digital-version-nthcs-activities/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baseline="0" dirty="0">
                <a:solidFill>
                  <a:srgbClr val="000000"/>
                </a:solidFill>
                <a:effectLst/>
                <a:latin typeface="Arial"/>
                <a:ea typeface="Arial"/>
                <a:cs typeface="Arial"/>
                <a:sym typeface="Arial"/>
              </a:rPr>
              <a:t>5.1.1 Navigating the Health Care System Pre-Survey</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endParaRPr kumimoji="0" lang="en-US" sz="1100" b="1" i="0" u="none" strike="noStrike" kern="0" cap="none" spc="0" normalizeH="0" baseline="0" dirty="0">
              <a:ln>
                <a:noFill/>
              </a:ln>
              <a:solidFill>
                <a:srgbClr val="000000"/>
              </a:solidFill>
              <a:effectLst/>
              <a:uLnTx/>
              <a:uFillTx/>
              <a:latin typeface="Calibri"/>
              <a:ea typeface="Calibri"/>
              <a:cs typeface="Calibri"/>
              <a:sym typeface="Arial"/>
            </a:endParaRPr>
          </a:p>
          <a:p>
            <a:r>
              <a:rPr kumimoji="0" lang="en-US" sz="1100" b="0" i="0" u="none" strike="noStrike" kern="0" cap="none" spc="0" normalizeH="0" baseline="0" dirty="0">
                <a:ln>
                  <a:noFill/>
                </a:ln>
                <a:solidFill>
                  <a:srgbClr val="000000"/>
                </a:solidFill>
                <a:effectLst/>
                <a:uLnTx/>
                <a:uFillTx/>
                <a:latin typeface="Calibri"/>
                <a:ea typeface="Calibri"/>
                <a:cs typeface="Calibri"/>
                <a:sym typeface="Arial"/>
              </a:rPr>
              <a:t>Debrief of the video- Be sure to really push the “why” with participants and give them perspective- in a few years they are going to have to do a lot of this on their own (if they don’t do some of it on their own already). This program will help them understand concepts that can be confusing.</a:t>
            </a:r>
          </a:p>
          <a:p>
            <a:endParaRPr kumimoji="0" lang="en-US" sz="1100" b="1" i="0" u="sng" strike="noStrike" kern="0" cap="none" spc="0" normalizeH="0" baseline="0" dirty="0">
              <a:ln>
                <a:noFill/>
              </a:ln>
              <a:solidFill>
                <a:srgbClr val="000000"/>
              </a:solidFill>
              <a:effectLst/>
              <a:uLnTx/>
              <a:uFillTx/>
              <a:latin typeface="Calibri"/>
              <a:ea typeface="Calibri"/>
              <a:cs typeface="Calibri"/>
              <a:sym typeface="Arial"/>
            </a:endParaRPr>
          </a:p>
          <a:p>
            <a:pPr marL="457200" marR="0" lvl="1" indent="0" algn="l" defTabSz="914400" rtl="0" eaLnBrk="1" fontAlgn="auto" latinLnBrk="0" hangingPunct="1">
              <a:lnSpc>
                <a:spcPct val="100000"/>
              </a:lnSpc>
              <a:spcBef>
                <a:spcPts val="0"/>
              </a:spcBef>
              <a:spcAft>
                <a:spcPts val="0"/>
              </a:spcAft>
              <a:buClr>
                <a:srgbClr val="000000"/>
              </a:buClr>
              <a:buSzPts val="1400"/>
              <a:buFont typeface="Calibri" panose="020F0502020204030204" pitchFamily="34" charset="0"/>
              <a:buNone/>
              <a:tabLst/>
              <a:defRPr/>
            </a:pPr>
            <a:r>
              <a:rPr kumimoji="0" lang="en-US" sz="1100" b="1" i="0" u="none" strike="noStrike" kern="0" cap="none" spc="0" normalizeH="0" baseline="0" dirty="0">
                <a:ln>
                  <a:noFill/>
                </a:ln>
                <a:solidFill>
                  <a:srgbClr val="000000"/>
                </a:solidFill>
                <a:effectLst/>
                <a:uLnTx/>
                <a:uFillTx/>
                <a:latin typeface="Calibri"/>
                <a:ea typeface="Calibri"/>
                <a:cs typeface="Calibri"/>
                <a:sym typeface="Arial"/>
              </a:rPr>
              <a:t>Sample Script</a:t>
            </a:r>
            <a:r>
              <a:rPr kumimoji="0" lang="en-US" sz="1100" b="0" i="0" u="none" strike="noStrike" kern="0" cap="none" spc="0" normalizeH="0" baseline="0" dirty="0">
                <a:ln>
                  <a:noFill/>
                </a:ln>
                <a:solidFill>
                  <a:srgbClr val="000000"/>
                </a:solidFill>
                <a:effectLst/>
                <a:uLnTx/>
                <a:uFillTx/>
                <a:latin typeface="Calibri"/>
                <a:ea typeface="Calibri"/>
                <a:cs typeface="Calibri"/>
                <a:sym typeface="Arial"/>
              </a:rPr>
              <a:t>: “You saw in the video clip that even adults struggle with health care information. We will be spending the next few lessons learning about providers, insurance, family history, and what you need to know when going to the provider so you will have the knowledge and skills to take care of your own health needs.”</a:t>
            </a:r>
          </a:p>
          <a:p>
            <a:pPr marL="0" marR="0" lvl="0" indent="0" algn="l" defTabSz="914400" rtl="0" eaLnBrk="1" fontAlgn="auto" latinLnBrk="0" hangingPunct="1">
              <a:lnSpc>
                <a:spcPct val="100000"/>
              </a:lnSpc>
              <a:spcBef>
                <a:spcPts val="0"/>
              </a:spcBef>
              <a:spcAft>
                <a:spcPts val="0"/>
              </a:spcAft>
              <a:buClr>
                <a:srgbClr val="000000"/>
              </a:buClr>
              <a:buSzPts val="1400"/>
              <a:buFont typeface="Calibri" panose="020F0502020204030204" pitchFamily="34" charset="0"/>
              <a:buNone/>
              <a:tabLst/>
              <a:defRPr/>
            </a:pPr>
            <a:endParaRPr kumimoji="0" lang="en-US" sz="1100" b="0" i="0" u="none" strike="noStrike" kern="0" cap="none" spc="0" normalizeH="0" baseline="0" dirty="0">
              <a:ln>
                <a:noFill/>
              </a:ln>
              <a:solidFill>
                <a:srgbClr val="000000"/>
              </a:solidFill>
              <a:effectLst/>
              <a:uLnTx/>
              <a:uFillTx/>
              <a:latin typeface="Calibri"/>
              <a:ea typeface="Calibri"/>
              <a:cs typeface="Calibri"/>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Calibri" panose="020F0502020204030204" pitchFamily="34" charset="0"/>
              <a:buNone/>
              <a:tabLst/>
              <a:defRPr/>
            </a:pPr>
            <a:r>
              <a:rPr kumimoji="0" lang="en-US" sz="1100" b="0" i="0" u="none" strike="noStrike" kern="0" cap="none" spc="0" normalizeH="0" baseline="0" dirty="0">
                <a:ln>
                  <a:noFill/>
                </a:ln>
                <a:solidFill>
                  <a:srgbClr val="000000"/>
                </a:solidFill>
                <a:effectLst/>
                <a:uLnTx/>
                <a:uFillTx/>
                <a:latin typeface="Calibri"/>
                <a:ea typeface="Calibri"/>
                <a:cs typeface="Calibri"/>
                <a:sym typeface="Arial"/>
              </a:rPr>
              <a:t>Have participants turn to page two of workbook. Review content in the Introduction section. </a:t>
            </a:r>
          </a:p>
          <a:p>
            <a:pPr marL="0" marR="0" lvl="0" indent="0" algn="l" defTabSz="914400" rtl="0" eaLnBrk="1" fontAlgn="auto" latinLnBrk="0" hangingPunct="1">
              <a:lnSpc>
                <a:spcPct val="100000"/>
              </a:lnSpc>
              <a:spcBef>
                <a:spcPts val="0"/>
              </a:spcBef>
              <a:spcAft>
                <a:spcPts val="0"/>
              </a:spcAft>
              <a:buClr>
                <a:srgbClr val="000000"/>
              </a:buClr>
              <a:buSzPts val="1400"/>
              <a:buFont typeface="Calibri" panose="020F0502020204030204" pitchFamily="34" charset="0"/>
              <a:buNone/>
              <a:tabLst/>
              <a:defRPr/>
            </a:pPr>
            <a:endParaRPr kumimoji="0" lang="en-US" sz="1100" b="0" i="0" u="none" strike="noStrike" kern="0" cap="none" spc="0" normalizeH="0" baseline="0" dirty="0">
              <a:ln>
                <a:noFill/>
              </a:ln>
              <a:solidFill>
                <a:srgbClr val="000000"/>
              </a:solidFill>
              <a:effectLst/>
              <a:uLnTx/>
              <a:uFillTx/>
              <a:latin typeface="Calibri"/>
              <a:ea typeface="Calibri"/>
              <a:cs typeface="Calibri"/>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Calibri" panose="020F0502020204030204" pitchFamily="34" charset="0"/>
              <a:buNone/>
              <a:tabLst/>
              <a:defRPr/>
            </a:pPr>
            <a:r>
              <a:rPr kumimoji="0" lang="en-US" sz="1100" b="0" i="0" u="none" strike="noStrike" kern="0" cap="none" spc="0" normalizeH="0" baseline="0" dirty="0">
                <a:ln>
                  <a:noFill/>
                </a:ln>
                <a:solidFill>
                  <a:srgbClr val="000000"/>
                </a:solidFill>
                <a:effectLst/>
                <a:uLnTx/>
                <a:uFillTx/>
                <a:latin typeface="Calibri"/>
                <a:ea typeface="Calibri"/>
                <a:cs typeface="Calibri"/>
                <a:sym typeface="Arial"/>
              </a:rPr>
              <a:t>Administer pre-test (if using)- If you are using the pre-test, explain that you will be collecting information from them at the beginning and end of the sessions as a way to see if what, and how much, they have learned about managing their own health care. Instruct participants not to write their names on the pre-test. If yo</a:t>
            </a:r>
            <a:r>
              <a:rPr lang="en-US" sz="1100" b="0" i="0" u="none" strike="noStrike" cap="none" dirty="0">
                <a:solidFill>
                  <a:srgbClr val="000000"/>
                </a:solidFill>
                <a:effectLst/>
                <a:latin typeface="Arial"/>
                <a:ea typeface="Arial"/>
                <a:cs typeface="Arial"/>
                <a:sym typeface="Arial"/>
              </a:rPr>
              <a:t>u plan to share the group results with them, let them know. </a:t>
            </a:r>
            <a:endParaRPr lang="en-US" sz="12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2-3</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Important Concepts (through slide 9)</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The relationship between health, health care, health literacy, and self-advocacy</a:t>
            </a:r>
          </a:p>
          <a:p>
            <a:pPr marL="0" indent="0">
              <a:buFont typeface="Arial" panose="020B0604020202020204" pitchFamily="34" charset="0"/>
              <a:buNone/>
            </a:pPr>
            <a:endParaRPr lang="en-US" b="1" dirty="0"/>
          </a:p>
          <a:p>
            <a:r>
              <a:rPr lang="en-US" b="1" dirty="0"/>
              <a:t>Important Vocabulary Words (through slide 9)</a:t>
            </a:r>
          </a:p>
          <a:p>
            <a:pPr marL="628650" lvl="1" indent="-171450">
              <a:buFont typeface="Arial" panose="020B0604020202020204" pitchFamily="34" charset="0"/>
              <a:buChar char="•"/>
            </a:pPr>
            <a:r>
              <a:rPr lang="en-US" b="0" dirty="0"/>
              <a:t>Health</a:t>
            </a:r>
          </a:p>
          <a:p>
            <a:pPr marL="628650" lvl="1" indent="-171450">
              <a:buFont typeface="Arial" panose="020B0604020202020204" pitchFamily="34" charset="0"/>
              <a:buChar char="•"/>
            </a:pPr>
            <a:r>
              <a:rPr lang="en-US" b="0" dirty="0"/>
              <a:t>Health Care</a:t>
            </a:r>
          </a:p>
          <a:p>
            <a:pPr marL="628650" lvl="1" indent="-171450">
              <a:buFont typeface="Arial" panose="020B0604020202020204" pitchFamily="34" charset="0"/>
              <a:buChar char="•"/>
            </a:pPr>
            <a:r>
              <a:rPr lang="en-US" b="0" dirty="0"/>
              <a:t>Health Literacy</a:t>
            </a:r>
          </a:p>
          <a:p>
            <a:pPr marL="628650" lvl="1" indent="-171450">
              <a:buFont typeface="Arial" panose="020B0604020202020204" pitchFamily="34" charset="0"/>
              <a:buChar char="•"/>
            </a:pPr>
            <a:r>
              <a:rPr lang="en-US" b="0" dirty="0"/>
              <a:t>Self-Advocacy</a:t>
            </a:r>
          </a:p>
          <a:p>
            <a:endParaRPr lang="en-US" b="1" dirty="0"/>
          </a:p>
          <a:p>
            <a:r>
              <a:rPr lang="en-US" b="1" dirty="0"/>
              <a:t>Presenter Instructions &amp; Script</a:t>
            </a:r>
          </a:p>
          <a:p>
            <a:pPr lvl="1"/>
            <a:r>
              <a:rPr lang="en-US" b="1" dirty="0"/>
              <a:t>Sample Script- </a:t>
            </a:r>
            <a:r>
              <a:rPr lang="en-US" sz="1100" b="0" i="1" u="none" strike="noStrike" cap="none" dirty="0">
                <a:solidFill>
                  <a:srgbClr val="000000"/>
                </a:solidFill>
                <a:effectLst/>
                <a:latin typeface="Arial"/>
                <a:ea typeface="Arial"/>
                <a:cs typeface="Arial"/>
                <a:sym typeface="Arial"/>
              </a:rPr>
              <a:t>“</a:t>
            </a:r>
            <a:r>
              <a:rPr lang="en-US" sz="1100" b="0" i="0" u="none" strike="noStrike" cap="none" dirty="0">
                <a:solidFill>
                  <a:srgbClr val="000000"/>
                </a:solidFill>
                <a:effectLst/>
                <a:latin typeface="Arial"/>
                <a:ea typeface="Arial"/>
                <a:cs typeface="Arial"/>
                <a:sym typeface="Arial"/>
              </a:rPr>
              <a:t>There are four vocabulary words that will come up multiple times throughout this program: health, health care, health literacy, and self-advocacy. Look at pages two and three in your workbook. Find the definition of each vocabulary word. You are going to use these words and definitions for the next activity. Let’s take about three minutes to find and review the definitions of these words in your workbooks.”</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3770819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2-3, and 11</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a:t>
            </a:r>
            <a:r>
              <a:rPr lang="en-US" sz="1200" b="0" i="0" u="none" strike="noStrike" cap="none" dirty="0">
                <a:solidFill>
                  <a:srgbClr val="000000"/>
                </a:solidFill>
                <a:effectLst/>
                <a:latin typeface="Arial"/>
                <a:ea typeface="Arial"/>
                <a:cs typeface="Arial"/>
                <a:sym typeface="Arial"/>
              </a:rPr>
              <a:t> 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Classkick</a:t>
            </a:r>
            <a:r>
              <a:rPr lang="en-US" sz="1800" dirty="0">
                <a:effectLst/>
                <a:latin typeface="Calibri" panose="020F0502020204030204" pitchFamily="34" charset="0"/>
                <a:ea typeface="Calibri" panose="020F0502020204030204" pitchFamily="34" charset="0"/>
                <a:cs typeface="Times New Roman" panose="02020603050405020304" pitchFamily="18" charset="0"/>
              </a:rPr>
              <a:t>- Words Worth Knowing- </a:t>
            </a: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https://app.classkick.com/#/assignments/AXPtrPdqRaSa578PuydFMg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Presenter Instructions &amp; Script</a:t>
            </a:r>
          </a:p>
          <a:p>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This activity works for in-person or virtual presentations. Suggestions for how to facilitate the activity are shared below.</a:t>
            </a:r>
          </a:p>
          <a:p>
            <a:pPr marL="34290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Break the participants up into groups of 2-3 or have the participants work independently to create their own interpretation.</a:t>
            </a:r>
          </a:p>
          <a:p>
            <a:pPr marL="800100" lvl="1" indent="-342900">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(Virtual Option) </a:t>
            </a:r>
            <a:r>
              <a:rPr lang="en-US" sz="1800" dirty="0">
                <a:effectLst/>
                <a:latin typeface="Calibri" panose="020F0502020204030204" pitchFamily="34" charset="0"/>
                <a:ea typeface="Calibri" panose="020F0502020204030204" pitchFamily="34" charset="0"/>
                <a:cs typeface="Times New Roman" panose="02020603050405020304" pitchFamily="18" charset="0"/>
              </a:rPr>
              <a:t>Use </a:t>
            </a: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4"/>
              </a:rPr>
              <a:t>app.classkick.com/#/assignments/AXPtrPdqRaSa578PuydFMg</a:t>
            </a:r>
            <a:r>
              <a:rPr lang="en-US" sz="1800" dirty="0">
                <a:effectLst/>
                <a:latin typeface="Calibri" panose="020F0502020204030204" pitchFamily="34" charset="0"/>
                <a:ea typeface="Calibri" panose="020F0502020204030204" pitchFamily="34" charset="0"/>
                <a:cs typeface="Times New Roman" panose="02020603050405020304" pitchFamily="18" charset="0"/>
              </a:rPr>
              <a:t> to complete the activity</a:t>
            </a:r>
          </a:p>
          <a:p>
            <a:pPr marL="800100" lvl="1" indent="-342900">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(Virtual Option) </a:t>
            </a:r>
            <a:r>
              <a:rPr lang="en-US" sz="1800" dirty="0">
                <a:effectLst/>
                <a:latin typeface="Calibri" panose="020F0502020204030204" pitchFamily="34" charset="0"/>
                <a:ea typeface="Calibri" panose="020F0502020204030204" pitchFamily="34" charset="0"/>
                <a:cs typeface="Times New Roman" panose="02020603050405020304" pitchFamily="18" charset="0"/>
              </a:rPr>
              <a:t>Use the whiteboard feature in your video conferencing app to draw visuals as a group. </a:t>
            </a:r>
          </a:p>
          <a:p>
            <a:pPr marL="800100" lvl="1" indent="-342900">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(Virtual or In Person Option)</a:t>
            </a:r>
            <a:r>
              <a:rPr lang="en-US" sz="1800" dirty="0">
                <a:effectLst/>
                <a:latin typeface="Calibri" panose="020F0502020204030204" pitchFamily="34" charset="0"/>
                <a:ea typeface="Calibri" panose="020F0502020204030204" pitchFamily="34" charset="0"/>
                <a:cs typeface="Times New Roman" panose="02020603050405020304" pitchFamily="18" charset="0"/>
              </a:rPr>
              <a:t> Have each participants draw maps with the supplies they have with them. </a:t>
            </a:r>
          </a:p>
          <a:p>
            <a:pPr marL="342900" lvl="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If participants are working in groups, designate someone to capture the group’s thoughts. If participants are working in small groups on virtual platforms, you may need to have them take a screen shot, photo, etc. of their concept map to share with everyone when you bring the back together to share. </a:t>
            </a:r>
            <a:endParaRPr lang="en-US" sz="1800" b="0" i="0" u="none" strike="noStrike" cap="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100" b="0" i="0" u="none" strike="noStrike" cap="none" dirty="0">
                <a:solidFill>
                  <a:srgbClr val="000000"/>
                </a:solidFill>
                <a:effectLst/>
                <a:latin typeface="Arial"/>
                <a:ea typeface="Arial"/>
                <a:cs typeface="Arial"/>
                <a:sym typeface="Arial"/>
              </a:rPr>
              <a:t>Allow about 7 minutes for each group to create its concept map.</a:t>
            </a:r>
          </a:p>
          <a:p>
            <a:pPr marL="0" lvl="0" indent="0">
              <a:buFont typeface="+mj-lt"/>
              <a:buNone/>
            </a:pPr>
            <a:endParaRPr lang="en-US" sz="1100" b="0" i="0" u="none" strike="noStrike" cap="none" dirty="0">
              <a:solidFill>
                <a:srgbClr val="000000"/>
              </a:solidFill>
              <a:effectLst/>
              <a:latin typeface="Arial"/>
              <a:ea typeface="Arial"/>
              <a:cs typeface="Arial"/>
              <a:sym typeface="Arial"/>
            </a:endParaRPr>
          </a:p>
          <a:p>
            <a:pPr marL="457200" lvl="1" indent="0">
              <a:buFont typeface="+mj-lt"/>
              <a:buNone/>
            </a:pPr>
            <a:r>
              <a:rPr lang="en-US" sz="1100" b="1" i="0" u="none" strike="noStrike" cap="none" dirty="0">
                <a:solidFill>
                  <a:srgbClr val="000000"/>
                </a:solidFill>
                <a:effectLst/>
                <a:latin typeface="Arial"/>
                <a:ea typeface="Arial"/>
                <a:cs typeface="Arial"/>
                <a:sym typeface="Arial"/>
              </a:rPr>
              <a:t>Sample Script: </a:t>
            </a:r>
            <a:r>
              <a:rPr lang="en-US" sz="1100" b="0" i="0" u="none" strike="noStrike" cap="none" dirty="0">
                <a:solidFill>
                  <a:srgbClr val="000000"/>
                </a:solidFill>
                <a:effectLst/>
                <a:latin typeface="Arial"/>
                <a:ea typeface="Arial"/>
                <a:cs typeface="Arial"/>
                <a:sym typeface="Arial"/>
              </a:rPr>
              <a:t>“Draw, write</a:t>
            </a:r>
            <a:r>
              <a:rPr lang="en-US" sz="1100" b="0" i="0" u="none" strike="noStrike" cap="none" baseline="0" dirty="0">
                <a:solidFill>
                  <a:srgbClr val="000000"/>
                </a:solidFill>
                <a:effectLst/>
                <a:latin typeface="Arial"/>
                <a:ea typeface="Arial"/>
                <a:cs typeface="Arial"/>
                <a:sym typeface="Arial"/>
              </a:rPr>
              <a:t> or map the relationship between the four vocabulary words. A c</a:t>
            </a:r>
            <a:r>
              <a:rPr lang="en-US" sz="1100" b="0" i="0" u="none" strike="noStrike" cap="none" dirty="0">
                <a:solidFill>
                  <a:srgbClr val="000000"/>
                </a:solidFill>
                <a:effectLst/>
                <a:latin typeface="Arial"/>
                <a:ea typeface="Arial"/>
                <a:cs typeface="Arial"/>
                <a:sym typeface="Arial"/>
              </a:rPr>
              <a:t>oncept map is a visual representations of information. They can be charts, graphic organizers, tables, flowcharts, Venn Diagrams, timelines, or T-charts.”</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b="0" i="0" u="none" strike="noStrike" cap="none" dirty="0">
              <a:solidFill>
                <a:srgbClr val="000000"/>
              </a:solidFill>
              <a:effectLst/>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 name="Shape 9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2-3, and 11</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a:t>
            </a:r>
            <a:r>
              <a:rPr lang="en-US" sz="1200" b="0" i="0" u="none" strike="noStrike" cap="none" dirty="0">
                <a:solidFill>
                  <a:srgbClr val="000000"/>
                </a:solidFill>
                <a:effectLst/>
                <a:latin typeface="Arial"/>
                <a:ea typeface="Arial"/>
                <a:cs typeface="Arial"/>
                <a:sym typeface="Arial"/>
              </a:rPr>
              <a:t> 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Classkick- Words Worth Knowing- </a:t>
            </a: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app.classkick.com/#/assignments/AXPtrPdqRaSa578PuydFMg</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Presenter Instructions &amp; Script- Continued</a:t>
            </a:r>
          </a:p>
          <a:p>
            <a:pPr marL="342900" indent="-342900">
              <a:buFont typeface="+mj-lt"/>
              <a:buAutoNum type="arabicPeriod" startAt="4"/>
            </a:pPr>
            <a:r>
              <a:rPr lang="en-US" sz="1800" dirty="0">
                <a:effectLst/>
                <a:latin typeface="Calibri" panose="020F0502020204030204" pitchFamily="34" charset="0"/>
                <a:ea typeface="Times New Roman" panose="02020603050405020304" pitchFamily="18" charset="0"/>
              </a:rPr>
              <a:t>If participants are working in groups, bring them back into one group. Have each person or group share their concept map, drawing, or statement.</a:t>
            </a:r>
            <a:endParaRPr lang="en-US" sz="1800" dirty="0">
              <a:effectLst/>
              <a:latin typeface="Times New Roman" panose="02020603050405020304" pitchFamily="18" charset="0"/>
              <a:ea typeface="Times New Roman" panose="02020603050405020304" pitchFamily="18" charset="0"/>
            </a:endParaRPr>
          </a:p>
          <a:p>
            <a:pPr marL="342900" indent="-342900">
              <a:buFont typeface="+mj-lt"/>
              <a:buAutoNum type="arabicPeriod" startAt="4"/>
            </a:pPr>
            <a:r>
              <a:rPr lang="en-US" sz="1800" dirty="0">
                <a:effectLst/>
                <a:latin typeface="Calibri" panose="020F0502020204030204" pitchFamily="34" charset="0"/>
                <a:ea typeface="Times New Roman" panose="02020603050405020304" pitchFamily="18" charset="0"/>
              </a:rPr>
              <a:t>Have the whole group come up with one statement that describes the class’s understanding of the relationship between the four vocabulary words. (This portion of the activity—creating summary statements—should be limited to about 8 minutes, since the entire activity should take about 15 minutes.</a:t>
            </a:r>
            <a:endParaRPr lang="en-US" sz="1800" dirty="0">
              <a:effectLst/>
              <a:latin typeface="Times New Roman" panose="02020603050405020304" pitchFamily="18" charset="0"/>
              <a:ea typeface="Times New Roman" panose="02020603050405020304" pitchFamily="18" charset="0"/>
            </a:endParaRPr>
          </a:p>
          <a:p>
            <a:pPr marL="342900" indent="-342900">
              <a:buFont typeface="+mj-lt"/>
              <a:buAutoNum type="arabicPeriod" startAt="4"/>
            </a:pPr>
            <a:r>
              <a:rPr lang="en-US" sz="1800" dirty="0">
                <a:effectLst/>
                <a:latin typeface="Calibri" panose="020F0502020204030204" pitchFamily="34" charset="0"/>
                <a:ea typeface="Calibri" panose="020F0502020204030204" pitchFamily="34" charset="0"/>
              </a:rPr>
              <a:t>Transition to the next activity.</a:t>
            </a:r>
            <a:endParaRPr lang="en-US" sz="1100" b="1" i="0" u="sng" strike="noStrike" cap="none" dirty="0">
              <a:solidFill>
                <a:srgbClr val="000000"/>
              </a:solidFill>
              <a:effectLst/>
              <a:latin typeface="Arial"/>
              <a:ea typeface="Calibri" panose="020F0502020204030204" pitchFamily="34" charset="0"/>
              <a:cs typeface="Arial"/>
              <a:sym typeface="Arial"/>
            </a:endParaRPr>
          </a:p>
          <a:p>
            <a:pPr marL="0" indent="0">
              <a:buFont typeface="+mj-lt"/>
              <a:buNone/>
            </a:pPr>
            <a:endParaRPr lang="en-US" sz="1100" b="1" i="0" u="sng" strike="noStrike" cap="none" dirty="0">
              <a:solidFill>
                <a:srgbClr val="000000"/>
              </a:solidFill>
              <a:effectLst/>
              <a:latin typeface="Arial"/>
              <a:ea typeface="Arial"/>
              <a:cs typeface="Arial"/>
              <a:sym typeface="Arial"/>
            </a:endParaRPr>
          </a:p>
          <a:p>
            <a:pPr marL="457200" lvl="1" indent="0">
              <a:buFont typeface="+mj-lt"/>
              <a:buNone/>
            </a:pPr>
            <a:r>
              <a:rPr lang="en-US" sz="1100" b="1" i="0" u="none" strike="noStrike" cap="none" dirty="0">
                <a:solidFill>
                  <a:srgbClr val="000000"/>
                </a:solidFill>
                <a:effectLst/>
                <a:latin typeface="Arial"/>
                <a:ea typeface="Arial"/>
                <a:cs typeface="Arial"/>
                <a:sym typeface="Arial"/>
              </a:rPr>
              <a:t>Sample Script</a:t>
            </a:r>
            <a:r>
              <a:rPr lang="en-US" sz="1100" b="0" i="0" u="none" strike="noStrike" cap="none" dirty="0">
                <a:solidFill>
                  <a:srgbClr val="000000"/>
                </a:solidFill>
                <a:effectLst/>
                <a:latin typeface="Arial"/>
                <a:ea typeface="Arial"/>
                <a:cs typeface="Arial"/>
                <a:sym typeface="Arial"/>
              </a:rPr>
              <a:t>: “You will see these connected concepts throughout the unit because they are vital to taking care of your health needs.”</a:t>
            </a:r>
          </a:p>
          <a:p>
            <a:pPr marL="0" lvl="0" indent="0" rtl="0">
              <a:lnSpc>
                <a:spcPct val="115000"/>
              </a:lnSpc>
              <a:spcBef>
                <a:spcPts val="0"/>
              </a:spcBef>
              <a:spcAft>
                <a:spcPts val="0"/>
              </a:spcAft>
              <a:buSzPts val="1100"/>
              <a:buNone/>
            </a:pPr>
            <a:endParaRPr dirty="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3</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a:t>
            </a:r>
          </a:p>
          <a:p>
            <a:pPr marL="882650" marR="0" lvl="1"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YouTube- Exact Instructions Challenge  </a:t>
            </a:r>
            <a:r>
              <a:rPr lang="en-US" sz="1200" b="0" i="0" u="none" strike="noStrike" cap="none" dirty="0">
                <a:solidFill>
                  <a:srgbClr val="000000"/>
                </a:solidFill>
                <a:effectLst/>
                <a:latin typeface="Arial"/>
                <a:ea typeface="Calibri" panose="020F0502020204030204" pitchFamily="34" charset="0"/>
                <a:cs typeface="Arial"/>
                <a:sym typeface="Arial"/>
              </a:rPr>
              <a:t>https://www.youtube.com/watch?v=cDA3_5982h8</a:t>
            </a:r>
            <a:endParaRPr lang="en-US" sz="1200" b="0" i="0" u="none" strike="noStrike" cap="none" dirty="0">
              <a:solidFill>
                <a:srgbClr val="000000"/>
              </a:solidFill>
              <a:effectLst/>
              <a:latin typeface="Arial"/>
              <a:ea typeface="Arial"/>
              <a:cs typeface="Arial"/>
              <a:sym typeface="Arial"/>
            </a:endParaRPr>
          </a:p>
          <a:p>
            <a:endParaRPr lang="en-US" b="1" dirty="0"/>
          </a:p>
          <a:p>
            <a:r>
              <a:rPr lang="en-US" b="1" dirty="0"/>
              <a:t>Important Concepts (through slide 9)</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The importance of self-advocacy and clear communication</a:t>
            </a:r>
          </a:p>
          <a:p>
            <a:endParaRPr lang="en-US" b="1" dirty="0"/>
          </a:p>
          <a:p>
            <a:r>
              <a:rPr lang="en-US" b="1" dirty="0"/>
              <a:t>Important Vocabulary Words (through slide 9)</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rgbClr val="000000"/>
                </a:solidFill>
                <a:effectLst/>
                <a:latin typeface="Arial"/>
                <a:ea typeface="Arial"/>
                <a:cs typeface="Arial"/>
                <a:sym typeface="Arial"/>
              </a:rPr>
              <a:t>Self-Advocacy</a:t>
            </a:r>
          </a:p>
          <a:p>
            <a:endParaRPr lang="en-US" b="1" dirty="0"/>
          </a:p>
          <a:p>
            <a:r>
              <a:rPr lang="en-US" b="1" dirty="0"/>
              <a:t>Presenter Instructions &amp; Script</a:t>
            </a:r>
          </a:p>
          <a:p>
            <a:endParaRPr lang="en-US" sz="1100" b="1"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This is an animated slide. Play the video before advancing slides and moving into the activity.</a:t>
            </a:r>
          </a:p>
          <a:p>
            <a:endParaRPr lang="en-US" sz="1100" b="0"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Play a snippet of the “Exact Instructions Challenge – THIS is why my kids hate me” (</a:t>
            </a:r>
            <a:r>
              <a:rPr lang="en-US" sz="1100" b="0" i="0" u="sng" strike="noStrike" cap="none" dirty="0">
                <a:solidFill>
                  <a:srgbClr val="000000"/>
                </a:solidFill>
                <a:effectLst/>
                <a:latin typeface="Arial"/>
                <a:ea typeface="Arial"/>
                <a:cs typeface="Arial"/>
                <a:sym typeface="Arial"/>
                <a:hlinkClick r:id="rId3"/>
              </a:rPr>
              <a:t>https://www.youtube.com/watch?v=cDA3_5982h8</a:t>
            </a:r>
            <a:r>
              <a:rPr lang="en-US" sz="1100" b="0" i="0" u="none" strike="noStrike" cap="none" dirty="0">
                <a:solidFill>
                  <a:srgbClr val="000000"/>
                </a:solidFill>
                <a:effectLst/>
                <a:latin typeface="Arial"/>
                <a:ea typeface="Arial"/>
                <a:cs typeface="Arial"/>
                <a:sym typeface="Arial"/>
              </a:rPr>
              <a:t>) video. (Length: 7:22minutes.)</a:t>
            </a:r>
          </a:p>
          <a:p>
            <a:endParaRPr lang="en-US" sz="1100" b="0" i="0" u="none" strike="noStrike" cap="none" dirty="0">
              <a:solidFill>
                <a:srgbClr val="000000"/>
              </a:solidFill>
              <a:effectLst/>
              <a:latin typeface="Arial"/>
              <a:cs typeface="Arial"/>
              <a:sym typeface="Arial"/>
            </a:endParaRPr>
          </a:p>
          <a:p>
            <a:pPr lvl="1"/>
            <a:r>
              <a:rPr lang="en-US" sz="1100" b="1" dirty="0"/>
              <a:t>Sample Script- from FIRST ANIMATION: </a:t>
            </a:r>
            <a:r>
              <a:rPr lang="en-US" sz="1100" b="0" i="0" u="none" strike="noStrike" cap="none" dirty="0">
                <a:solidFill>
                  <a:srgbClr val="000000"/>
                </a:solidFill>
                <a:effectLst/>
                <a:latin typeface="Arial"/>
                <a:ea typeface="Arial"/>
                <a:cs typeface="Arial"/>
                <a:sym typeface="Arial"/>
              </a:rPr>
              <a:t>“Why is this an important metaphor? How does this apply to you as an individual and your health?”</a:t>
            </a:r>
          </a:p>
          <a:p>
            <a:pPr lvl="1"/>
            <a:endParaRPr lang="en-US" sz="1100" b="0" i="0" u="none" strike="noStrike" cap="none" dirty="0">
              <a:solidFill>
                <a:srgbClr val="000000"/>
              </a:solidFill>
              <a:effectLst/>
              <a:latin typeface="Arial"/>
              <a:ea typeface="Arial"/>
              <a:cs typeface="Arial"/>
              <a:sym typeface="Arial"/>
            </a:endParaRPr>
          </a:p>
          <a:p>
            <a:pPr lvl="1"/>
            <a:r>
              <a:rPr lang="en-US" sz="1100" b="0" i="0" u="none" strike="noStrike" cap="none" dirty="0">
                <a:solidFill>
                  <a:srgbClr val="000000"/>
                </a:solidFill>
                <a:effectLst/>
                <a:latin typeface="Arial"/>
                <a:ea typeface="Arial"/>
                <a:cs typeface="Arial"/>
                <a:sym typeface="Arial"/>
              </a:rPr>
              <a:t>“You just saw a dad try to follow his kids’ instructions on making a PB&amp;J sandwich, you saw what not being specific had the dad do, everyone has their own specific health needs. Unfortunately, providers and other care providers are not mind readers, so they are not going to know what you need unless you advocate for yourself. Don’t assume they can tell how you are feeling just by looking at you. It’s your job to be prepared to give details to help your providers help you.”</a:t>
            </a:r>
          </a:p>
          <a:p>
            <a:endParaRPr lang="en-US" sz="1100" b="0"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Transition into activity.</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from SECOND ANIMATION: </a:t>
            </a:r>
            <a:r>
              <a:rPr lang="en-US" sz="1100" b="0" i="0" u="none" strike="noStrike" cap="none" dirty="0">
                <a:solidFill>
                  <a:srgbClr val="000000"/>
                </a:solidFill>
                <a:effectLst/>
                <a:latin typeface="Arial"/>
                <a:ea typeface="Arial"/>
                <a:cs typeface="Arial"/>
                <a:sym typeface="Arial"/>
              </a:rPr>
              <a:t>“Who can describe how they make a PB&amp;J sandwich?” </a:t>
            </a:r>
          </a:p>
          <a:p>
            <a:endParaRPr lang="en-US" sz="1100" b="0"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Call on three participants. Have each one describe (ingredients and step-by-step process) how they make a PB&amp;J sandwich.</a:t>
            </a:r>
            <a:r>
              <a:rPr lang="en-US" sz="1100" b="0" i="0" u="none" strike="noStrike" cap="none" baseline="0" dirty="0">
                <a:solidFill>
                  <a:srgbClr val="000000"/>
                </a:solidFill>
                <a:effectLst/>
                <a:latin typeface="Arial"/>
                <a:ea typeface="Arial"/>
                <a:cs typeface="Arial"/>
                <a:sym typeface="Arial"/>
              </a:rPr>
              <a:t> </a:t>
            </a:r>
            <a:r>
              <a:rPr lang="en-US" sz="1100" b="0" i="0" u="none" strike="noStrike" cap="none" dirty="0">
                <a:solidFill>
                  <a:srgbClr val="000000"/>
                </a:solidFill>
                <a:effectLst/>
                <a:latin typeface="Arial"/>
                <a:ea typeface="Arial"/>
                <a:cs typeface="Arial"/>
                <a:sym typeface="Arial"/>
              </a:rPr>
              <a:t>(Allow about 1 minute per person for this- about 3 minutes total.) </a:t>
            </a:r>
          </a:p>
          <a:p>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from THIRD ANIMATION: </a:t>
            </a:r>
            <a:r>
              <a:rPr lang="en-US" sz="1100" b="0" i="0" u="none" strike="noStrike" cap="none" dirty="0">
                <a:solidFill>
                  <a:srgbClr val="000000"/>
                </a:solidFill>
                <a:effectLst/>
                <a:latin typeface="Arial"/>
                <a:ea typeface="Arial"/>
                <a:cs typeface="Arial"/>
                <a:sym typeface="Arial"/>
              </a:rPr>
              <a:t>“Does everyone make their sandwich the same way? How do you need to communicate in order to get someone else to make you your PERFECT sandwich? How does this relate to self-advocacy and health care? We’re about to find out!” </a:t>
            </a:r>
          </a:p>
          <a:p>
            <a:pPr lvl="0"/>
            <a:endParaRPr lang="en-US" sz="1100" b="0" i="0" u="none" strike="noStrike" cap="none" dirty="0">
              <a:solidFill>
                <a:srgbClr val="000000"/>
              </a:solidFill>
              <a:effectLst/>
              <a:latin typeface="Arial"/>
              <a:ea typeface="Arial"/>
              <a:cs typeface="Arial"/>
              <a:sym typeface="Arial"/>
            </a:endParaRPr>
          </a:p>
          <a:p>
            <a:pPr lvl="0"/>
            <a:r>
              <a:rPr lang="en-US" sz="1100" b="0" i="0" u="none" strike="noStrike" cap="none" dirty="0">
                <a:solidFill>
                  <a:srgbClr val="000000"/>
                </a:solidFill>
                <a:effectLst/>
                <a:latin typeface="Arial"/>
                <a:ea typeface="Arial"/>
                <a:cs typeface="Arial"/>
                <a:sym typeface="Arial"/>
              </a:rPr>
              <a:t>Make the point that clear communication and self-advocacy are the key to getting the sandwich you want in this activity– and the quality health care you want in real life.</a:t>
            </a:r>
          </a:p>
          <a:p>
            <a:pPr lvl="0"/>
            <a:endParaRPr lang="en-US" sz="1100" b="0" i="0" u="none" strike="noStrike" cap="none" dirty="0">
              <a:solidFill>
                <a:srgbClr val="000000"/>
              </a:solidFill>
              <a:effectLst/>
              <a:latin typeface="Arial"/>
              <a:ea typeface="Arial"/>
              <a:cs typeface="Arial"/>
              <a:sym typeface="Arial"/>
            </a:endParaRPr>
          </a:p>
          <a:p>
            <a:pPr lvl="1"/>
            <a:r>
              <a:rPr lang="en-US" sz="1100" b="1" i="0" u="none" strike="noStrike" cap="none" dirty="0">
                <a:solidFill>
                  <a:srgbClr val="000000"/>
                </a:solidFill>
                <a:effectLst/>
                <a:latin typeface="Arial"/>
                <a:ea typeface="Arial"/>
                <a:cs typeface="Arial"/>
                <a:sym typeface="Arial"/>
              </a:rPr>
              <a:t>Sample Script- still on THIRD ANIMATION- “</a:t>
            </a:r>
            <a:r>
              <a:rPr lang="en-US" sz="1100" b="0" i="0" u="none" strike="noStrike" cap="none" dirty="0">
                <a:solidFill>
                  <a:srgbClr val="000000"/>
                </a:solidFill>
                <a:effectLst/>
                <a:latin typeface="Arial"/>
                <a:ea typeface="Arial"/>
                <a:cs typeface="Arial"/>
                <a:sym typeface="Arial"/>
              </a:rPr>
              <a:t>You are all different, and just like everyone has a particular way of making a PB&amp;J sandwich, everyone has their own specific health needs and preferences. Remember that doctors and other care providers are not mind readers; they are not going to know what you need and what questions or worries you have unless you advocate for yourself. Don’t assume they can tell how you are feeling just by looking at you. It’s your job to be prepared to give details to help your providers help you.”</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4" name="Shape 11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3</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1.1.1 Self Advocate Qualities</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endParaRPr lang="en-US" sz="1100" b="1" i="0" u="none" strike="noStrike" cap="none" dirty="0">
              <a:solidFill>
                <a:srgbClr val="000000"/>
              </a:solidFill>
              <a:effectLst/>
              <a:latin typeface="Arial"/>
              <a:ea typeface="Arial"/>
              <a:cs typeface="Arial"/>
              <a:sym typeface="Arial"/>
            </a:endParaRPr>
          </a:p>
          <a:p>
            <a:r>
              <a:rPr lang="en-US" sz="1100" b="0" i="0" u="none" strike="noStrike" cap="none" dirty="0">
                <a:solidFill>
                  <a:srgbClr val="000000"/>
                </a:solidFill>
                <a:effectLst/>
                <a:latin typeface="Arial"/>
                <a:ea typeface="Arial"/>
                <a:cs typeface="Arial"/>
                <a:sym typeface="Arial"/>
              </a:rPr>
              <a:t>This is an animated slide. </a:t>
            </a:r>
            <a:r>
              <a:rPr lang="en-US" sz="1800" u="none" dirty="0">
                <a:solidFill>
                  <a:srgbClr val="008080"/>
                </a:solidFill>
                <a:effectLst/>
                <a:latin typeface="Calibri" panose="020F0502020204030204" pitchFamily="34" charset="0"/>
                <a:ea typeface="Calibri" panose="020F0502020204030204" pitchFamily="34" charset="0"/>
                <a:cs typeface="Times New Roman" panose="02020603050405020304" pitchFamily="18" charset="0"/>
              </a:rPr>
              <a:t>This activity works for in-person or virtual presentations. Suggestions for how to facilitate the activity are shared below. </a:t>
            </a:r>
          </a:p>
          <a:p>
            <a:endParaRPr lang="en-US" sz="1800" b="1" u="none" dirty="0">
              <a:solidFill>
                <a:srgbClr val="008080"/>
              </a:solidFill>
              <a:effectLst/>
              <a:latin typeface="Calibri" panose="020F0502020204030204" pitchFamily="34" charset="0"/>
              <a:cs typeface="Times New Roman" panose="02020603050405020304" pitchFamily="18" charset="0"/>
            </a:endParaRPr>
          </a:p>
          <a:p>
            <a:pPr lvl="1"/>
            <a:r>
              <a:rPr lang="en-US" sz="1800" b="1" dirty="0"/>
              <a:t>Sample Script- from FIRST ANIMATION: </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We’re going to talk a little more about self-advocacy, starting with the definition on page three of your workbook.” (</a:t>
            </a:r>
            <a:r>
              <a:rPr lang="en-US" sz="1800" i="0" dirty="0">
                <a:effectLst/>
                <a:latin typeface="Calibri" panose="020F0502020204030204" pitchFamily="34" charset="0"/>
                <a:ea typeface="Times New Roman" panose="02020603050405020304" pitchFamily="18" charset="0"/>
                <a:cs typeface="Times New Roman" panose="02020603050405020304" pitchFamily="18" charset="0"/>
              </a:rPr>
              <a:t>Give participants time to read the definition on page three (or read it to them. Paraphrase it for the group to ensure understanding.) </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“Does this definition make sense? Especially when you think about the PB&amp;J sandwich activity we just did?” (</a:t>
            </a:r>
            <a:r>
              <a:rPr lang="en-US" sz="1800" i="0" dirty="0">
                <a:effectLst/>
                <a:latin typeface="Calibri" panose="020F0502020204030204" pitchFamily="34" charset="0"/>
                <a:ea typeface="Calibri" panose="020F0502020204030204" pitchFamily="34" charset="0"/>
                <a:cs typeface="Times New Roman" panose="02020603050405020304" pitchFamily="18" charset="0"/>
              </a:rPr>
              <a:t>Allow time for responses.)  </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“OK, so let’s move on look at what it takes to be a good self-advocate</a:t>
            </a:r>
            <a:r>
              <a:rPr lang="en-US" sz="1800" i="0" dirty="0">
                <a:effectLst/>
                <a:latin typeface="Calibri" panose="020F0502020204030204" pitchFamily="34" charset="0"/>
                <a:ea typeface="Calibri" panose="020F0502020204030204" pitchFamily="34" charset="0"/>
                <a:cs typeface="Times New Roman" panose="02020603050405020304" pitchFamily="18" charset="0"/>
              </a:rPr>
              <a:t>.”</a:t>
            </a:r>
          </a:p>
          <a:p>
            <a:endParaRPr lang="en-US" sz="1800" i="0" u="none" dirty="0">
              <a:solidFill>
                <a:srgbClr val="008080"/>
              </a:solidFill>
              <a:effectLst/>
              <a:latin typeface="Calibri" panose="020F0502020204030204" pitchFamily="34" charset="0"/>
              <a:ea typeface="Times New Roman" panose="02020603050405020304" pitchFamily="18" charset="0"/>
              <a:cs typeface="Times New Roman" panose="02020603050405020304" pitchFamily="18" charset="0"/>
            </a:endParaRPr>
          </a:p>
          <a:p>
            <a:r>
              <a:rPr lang="en-US" sz="1800" u="none" dirty="0">
                <a:solidFill>
                  <a:srgbClr val="008080"/>
                </a:solidFill>
                <a:effectLst/>
                <a:latin typeface="Calibri" panose="020F0502020204030204" pitchFamily="34" charset="0"/>
                <a:ea typeface="Times New Roman" panose="02020603050405020304" pitchFamily="18" charset="0"/>
                <a:cs typeface="Times New Roman" panose="02020603050405020304" pitchFamily="18" charset="0"/>
              </a:rPr>
              <a:t>Have participants launch electronic activity 1.1.1 Self-Advocate Qualities, follow along in the workbook, or follow along with the slide. If they’re using the electronic activity, pause to let participants complete the activity. </a:t>
            </a:r>
            <a:endParaRPr lang="en-US" sz="1800" b="0" u="none" dirty="0">
              <a:solidFill>
                <a:srgbClr val="00808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sz="1800" b="0" u="none" dirty="0">
              <a:solidFill>
                <a:srgbClr val="008080"/>
              </a:solidFill>
              <a:effectLst/>
              <a:latin typeface="Times New Roman" panose="02020603050405020304" pitchFamily="18" charset="0"/>
              <a:cs typeface="Times New Roman" panose="02020603050405020304" pitchFamily="18" charset="0"/>
            </a:endParaRPr>
          </a:p>
          <a:p>
            <a:pPr lvl="1"/>
            <a:r>
              <a:rPr lang="en-US" sz="1800" b="1" dirty="0"/>
              <a:t>Sample Script- from SECOND ANIMATION: </a:t>
            </a:r>
            <a:r>
              <a:rPr lang="en-US" sz="1800" i="0" dirty="0">
                <a:solidFill>
                  <a:srgbClr val="365F91"/>
                </a:solidFill>
                <a:effectLst/>
                <a:latin typeface="Calibri" panose="020F0502020204030204" pitchFamily="34" charset="0"/>
                <a:ea typeface="Times New Roman" panose="02020603050405020304" pitchFamily="18" charset="0"/>
                <a:cs typeface="Times New Roman" panose="02020603050405020304" pitchFamily="18" charset="0"/>
              </a:rPr>
              <a:t>“Add a star next to one of the self-advocate qualities you already have. Or just make a mental note.”</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800" b="0"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lvl="1"/>
            <a:endParaRPr lang="en-US" sz="1800" b="1" dirty="0"/>
          </a:p>
          <a:p>
            <a:pPr lvl="1"/>
            <a:r>
              <a:rPr lang="en-US" sz="1800" b="1" dirty="0"/>
              <a:t>Sample Script- from </a:t>
            </a:r>
            <a:r>
              <a:rPr lang="en-US" sz="1800" b="1"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THIRD ANIMATION: </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“Add a check next to one of the self-advocate qualities you’d like to strengthen. Or just make a mental note.”</a:t>
            </a:r>
            <a:endParaRPr lang="en-US" sz="1800" b="0"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lvl="1"/>
            <a:endParaRPr lang="en-US" sz="1800" b="1" dirty="0"/>
          </a:p>
          <a:p>
            <a:pPr lvl="1"/>
            <a:r>
              <a:rPr lang="en-US" sz="1800" b="1" dirty="0"/>
              <a:t>Sample Script- from </a:t>
            </a:r>
            <a:r>
              <a:rPr lang="en-US" sz="1800" b="1"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FOURTH ANIMATION</a:t>
            </a:r>
            <a:r>
              <a:rPr lang="en-US" sz="1800" b="1" i="1"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i="1"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a:t>
            </a:r>
            <a:r>
              <a:rPr lang="en-US" sz="1800" i="0" dirty="0">
                <a:solidFill>
                  <a:srgbClr val="365F91"/>
                </a:solidFill>
                <a:effectLst/>
                <a:latin typeface="Calibri" panose="020F0502020204030204" pitchFamily="34" charset="0"/>
                <a:ea typeface="Calibri" panose="020F0502020204030204" pitchFamily="34" charset="0"/>
                <a:cs typeface="Times New Roman" panose="02020603050405020304" pitchFamily="18" charset="0"/>
              </a:rPr>
              <a:t>Highlight or underline one of the tips you’ll use to strengthen the skill you’d like to work on. Or just make a mental note.” </a:t>
            </a:r>
            <a:endParaRPr lang="en-US" sz="18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8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Ask a few participants to volunteer to </a:t>
            </a:r>
            <a:r>
              <a:rPr lang="en-US" sz="1800" dirty="0">
                <a:effectLst/>
                <a:latin typeface="Calibri" panose="020F0502020204030204" pitchFamily="34" charset="0"/>
                <a:ea typeface="Calibri" panose="020F0502020204030204" pitchFamily="34" charset="0"/>
                <a:cs typeface="Times New Roman" panose="02020603050405020304" pitchFamily="18" charset="0"/>
              </a:rPr>
              <a:t>share the tip they think will help them develop good Self-Advocacy skills. Ask other participants to raise their hands if they   chose the same tip. If participants are hesitant to share, make up your own example to get things started.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Transition to the next activity.</a:t>
            </a:r>
            <a:endParaRPr lang="en-US" sz="1800" b="0" i="0" u="none" strike="noStrike" cap="none"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800" b="0" i="0" u="sng" strike="noStrike" cap="none" dirty="0">
              <a:solidFill>
                <a:schemeClr val="tx1"/>
              </a:solidFill>
              <a:effectLst/>
              <a:latin typeface="Calibri" panose="020F0502020204030204" pitchFamily="34" charset="0"/>
              <a:ea typeface="Arial"/>
              <a:cs typeface="Times New Roman" panose="02020603050405020304" pitchFamily="18" charset="0"/>
              <a:sym typeface="Arial"/>
            </a:endParaRPr>
          </a:p>
          <a:p>
            <a:pPr lvl="1"/>
            <a:r>
              <a:rPr lang="en-US" sz="1100" b="1" i="0" u="none" strike="noStrike" cap="none" dirty="0">
                <a:solidFill>
                  <a:srgbClr val="000000"/>
                </a:solidFill>
                <a:effectLst/>
                <a:latin typeface="Arial"/>
                <a:ea typeface="Arial"/>
                <a:cs typeface="Arial"/>
                <a:sym typeface="Arial"/>
              </a:rPr>
              <a:t>Sample Script- still on FOURTH ANIMATION: </a:t>
            </a:r>
            <a:r>
              <a:rPr lang="en-US" sz="1100" b="0" i="0" u="none" strike="noStrike" cap="none" dirty="0">
                <a:solidFill>
                  <a:srgbClr val="000000"/>
                </a:solidFill>
                <a:effectLst/>
                <a:latin typeface="Arial"/>
                <a:ea typeface="Arial"/>
                <a:cs typeface="Arial"/>
                <a:sym typeface="Arial"/>
              </a:rPr>
              <a:t>“Being a strong self-advocate can help you be health literate; these skills are necessary to understand what the provider is telling you and for you to be able to tell the provider what you are feeling/experiencing. These self-advocacy qualities will make it easier for you to navigate the healthcare system and help you get the best care possible.”</a:t>
            </a:r>
          </a:p>
          <a:p>
            <a:pPr marL="139700" indent="0">
              <a:buNone/>
            </a:pPr>
            <a:endParaRPr dirty="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1" dirty="0"/>
              <a:t>Corresponding Participant Workbook Page(s): </a:t>
            </a:r>
            <a:r>
              <a:rPr lang="en-US" b="0" dirty="0"/>
              <a:t>3</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Presenter Instructions &amp; Script</a:t>
            </a:r>
          </a:p>
          <a:p>
            <a:endParaRPr lang="en-US" b="1" dirty="0"/>
          </a:p>
          <a:p>
            <a:pPr lvl="1"/>
            <a:r>
              <a:rPr lang="en-US" b="1" dirty="0"/>
              <a:t>Sample Script- </a:t>
            </a:r>
            <a:r>
              <a:rPr lang="en-US" b="1" i="0" dirty="0"/>
              <a:t>“</a:t>
            </a:r>
            <a:r>
              <a:rPr lang="en-US" i="0" dirty="0"/>
              <a:t>Clear communication is the foundation for patients to be able to understand and act on health information. </a:t>
            </a:r>
            <a:r>
              <a:rPr lang="en-US" b="0" i="0" dirty="0"/>
              <a:t>Ask</a:t>
            </a:r>
            <a:r>
              <a:rPr lang="en-US" b="0" i="0" baseline="0" dirty="0"/>
              <a:t> Me Three </a:t>
            </a:r>
            <a:r>
              <a:rPr lang="en-US" sz="1100" b="0" i="0" u="none" strike="noStrike" cap="none" dirty="0">
                <a:solidFill>
                  <a:srgbClr val="000000"/>
                </a:solidFill>
                <a:latin typeface="Arial"/>
                <a:ea typeface="Arial"/>
                <a:cs typeface="Arial"/>
                <a:sym typeface="Arial"/>
              </a:rPr>
              <a:t>encourages patients and families to ask three simple questions of their health care provider:</a:t>
            </a:r>
          </a:p>
          <a:p>
            <a:pPr lvl="2">
              <a:buFont typeface="+mj-lt"/>
              <a:buAutoNum type="arabicPeriod"/>
            </a:pPr>
            <a:r>
              <a:rPr lang="en-US" sz="1100" b="0" i="0" u="none" strike="noStrike" cap="none" dirty="0">
                <a:solidFill>
                  <a:srgbClr val="000000"/>
                </a:solidFill>
                <a:latin typeface="Arial"/>
                <a:ea typeface="Arial"/>
                <a:cs typeface="Arial"/>
                <a:sym typeface="Arial"/>
              </a:rPr>
              <a:t> What is my main problem?</a:t>
            </a:r>
          </a:p>
          <a:p>
            <a:pPr lvl="2">
              <a:buFont typeface="+mj-lt"/>
              <a:buAutoNum type="arabicPeriod"/>
            </a:pPr>
            <a:r>
              <a:rPr lang="en-US" sz="1100" b="0" i="0" u="none" strike="noStrike" cap="none" dirty="0">
                <a:solidFill>
                  <a:srgbClr val="000000"/>
                </a:solidFill>
                <a:latin typeface="Arial"/>
                <a:ea typeface="Arial"/>
                <a:cs typeface="Arial"/>
                <a:sym typeface="Arial"/>
              </a:rPr>
              <a:t> What do I need to do?</a:t>
            </a:r>
          </a:p>
          <a:p>
            <a:pPr lvl="2">
              <a:buFont typeface="+mj-lt"/>
              <a:buAutoNum type="arabicPeriod"/>
            </a:pPr>
            <a:r>
              <a:rPr lang="en-US" sz="1100" b="0" i="0" u="none" strike="noStrike" cap="none" dirty="0">
                <a:solidFill>
                  <a:srgbClr val="000000"/>
                </a:solidFill>
                <a:latin typeface="Arial"/>
                <a:ea typeface="Arial"/>
                <a:cs typeface="Arial"/>
                <a:sym typeface="Arial"/>
              </a:rPr>
              <a:t> Why is it important for me to do this?</a:t>
            </a:r>
          </a:p>
          <a:p>
            <a:pPr lvl="1">
              <a:buFont typeface="+mj-lt"/>
              <a:buNone/>
            </a:pPr>
            <a:endParaRPr lang="en-US" sz="1100" b="0" i="0" u="none" strike="noStrike" cap="none" dirty="0">
              <a:solidFill>
                <a:srgbClr val="000000"/>
              </a:solidFill>
              <a:effectLst/>
              <a:latin typeface="Arial"/>
              <a:ea typeface="Arial"/>
              <a:cs typeface="Arial"/>
              <a:sym typeface="Arial"/>
            </a:endParaRPr>
          </a:p>
          <a:p>
            <a:pPr lvl="1">
              <a:buFont typeface="+mj-lt"/>
              <a:buNone/>
            </a:pPr>
            <a:r>
              <a:rPr lang="en-US" sz="1100" b="0" i="0" u="none" strike="noStrike" cap="none" dirty="0">
                <a:solidFill>
                  <a:srgbClr val="000000"/>
                </a:solidFill>
                <a:effectLst/>
                <a:latin typeface="Arial"/>
                <a:ea typeface="Arial"/>
                <a:cs typeface="Arial"/>
                <a:sym typeface="Arial"/>
              </a:rPr>
              <a:t>You can ask these questions when</a:t>
            </a:r>
            <a:r>
              <a:rPr lang="en-US" sz="1100" b="0" i="0" u="none" strike="noStrike" cap="none" baseline="0" dirty="0">
                <a:solidFill>
                  <a:srgbClr val="000000"/>
                </a:solidFill>
                <a:effectLst/>
                <a:latin typeface="Arial"/>
                <a:ea typeface="Arial"/>
                <a:cs typeface="Arial"/>
                <a:sym typeface="Arial"/>
              </a:rPr>
              <a:t> you see your provider, when preparing for a medical test or surgery (procedure), or even when you are getting medication. Be sure to let your provider know if you still don’t understand what you need. Ask them questions until you do understand. You could say something like, “This is new to me. Can you please tell me that again?”</a:t>
            </a:r>
            <a:r>
              <a:rPr lang="en-US" sz="1100" b="0" i="0" u="none" strike="noStrike" cap="none" dirty="0">
                <a:solidFill>
                  <a:srgbClr val="000000"/>
                </a:solidFill>
                <a:latin typeface="Arial"/>
                <a:ea typeface="Arial"/>
                <a:cs typeface="Arial"/>
                <a:sym typeface="Arial"/>
              </a:rPr>
              <a:t> This could be a conversation</a:t>
            </a:r>
            <a:r>
              <a:rPr lang="en-US" sz="1100" b="0" i="0" u="none" strike="noStrike" cap="none" baseline="0" dirty="0">
                <a:solidFill>
                  <a:srgbClr val="000000"/>
                </a:solidFill>
                <a:latin typeface="Arial"/>
                <a:ea typeface="Arial"/>
                <a:cs typeface="Arial"/>
                <a:sym typeface="Arial"/>
              </a:rPr>
              <a:t> with your provider about what </a:t>
            </a:r>
            <a:r>
              <a:rPr lang="en-US" sz="1100" b="0" i="0" u="none" strike="noStrike" cap="none" dirty="0">
                <a:solidFill>
                  <a:srgbClr val="000000"/>
                </a:solidFill>
                <a:effectLst/>
                <a:latin typeface="Arial"/>
                <a:ea typeface="Arial"/>
                <a:cs typeface="Arial"/>
                <a:sym typeface="Arial"/>
              </a:rPr>
              <a:t>you will actually do once you leave the appointment (what’s non-negotiable, what do you have more control over).</a:t>
            </a:r>
            <a:r>
              <a:rPr lang="en-US" sz="1100" b="0" i="0" u="none" strike="noStrike" cap="none" dirty="0">
                <a:solidFill>
                  <a:srgbClr val="000000"/>
                </a:solidFill>
                <a:latin typeface="Arial"/>
                <a:ea typeface="Arial"/>
                <a:cs typeface="Arial"/>
                <a:sym typeface="Arial"/>
              </a:rPr>
              <a:t> Knowing the answers to these 3 questions will enable you to better care for yourself”.</a:t>
            </a:r>
          </a:p>
          <a:p>
            <a:pPr lvl="1">
              <a:buFont typeface="+mj-lt"/>
              <a:buNone/>
            </a:pPr>
            <a:endParaRPr lang="en-US" sz="1100" b="0" i="0" u="none" strike="noStrike" cap="none" dirty="0">
              <a:solidFill>
                <a:srgbClr val="000000"/>
              </a:solidFill>
              <a:latin typeface="Arial"/>
              <a:ea typeface="Arial"/>
              <a:cs typeface="Arial"/>
              <a:sym typeface="Arial"/>
            </a:endParaRPr>
          </a:p>
          <a:p>
            <a:pPr lvl="0">
              <a:buFont typeface="+mj-lt"/>
              <a:buNone/>
            </a:pPr>
            <a:r>
              <a:rPr lang="en-US" sz="1100" b="0" i="0" u="none" strike="noStrike" cap="none" dirty="0">
                <a:solidFill>
                  <a:srgbClr val="000000"/>
                </a:solidFill>
                <a:latin typeface="Arial"/>
                <a:ea typeface="Arial"/>
                <a:cs typeface="Arial"/>
                <a:sym typeface="Arial"/>
              </a:rPr>
              <a:t>Ask Me 3® is a registered trademark licensed to the Institute for Healthcare Improvement. </a:t>
            </a:r>
            <a:r>
              <a:rPr lang="en-US" sz="1100" b="0" i="0" u="none" strike="noStrike" cap="none" dirty="0">
                <a:solidFill>
                  <a:srgbClr val="000000"/>
                </a:solidFill>
                <a:effectLst/>
                <a:latin typeface="Arial"/>
                <a:ea typeface="Arial"/>
                <a:cs typeface="Arial"/>
                <a:sym typeface="Arial"/>
              </a:rPr>
              <a:t>Materials and additional information is available at: </a:t>
            </a:r>
            <a:r>
              <a:rPr lang="en-US" sz="1100" b="1" i="0" u="sng" strike="noStrike" cap="none" dirty="0">
                <a:solidFill>
                  <a:srgbClr val="000000"/>
                </a:solidFill>
                <a:effectLst/>
                <a:latin typeface="Arial"/>
                <a:ea typeface="Arial"/>
                <a:cs typeface="Arial"/>
                <a:sym typeface="Arial"/>
                <a:hlinkClick r:id="rId3"/>
              </a:rPr>
              <a:t>http://www.ihi.org/resources/Pages/Tools/Ask-Me-3-Good-Questions-for-Your-Good-Health.aspx</a:t>
            </a:r>
            <a:endParaRPr lang="en-US" sz="1100" b="1" i="0" u="none" strike="noStrike" cap="none" dirty="0">
              <a:solidFill>
                <a:srgbClr val="000000"/>
              </a:solidFill>
              <a:latin typeface="Arial"/>
              <a:ea typeface="Arial"/>
              <a:cs typeface="Arial"/>
              <a:sym typeface="Arial"/>
            </a:endParaRPr>
          </a:p>
          <a:p>
            <a:pPr marL="139700" indent="0">
              <a:buNone/>
            </a:pPr>
            <a:endParaRPr lang="en-US" dirty="0"/>
          </a:p>
        </p:txBody>
      </p:sp>
    </p:spTree>
    <p:extLst>
      <p:ext uri="{BB962C8B-B14F-4D97-AF65-F5344CB8AC3E}">
        <p14:creationId xmlns:p14="http://schemas.microsoft.com/office/powerpoint/2010/main" val="12546687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Ref idx="1001">
        <a:schemeClr val="bg1"/>
      </p:bgRef>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67FEAD3-F3D4-A64A-82C8-C068ECFD3119}"/>
              </a:ext>
            </a:extLst>
          </p:cNvPr>
          <p:cNvSpPr>
            <a:spLocks noGrp="1"/>
          </p:cNvSpPr>
          <p:nvPr>
            <p:ph type="ctrTitle" hasCustomPrompt="1"/>
          </p:nvPr>
        </p:nvSpPr>
        <p:spPr>
          <a:xfrm>
            <a:off x="6402597" y="1760636"/>
            <a:ext cx="5107446" cy="2150964"/>
          </a:xfrm>
        </p:spPr>
        <p:txBody>
          <a:bodyPr wrap="none" lIns="0" tIns="0" rIns="0" bIns="0" anchor="t" anchorCtr="0">
            <a:noAutofit/>
          </a:bodyPr>
          <a:lstStyle>
            <a:lvl1pPr algn="l">
              <a:defRPr sz="5000">
                <a:solidFill>
                  <a:srgbClr val="FFFFFF"/>
                </a:solidFill>
              </a:defRPr>
            </a:lvl1pPr>
          </a:lstStyle>
          <a:p>
            <a:r>
              <a:rPr lang="en-US" dirty="0"/>
              <a:t>Click to edit </a:t>
            </a:r>
            <a:br>
              <a:rPr lang="en-US" dirty="0"/>
            </a:br>
            <a:r>
              <a:rPr lang="en-US" dirty="0"/>
              <a:t>Master title style</a:t>
            </a:r>
          </a:p>
        </p:txBody>
      </p:sp>
      <p:sp>
        <p:nvSpPr>
          <p:cNvPr id="7" name="Subtitle 2">
            <a:extLst>
              <a:ext uri="{FF2B5EF4-FFF2-40B4-BE49-F238E27FC236}">
                <a16:creationId xmlns:a16="http://schemas.microsoft.com/office/drawing/2014/main" id="{09954B61-242D-6E44-BC67-2B5ECF066D5A}"/>
              </a:ext>
            </a:extLst>
          </p:cNvPr>
          <p:cNvSpPr>
            <a:spLocks noGrp="1"/>
          </p:cNvSpPr>
          <p:nvPr>
            <p:ph type="subTitle" idx="1" hasCustomPrompt="1"/>
          </p:nvPr>
        </p:nvSpPr>
        <p:spPr>
          <a:xfrm>
            <a:off x="6430781" y="4179051"/>
            <a:ext cx="5107447" cy="888250"/>
          </a:xfrm>
        </p:spPr>
        <p:txBody>
          <a:bodyPr lIns="0" tIns="0" rIns="0" bIns="0" anchor="t" anchorCtr="0">
            <a:normAutofit/>
          </a:bodyPr>
          <a:lstStyle>
            <a:lvl1pPr marL="0" indent="0" algn="l">
              <a:buNone/>
              <a:defRPr sz="18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pic>
        <p:nvPicPr>
          <p:cNvPr id="8" name="Picture 7">
            <a:extLst>
              <a:ext uri="{FF2B5EF4-FFF2-40B4-BE49-F238E27FC236}">
                <a16:creationId xmlns:a16="http://schemas.microsoft.com/office/drawing/2014/main" id="{14D38D58-E0B3-E44A-A586-676D694560A5}"/>
              </a:ext>
            </a:extLst>
          </p:cNvPr>
          <p:cNvPicPr>
            <a:picLocks noChangeAspect="1"/>
          </p:cNvPicPr>
          <p:nvPr userDrawn="1"/>
        </p:nvPicPr>
        <p:blipFill>
          <a:blip r:embed="rId2"/>
          <a:stretch>
            <a:fillRect/>
          </a:stretch>
        </p:blipFill>
        <p:spPr>
          <a:xfrm>
            <a:off x="6402598" y="1361402"/>
            <a:ext cx="2096022" cy="176588"/>
          </a:xfrm>
          <a:prstGeom prst="rect">
            <a:avLst/>
          </a:prstGeom>
        </p:spPr>
      </p:pic>
      <p:pic>
        <p:nvPicPr>
          <p:cNvPr id="10" name="Picture 9">
            <a:extLst>
              <a:ext uri="{FF2B5EF4-FFF2-40B4-BE49-F238E27FC236}">
                <a16:creationId xmlns:a16="http://schemas.microsoft.com/office/drawing/2014/main" id="{2BCAE8B1-097B-B94B-95CD-34DD4FB3BA5D}"/>
              </a:ext>
            </a:extLst>
          </p:cNvPr>
          <p:cNvPicPr>
            <a:picLocks noChangeAspect="1"/>
          </p:cNvPicPr>
          <p:nvPr userDrawn="1"/>
        </p:nvPicPr>
        <p:blipFill>
          <a:blip r:embed="rId3"/>
          <a:stretch>
            <a:fillRect/>
          </a:stretch>
        </p:blipFill>
        <p:spPr>
          <a:xfrm>
            <a:off x="10342617" y="5482972"/>
            <a:ext cx="1195611" cy="997717"/>
          </a:xfrm>
          <a:prstGeom prst="rect">
            <a:avLst/>
          </a:prstGeom>
        </p:spPr>
      </p:pic>
      <p:pic>
        <p:nvPicPr>
          <p:cNvPr id="4" name="Picture 3">
            <a:extLst>
              <a:ext uri="{FF2B5EF4-FFF2-40B4-BE49-F238E27FC236}">
                <a16:creationId xmlns:a16="http://schemas.microsoft.com/office/drawing/2014/main" id="{88BCDF98-1310-A14E-97B0-8EE70957CCC6}"/>
              </a:ext>
            </a:extLst>
          </p:cNvPr>
          <p:cNvPicPr>
            <a:picLocks noChangeAspect="1"/>
          </p:cNvPicPr>
          <p:nvPr userDrawn="1"/>
        </p:nvPicPr>
        <p:blipFill rotWithShape="1">
          <a:blip r:embed="rId4"/>
          <a:srcRect l="5287" t="-4749" r="-2682" b="4018"/>
          <a:stretch/>
        </p:blipFill>
        <p:spPr>
          <a:xfrm>
            <a:off x="0" y="782199"/>
            <a:ext cx="6268598" cy="6075802"/>
          </a:xfrm>
          <a:prstGeom prst="rect">
            <a:avLst/>
          </a:prstGeom>
        </p:spPr>
      </p:pic>
    </p:spTree>
    <p:extLst>
      <p:ext uri="{BB962C8B-B14F-4D97-AF65-F5344CB8AC3E}">
        <p14:creationId xmlns:p14="http://schemas.microsoft.com/office/powerpoint/2010/main" val="387141665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962252B-6B53-E545-A4D8-FCCC80EE10B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D7E933-E323-7A46-A490-6FFEAB709B2B}"/>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9A3FF66F-2216-8446-9DC8-16BDEEA3252A}"/>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331BB279-9F4D-6445-9A67-954A472F5F3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Chart Placeholder 6">
            <a:extLst>
              <a:ext uri="{FF2B5EF4-FFF2-40B4-BE49-F238E27FC236}">
                <a16:creationId xmlns:a16="http://schemas.microsoft.com/office/drawing/2014/main" id="{0E5AE051-28C6-2E4F-927E-5D37C6578895}"/>
              </a:ext>
            </a:extLst>
          </p:cNvPr>
          <p:cNvSpPr>
            <a:spLocks noGrp="1"/>
          </p:cNvSpPr>
          <p:nvPr>
            <p:ph type="chart" sz="quarter" idx="12"/>
          </p:nvPr>
        </p:nvSpPr>
        <p:spPr>
          <a:xfrm>
            <a:off x="838200" y="2419350"/>
            <a:ext cx="10515600" cy="3738563"/>
          </a:xfrm>
          <a:solidFill>
            <a:srgbClr val="FFFFFF"/>
          </a:solidFill>
          <a:ln w="6350">
            <a:solidFill>
              <a:schemeClr val="tx1"/>
            </a:solidFill>
          </a:ln>
        </p:spPr>
        <p:txBody>
          <a:bodyPr/>
          <a:lstStyle>
            <a:lvl1pPr algn="ctr">
              <a:defRPr/>
            </a:lvl1pPr>
          </a:lstStyle>
          <a:p>
            <a:endParaRPr lang="en-US" dirty="0"/>
          </a:p>
        </p:txBody>
      </p:sp>
    </p:spTree>
    <p:extLst>
      <p:ext uri="{BB962C8B-B14F-4D97-AF65-F5344CB8AC3E}">
        <p14:creationId xmlns:p14="http://schemas.microsoft.com/office/powerpoint/2010/main" val="718751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94C6E89-74B3-7346-AFBC-240BD87198D1}"/>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54FCE7FA-F63F-8A4A-92DA-66F4240F7D04}"/>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33C8C6DD-D8BC-4342-9D50-9B2F24F392FA}"/>
              </a:ext>
            </a:extLst>
          </p:cNvPr>
          <p:cNvSpPr>
            <a:spLocks noGrp="1"/>
          </p:cNvSpPr>
          <p:nvPr>
            <p:ph type="ftr" sz="quarter" idx="11"/>
          </p:nvPr>
        </p:nvSpPr>
        <p:spPr/>
        <p:txBody>
          <a:bodyPr/>
          <a:lstStyle>
            <a:lvl1pPr>
              <a:defRPr b="0" i="0">
                <a:latin typeface="Montserrat" pitchFamily="2" charset="77"/>
              </a:defRPr>
            </a:lvl1pPr>
          </a:lstStyle>
          <a:p>
            <a:r>
              <a:rPr lang="en-US" dirty="0"/>
              <a:t>CLICK TO EDIT PRESENTATION TITLE</a:t>
            </a:r>
          </a:p>
        </p:txBody>
      </p:sp>
      <p:sp>
        <p:nvSpPr>
          <p:cNvPr id="6" name="Title 1">
            <a:extLst>
              <a:ext uri="{FF2B5EF4-FFF2-40B4-BE49-F238E27FC236}">
                <a16:creationId xmlns:a16="http://schemas.microsoft.com/office/drawing/2014/main" id="{0002D077-60C9-0F4E-A5B8-B9B338C57C58}"/>
              </a:ext>
            </a:extLst>
          </p:cNvPr>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sp>
        <p:nvSpPr>
          <p:cNvPr id="7" name="Subtitle 2">
            <a:extLst>
              <a:ext uri="{FF2B5EF4-FFF2-40B4-BE49-F238E27FC236}">
                <a16:creationId xmlns:a16="http://schemas.microsoft.com/office/drawing/2014/main" id="{035B9898-1DF0-2943-AEAD-22315FF77CD4}"/>
              </a:ext>
            </a:extLst>
          </p:cNvPr>
          <p:cNvSpPr>
            <a:spLocks noGrp="1"/>
          </p:cNvSpPr>
          <p:nvPr>
            <p:ph type="subTitle" idx="1" hasCustomPrompt="1"/>
          </p:nvPr>
        </p:nvSpPr>
        <p:spPr>
          <a:xfrm>
            <a:off x="838199" y="2618547"/>
            <a:ext cx="5257801" cy="3504457"/>
          </a:xfrm>
        </p:spPr>
        <p:txBody>
          <a:bodyPr anchor="t" anchorCtr="0">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8" name="Straight Connector 7">
            <a:extLst>
              <a:ext uri="{FF2B5EF4-FFF2-40B4-BE49-F238E27FC236}">
                <a16:creationId xmlns:a16="http://schemas.microsoft.com/office/drawing/2014/main" id="{DB77E665-1CC2-F141-BDCC-894D658D0CD6}"/>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E93B3D29-2884-2449-BD9E-848C7E54A5D3}"/>
              </a:ext>
            </a:extLst>
          </p:cNvPr>
          <p:cNvPicPr>
            <a:picLocks noChangeAspect="1"/>
          </p:cNvPicPr>
          <p:nvPr userDrawn="1"/>
        </p:nvPicPr>
        <p:blipFill>
          <a:blip r:embed="rId2"/>
          <a:stretch>
            <a:fillRect/>
          </a:stretch>
        </p:blipFill>
        <p:spPr>
          <a:xfrm>
            <a:off x="9742990" y="1097403"/>
            <a:ext cx="4122516" cy="5643921"/>
          </a:xfrm>
          <a:prstGeom prst="rect">
            <a:avLst/>
          </a:prstGeom>
        </p:spPr>
      </p:pic>
      <p:sp>
        <p:nvSpPr>
          <p:cNvPr id="9" name="Chart Placeholder 6">
            <a:extLst>
              <a:ext uri="{FF2B5EF4-FFF2-40B4-BE49-F238E27FC236}">
                <a16:creationId xmlns:a16="http://schemas.microsoft.com/office/drawing/2014/main" id="{CA30CB00-61C0-1E4D-A95D-FABFC9E558F0}"/>
              </a:ext>
            </a:extLst>
          </p:cNvPr>
          <p:cNvSpPr>
            <a:spLocks noGrp="1"/>
          </p:cNvSpPr>
          <p:nvPr>
            <p:ph type="chart" sz="quarter" idx="12"/>
          </p:nvPr>
        </p:nvSpPr>
        <p:spPr>
          <a:xfrm>
            <a:off x="6180880" y="2618547"/>
            <a:ext cx="5172920" cy="3504457"/>
          </a:xfrm>
          <a:solidFill>
            <a:srgbClr val="FFFFFF"/>
          </a:solidFill>
          <a:ln w="6350">
            <a:solidFill>
              <a:schemeClr val="tx1"/>
            </a:solidFill>
          </a:ln>
        </p:spPr>
        <p:txBody>
          <a:bodyPr/>
          <a:lstStyle>
            <a:lvl1pPr algn="ctr">
              <a:defRPr/>
            </a:lvl1pPr>
          </a:lstStyle>
          <a:p>
            <a:endParaRPr lang="en-US" dirty="0"/>
          </a:p>
        </p:txBody>
      </p:sp>
    </p:spTree>
    <p:extLst>
      <p:ext uri="{BB962C8B-B14F-4D97-AF65-F5344CB8AC3E}">
        <p14:creationId xmlns:p14="http://schemas.microsoft.com/office/powerpoint/2010/main" val="3014504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94C6E89-74B3-7346-AFBC-240BD87198D1}"/>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54FCE7FA-F63F-8A4A-92DA-66F4240F7D04}"/>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33C8C6DD-D8BC-4342-9D50-9B2F24F392FA}"/>
              </a:ext>
            </a:extLst>
          </p:cNvPr>
          <p:cNvSpPr>
            <a:spLocks noGrp="1"/>
          </p:cNvSpPr>
          <p:nvPr>
            <p:ph type="ftr" sz="quarter" idx="11"/>
          </p:nvPr>
        </p:nvSpPr>
        <p:spPr/>
        <p:txBody>
          <a:bodyPr/>
          <a:lstStyle>
            <a:lvl1pPr>
              <a:defRPr b="0" i="0">
                <a:latin typeface="Montserrat" pitchFamily="2" charset="77"/>
              </a:defRPr>
            </a:lvl1pPr>
          </a:lstStyle>
          <a:p>
            <a:r>
              <a:rPr lang="en-US" dirty="0"/>
              <a:t>CLICK TO EDIT PRESENTATION TITLE</a:t>
            </a:r>
          </a:p>
        </p:txBody>
      </p:sp>
      <p:sp>
        <p:nvSpPr>
          <p:cNvPr id="6" name="Title 1">
            <a:extLst>
              <a:ext uri="{FF2B5EF4-FFF2-40B4-BE49-F238E27FC236}">
                <a16:creationId xmlns:a16="http://schemas.microsoft.com/office/drawing/2014/main" id="{0002D077-60C9-0F4E-A5B8-B9B338C57C58}"/>
              </a:ext>
            </a:extLst>
          </p:cNvPr>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sp>
        <p:nvSpPr>
          <p:cNvPr id="7" name="Subtitle 2">
            <a:extLst>
              <a:ext uri="{FF2B5EF4-FFF2-40B4-BE49-F238E27FC236}">
                <a16:creationId xmlns:a16="http://schemas.microsoft.com/office/drawing/2014/main" id="{035B9898-1DF0-2943-AEAD-22315FF77CD4}"/>
              </a:ext>
            </a:extLst>
          </p:cNvPr>
          <p:cNvSpPr>
            <a:spLocks noGrp="1"/>
          </p:cNvSpPr>
          <p:nvPr>
            <p:ph type="subTitle" idx="1" hasCustomPrompt="1"/>
          </p:nvPr>
        </p:nvSpPr>
        <p:spPr>
          <a:xfrm>
            <a:off x="838199" y="2618547"/>
            <a:ext cx="5257801" cy="3504457"/>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8" name="Straight Connector 7">
            <a:extLst>
              <a:ext uri="{FF2B5EF4-FFF2-40B4-BE49-F238E27FC236}">
                <a16:creationId xmlns:a16="http://schemas.microsoft.com/office/drawing/2014/main" id="{DB77E665-1CC2-F141-BDCC-894D658D0CD6}"/>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E93B3D29-2884-2449-BD9E-848C7E54A5D3}"/>
              </a:ext>
            </a:extLst>
          </p:cNvPr>
          <p:cNvPicPr>
            <a:picLocks noChangeAspect="1"/>
          </p:cNvPicPr>
          <p:nvPr userDrawn="1"/>
        </p:nvPicPr>
        <p:blipFill>
          <a:blip r:embed="rId2"/>
          <a:stretch>
            <a:fillRect/>
          </a:stretch>
        </p:blipFill>
        <p:spPr>
          <a:xfrm>
            <a:off x="9742990" y="1097403"/>
            <a:ext cx="4122516" cy="5643921"/>
          </a:xfrm>
          <a:prstGeom prst="rect">
            <a:avLst/>
          </a:prstGeom>
        </p:spPr>
      </p:pic>
      <p:sp>
        <p:nvSpPr>
          <p:cNvPr id="11" name="Picture Placeholder 10">
            <a:extLst>
              <a:ext uri="{FF2B5EF4-FFF2-40B4-BE49-F238E27FC236}">
                <a16:creationId xmlns:a16="http://schemas.microsoft.com/office/drawing/2014/main" id="{73ED6103-3B6B-C742-AFA8-42EFF1DC824A}"/>
              </a:ext>
            </a:extLst>
          </p:cNvPr>
          <p:cNvSpPr>
            <a:spLocks noGrp="1"/>
          </p:cNvSpPr>
          <p:nvPr>
            <p:ph type="pic" sz="quarter" idx="12"/>
          </p:nvPr>
        </p:nvSpPr>
        <p:spPr>
          <a:xfrm>
            <a:off x="6221413" y="2617788"/>
            <a:ext cx="5132387" cy="3505200"/>
          </a:xfr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2886548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DCD3AF-AA1C-2344-AE47-68DFADEA1FF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4AED5C-8B04-2B47-905C-A95E0364351A}"/>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755AE5E2-0052-4C4A-9023-8FBF5E1B9F2C}"/>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5D381CF3-CDC7-2C40-AFF2-E0366E38B47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Picture Placeholder 6">
            <a:extLst>
              <a:ext uri="{FF2B5EF4-FFF2-40B4-BE49-F238E27FC236}">
                <a16:creationId xmlns:a16="http://schemas.microsoft.com/office/drawing/2014/main" id="{3227367D-5400-E34D-A223-6B36597DAEDF}"/>
              </a:ext>
            </a:extLst>
          </p:cNvPr>
          <p:cNvSpPr>
            <a:spLocks noGrp="1"/>
          </p:cNvSpPr>
          <p:nvPr>
            <p:ph type="pic" sz="quarter" idx="12" hasCustomPrompt="1"/>
          </p:nvPr>
        </p:nvSpPr>
        <p:spPr>
          <a:xfrm>
            <a:off x="838200"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8" name="Picture Placeholder 6">
            <a:extLst>
              <a:ext uri="{FF2B5EF4-FFF2-40B4-BE49-F238E27FC236}">
                <a16:creationId xmlns:a16="http://schemas.microsoft.com/office/drawing/2014/main" id="{722F0E0D-E761-5741-A5D5-E862299C37D7}"/>
              </a:ext>
            </a:extLst>
          </p:cNvPr>
          <p:cNvSpPr>
            <a:spLocks noGrp="1"/>
          </p:cNvSpPr>
          <p:nvPr>
            <p:ph type="pic" sz="quarter" idx="13" hasCustomPrompt="1"/>
          </p:nvPr>
        </p:nvSpPr>
        <p:spPr>
          <a:xfrm>
            <a:off x="3612012"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9" name="Picture Placeholder 6">
            <a:extLst>
              <a:ext uri="{FF2B5EF4-FFF2-40B4-BE49-F238E27FC236}">
                <a16:creationId xmlns:a16="http://schemas.microsoft.com/office/drawing/2014/main" id="{A1B0934C-E215-D946-A18B-78F59830CCB4}"/>
              </a:ext>
            </a:extLst>
          </p:cNvPr>
          <p:cNvSpPr>
            <a:spLocks noGrp="1"/>
          </p:cNvSpPr>
          <p:nvPr>
            <p:ph type="pic" sz="quarter" idx="14" hasCustomPrompt="1"/>
          </p:nvPr>
        </p:nvSpPr>
        <p:spPr>
          <a:xfrm>
            <a:off x="6385824"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10" name="Picture Placeholder 6">
            <a:extLst>
              <a:ext uri="{FF2B5EF4-FFF2-40B4-BE49-F238E27FC236}">
                <a16:creationId xmlns:a16="http://schemas.microsoft.com/office/drawing/2014/main" id="{56750189-ECF5-3545-8F89-4FC9DD561CB1}"/>
              </a:ext>
            </a:extLst>
          </p:cNvPr>
          <p:cNvSpPr>
            <a:spLocks noGrp="1"/>
          </p:cNvSpPr>
          <p:nvPr>
            <p:ph type="pic" sz="quarter" idx="15" hasCustomPrompt="1"/>
          </p:nvPr>
        </p:nvSpPr>
        <p:spPr>
          <a:xfrm>
            <a:off x="9159635"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11" name="Subtitle 2">
            <a:extLst>
              <a:ext uri="{FF2B5EF4-FFF2-40B4-BE49-F238E27FC236}">
                <a16:creationId xmlns:a16="http://schemas.microsoft.com/office/drawing/2014/main" id="{D464557A-B8CD-C447-90B2-91C307EC1A94}"/>
              </a:ext>
            </a:extLst>
          </p:cNvPr>
          <p:cNvSpPr>
            <a:spLocks noGrp="1"/>
          </p:cNvSpPr>
          <p:nvPr>
            <p:ph type="subTitle" idx="1" hasCustomPrompt="1"/>
          </p:nvPr>
        </p:nvSpPr>
        <p:spPr>
          <a:xfrm>
            <a:off x="838200" y="5503181"/>
            <a:ext cx="10515600" cy="897620"/>
          </a:xfrm>
        </p:spPr>
        <p:txBody>
          <a:bodyPr anchor="t" anchorCtr="0">
            <a:noAutofit/>
          </a:bodyPr>
          <a:lstStyle>
            <a:lvl1pPr marL="0" indent="0" algn="ctr">
              <a:lnSpc>
                <a:spcPts val="2100"/>
              </a:lnSpc>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spTree>
    <p:extLst>
      <p:ext uri="{BB962C8B-B14F-4D97-AF65-F5344CB8AC3E}">
        <p14:creationId xmlns:p14="http://schemas.microsoft.com/office/powerpoint/2010/main" val="41284841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DCD3AF-AA1C-2344-AE47-68DFADEA1FF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4AED5C-8B04-2B47-905C-A95E0364351A}"/>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755AE5E2-0052-4C4A-9023-8FBF5E1B9F2C}"/>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5D381CF3-CDC7-2C40-AFF2-E0366E38B47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Picture Placeholder 6">
            <a:extLst>
              <a:ext uri="{FF2B5EF4-FFF2-40B4-BE49-F238E27FC236}">
                <a16:creationId xmlns:a16="http://schemas.microsoft.com/office/drawing/2014/main" id="{3227367D-5400-E34D-A223-6B36597DAEDF}"/>
              </a:ext>
            </a:extLst>
          </p:cNvPr>
          <p:cNvSpPr>
            <a:spLocks noGrp="1"/>
          </p:cNvSpPr>
          <p:nvPr>
            <p:ph type="pic" sz="quarter" idx="12" hasCustomPrompt="1"/>
          </p:nvPr>
        </p:nvSpPr>
        <p:spPr>
          <a:xfrm>
            <a:off x="838200"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8" name="Picture Placeholder 6">
            <a:extLst>
              <a:ext uri="{FF2B5EF4-FFF2-40B4-BE49-F238E27FC236}">
                <a16:creationId xmlns:a16="http://schemas.microsoft.com/office/drawing/2014/main" id="{722F0E0D-E761-5741-A5D5-E862299C37D7}"/>
              </a:ext>
            </a:extLst>
          </p:cNvPr>
          <p:cNvSpPr>
            <a:spLocks noGrp="1"/>
          </p:cNvSpPr>
          <p:nvPr>
            <p:ph type="pic" sz="quarter" idx="13" hasCustomPrompt="1"/>
          </p:nvPr>
        </p:nvSpPr>
        <p:spPr>
          <a:xfrm>
            <a:off x="3612012"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9" name="Picture Placeholder 6">
            <a:extLst>
              <a:ext uri="{FF2B5EF4-FFF2-40B4-BE49-F238E27FC236}">
                <a16:creationId xmlns:a16="http://schemas.microsoft.com/office/drawing/2014/main" id="{A1B0934C-E215-D946-A18B-78F59830CCB4}"/>
              </a:ext>
            </a:extLst>
          </p:cNvPr>
          <p:cNvSpPr>
            <a:spLocks noGrp="1"/>
          </p:cNvSpPr>
          <p:nvPr>
            <p:ph type="pic" sz="quarter" idx="14" hasCustomPrompt="1"/>
          </p:nvPr>
        </p:nvSpPr>
        <p:spPr>
          <a:xfrm>
            <a:off x="6385824"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10" name="Picture Placeholder 6">
            <a:extLst>
              <a:ext uri="{FF2B5EF4-FFF2-40B4-BE49-F238E27FC236}">
                <a16:creationId xmlns:a16="http://schemas.microsoft.com/office/drawing/2014/main" id="{56750189-ECF5-3545-8F89-4FC9DD561CB1}"/>
              </a:ext>
            </a:extLst>
          </p:cNvPr>
          <p:cNvSpPr>
            <a:spLocks noGrp="1"/>
          </p:cNvSpPr>
          <p:nvPr>
            <p:ph type="pic" sz="quarter" idx="15" hasCustomPrompt="1"/>
          </p:nvPr>
        </p:nvSpPr>
        <p:spPr>
          <a:xfrm>
            <a:off x="9159635"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11" name="Subtitle 2">
            <a:extLst>
              <a:ext uri="{FF2B5EF4-FFF2-40B4-BE49-F238E27FC236}">
                <a16:creationId xmlns:a16="http://schemas.microsoft.com/office/drawing/2014/main" id="{D464557A-B8CD-C447-90B2-91C307EC1A94}"/>
              </a:ext>
            </a:extLst>
          </p:cNvPr>
          <p:cNvSpPr>
            <a:spLocks noGrp="1"/>
          </p:cNvSpPr>
          <p:nvPr>
            <p:ph type="subTitle" idx="1" hasCustomPrompt="1"/>
          </p:nvPr>
        </p:nvSpPr>
        <p:spPr>
          <a:xfrm>
            <a:off x="838200" y="5503181"/>
            <a:ext cx="10515600" cy="897620"/>
          </a:xfrm>
        </p:spPr>
        <p:txBody>
          <a:bodyPr anchor="t" anchorCtr="0">
            <a:noAutofit/>
          </a:bodyPr>
          <a:lstStyle>
            <a:lvl1pPr marL="0" indent="0" algn="ctr">
              <a:lnSpc>
                <a:spcPts val="2100"/>
              </a:lnSpc>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spTree>
    <p:extLst>
      <p:ext uri="{BB962C8B-B14F-4D97-AF65-F5344CB8AC3E}">
        <p14:creationId xmlns:p14="http://schemas.microsoft.com/office/powerpoint/2010/main" val="19141115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DCD3AF-AA1C-2344-AE47-68DFADEA1FF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4AED5C-8B04-2B47-905C-A95E0364351A}"/>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755AE5E2-0052-4C4A-9023-8FBF5E1B9F2C}"/>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5D381CF3-CDC7-2C40-AFF2-E0366E38B47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Picture Placeholder 6">
            <a:extLst>
              <a:ext uri="{FF2B5EF4-FFF2-40B4-BE49-F238E27FC236}">
                <a16:creationId xmlns:a16="http://schemas.microsoft.com/office/drawing/2014/main" id="{3227367D-5400-E34D-A223-6B36597DAEDF}"/>
              </a:ext>
            </a:extLst>
          </p:cNvPr>
          <p:cNvSpPr>
            <a:spLocks noGrp="1"/>
          </p:cNvSpPr>
          <p:nvPr>
            <p:ph type="pic" sz="quarter" idx="12" hasCustomPrompt="1"/>
          </p:nvPr>
        </p:nvSpPr>
        <p:spPr>
          <a:xfrm>
            <a:off x="838200"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8" name="Picture Placeholder 6">
            <a:extLst>
              <a:ext uri="{FF2B5EF4-FFF2-40B4-BE49-F238E27FC236}">
                <a16:creationId xmlns:a16="http://schemas.microsoft.com/office/drawing/2014/main" id="{722F0E0D-E761-5741-A5D5-E862299C37D7}"/>
              </a:ext>
            </a:extLst>
          </p:cNvPr>
          <p:cNvSpPr>
            <a:spLocks noGrp="1"/>
          </p:cNvSpPr>
          <p:nvPr>
            <p:ph type="pic" sz="quarter" idx="13" hasCustomPrompt="1"/>
          </p:nvPr>
        </p:nvSpPr>
        <p:spPr>
          <a:xfrm>
            <a:off x="3612012"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9" name="Picture Placeholder 6">
            <a:extLst>
              <a:ext uri="{FF2B5EF4-FFF2-40B4-BE49-F238E27FC236}">
                <a16:creationId xmlns:a16="http://schemas.microsoft.com/office/drawing/2014/main" id="{A1B0934C-E215-D946-A18B-78F59830CCB4}"/>
              </a:ext>
            </a:extLst>
          </p:cNvPr>
          <p:cNvSpPr>
            <a:spLocks noGrp="1"/>
          </p:cNvSpPr>
          <p:nvPr>
            <p:ph type="pic" sz="quarter" idx="14" hasCustomPrompt="1"/>
          </p:nvPr>
        </p:nvSpPr>
        <p:spPr>
          <a:xfrm>
            <a:off x="6385824"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10" name="Picture Placeholder 6">
            <a:extLst>
              <a:ext uri="{FF2B5EF4-FFF2-40B4-BE49-F238E27FC236}">
                <a16:creationId xmlns:a16="http://schemas.microsoft.com/office/drawing/2014/main" id="{56750189-ECF5-3545-8F89-4FC9DD561CB1}"/>
              </a:ext>
            </a:extLst>
          </p:cNvPr>
          <p:cNvSpPr>
            <a:spLocks noGrp="1"/>
          </p:cNvSpPr>
          <p:nvPr>
            <p:ph type="pic" sz="quarter" idx="15" hasCustomPrompt="1"/>
          </p:nvPr>
        </p:nvSpPr>
        <p:spPr>
          <a:xfrm>
            <a:off x="9159635"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11" name="Subtitle 2">
            <a:extLst>
              <a:ext uri="{FF2B5EF4-FFF2-40B4-BE49-F238E27FC236}">
                <a16:creationId xmlns:a16="http://schemas.microsoft.com/office/drawing/2014/main" id="{D464557A-B8CD-C447-90B2-91C307EC1A94}"/>
              </a:ext>
            </a:extLst>
          </p:cNvPr>
          <p:cNvSpPr>
            <a:spLocks noGrp="1"/>
          </p:cNvSpPr>
          <p:nvPr>
            <p:ph type="subTitle" idx="1" hasCustomPrompt="1"/>
          </p:nvPr>
        </p:nvSpPr>
        <p:spPr>
          <a:xfrm>
            <a:off x="838200" y="5503181"/>
            <a:ext cx="10515600" cy="897620"/>
          </a:xfrm>
        </p:spPr>
        <p:txBody>
          <a:bodyPr anchor="t" anchorCtr="0">
            <a:noAutofit/>
          </a:bodyPr>
          <a:lstStyle>
            <a:lvl1pPr marL="0" indent="0" algn="ctr">
              <a:lnSpc>
                <a:spcPts val="2100"/>
              </a:lnSpc>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spTree>
    <p:extLst>
      <p:ext uri="{BB962C8B-B14F-4D97-AF65-F5344CB8AC3E}">
        <p14:creationId xmlns:p14="http://schemas.microsoft.com/office/powerpoint/2010/main" val="5964699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4EB49B0-6A0E-3F43-960E-DAF05ADD0064}"/>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sz="half" idx="1"/>
          </p:nvPr>
        </p:nvSpPr>
        <p:spPr>
          <a:xfrm>
            <a:off x="838200" y="2555309"/>
            <a:ext cx="5181600" cy="3621653"/>
          </a:xfrm>
        </p:spPr>
        <p:txBody>
          <a:bodyPr anchor="t" anchorCtr="0">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p:txBody>
      </p:sp>
      <p:sp>
        <p:nvSpPr>
          <p:cNvPr id="4" name="Content Placeholder 3"/>
          <p:cNvSpPr>
            <a:spLocks noGrp="1"/>
          </p:cNvSpPr>
          <p:nvPr>
            <p:ph sz="half" idx="2"/>
          </p:nvPr>
        </p:nvSpPr>
        <p:spPr>
          <a:xfrm>
            <a:off x="6172200" y="2555309"/>
            <a:ext cx="5181600" cy="3621654"/>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Slide Number Placeholder 6"/>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8" name="Title 1">
            <a:extLst>
              <a:ext uri="{FF2B5EF4-FFF2-40B4-BE49-F238E27FC236}">
                <a16:creationId xmlns:a16="http://schemas.microsoft.com/office/drawing/2014/main" id="{A01886FC-FFED-454C-9320-99333FAA1BBD}"/>
              </a:ext>
            </a:extLst>
          </p:cNvPr>
          <p:cNvSpPr>
            <a:spLocks noGrp="1"/>
          </p:cNvSpPr>
          <p:nvPr userDrawn="1"/>
        </p:nvSpPr>
        <p:spPr>
          <a:xfrm>
            <a:off x="838200" y="1271016"/>
            <a:ext cx="10515600" cy="657681"/>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b="1" i="0" kern="1200">
                <a:solidFill>
                  <a:schemeClr val="tx2"/>
                </a:solidFill>
                <a:latin typeface="Times New Roman" panose="02020603050405020304" pitchFamily="18" charset="0"/>
                <a:ea typeface="+mj-ea"/>
                <a:cs typeface="Times New Roman" panose="02020603050405020304" pitchFamily="18" charset="0"/>
              </a:defRPr>
            </a:lvl1pPr>
          </a:lstStyle>
          <a:p>
            <a:r>
              <a:rPr lang="en-US" dirty="0"/>
              <a:t>Click to edit Master title style</a:t>
            </a:r>
          </a:p>
        </p:txBody>
      </p:sp>
      <p:cxnSp>
        <p:nvCxnSpPr>
          <p:cNvPr id="9" name="Straight Connector 8">
            <a:extLst>
              <a:ext uri="{FF2B5EF4-FFF2-40B4-BE49-F238E27FC236}">
                <a16:creationId xmlns:a16="http://schemas.microsoft.com/office/drawing/2014/main" id="{90EA4D77-CA63-4543-886D-EB2B5E8F39B7}"/>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79202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85DED6-25D0-A64C-8436-03F835BDFF7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9788" y="1261872"/>
            <a:ext cx="10515600" cy="701132"/>
          </a:xfrm>
        </p:spPr>
        <p:txBody>
          <a:bodyPr anchor="t" anchorCtr="0"/>
          <a:lstStyle/>
          <a:p>
            <a:r>
              <a:rPr lang="en-US" dirty="0"/>
              <a:t>Click to edit Master title style</a:t>
            </a:r>
          </a:p>
        </p:txBody>
      </p:sp>
      <p:sp>
        <p:nvSpPr>
          <p:cNvPr id="3" name="Text Placeholder 2"/>
          <p:cNvSpPr>
            <a:spLocks noGrp="1"/>
          </p:cNvSpPr>
          <p:nvPr>
            <p:ph type="body" idx="1"/>
          </p:nvPr>
        </p:nvSpPr>
        <p:spPr>
          <a:xfrm>
            <a:off x="839788" y="2417522"/>
            <a:ext cx="5157787" cy="539163"/>
          </a:xfrm>
        </p:spPr>
        <p:txBody>
          <a:bodyPr anchor="t" anchorCtr="0">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3144576"/>
            <a:ext cx="5157787" cy="3684588"/>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2417522"/>
            <a:ext cx="5183188" cy="539164"/>
          </a:xfrm>
        </p:spPr>
        <p:txBody>
          <a:bodyPr anchor="t" anchorCtr="0">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3144576"/>
            <a:ext cx="5183188" cy="3684588"/>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9" name="Slide Number Placeholder 8"/>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cxnSp>
        <p:nvCxnSpPr>
          <p:cNvPr id="10" name="Straight Connector 9">
            <a:extLst>
              <a:ext uri="{FF2B5EF4-FFF2-40B4-BE49-F238E27FC236}">
                <a16:creationId xmlns:a16="http://schemas.microsoft.com/office/drawing/2014/main" id="{4A6B0A9D-77FE-AD4C-9BE8-11D3F69ECDC0}"/>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44143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399516-4799-7240-9F86-3D43A4EC1577}"/>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ooter Placeholder 3"/>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lide Number Placeholder 4"/>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6" name="Title 1">
            <a:extLst>
              <a:ext uri="{FF2B5EF4-FFF2-40B4-BE49-F238E27FC236}">
                <a16:creationId xmlns:a16="http://schemas.microsoft.com/office/drawing/2014/main" id="{96DBE956-97F4-4C49-A98F-CAB261A92F5B}"/>
              </a:ext>
            </a:extLst>
          </p:cNvPr>
          <p:cNvSpPr>
            <a:spLocks noGrp="1"/>
          </p:cNvSpPr>
          <p:nvPr>
            <p:ph type="title"/>
          </p:nvPr>
        </p:nvSpPr>
        <p:spPr>
          <a:xfrm>
            <a:off x="839788" y="1261872"/>
            <a:ext cx="10515600" cy="701132"/>
          </a:xfrm>
        </p:spPr>
        <p:txBody>
          <a:bodyPr anchor="t" anchorCtr="0"/>
          <a:lstStyle/>
          <a:p>
            <a:r>
              <a:rPr lang="en-US" dirty="0"/>
              <a:t>Click to edit Master title style</a:t>
            </a:r>
          </a:p>
        </p:txBody>
      </p:sp>
      <p:cxnSp>
        <p:nvCxnSpPr>
          <p:cNvPr id="7" name="Straight Connector 6">
            <a:extLst>
              <a:ext uri="{FF2B5EF4-FFF2-40B4-BE49-F238E27FC236}">
                <a16:creationId xmlns:a16="http://schemas.microsoft.com/office/drawing/2014/main" id="{8108EB40-D408-5B46-84AA-859BE7A524F0}"/>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8E091459-587E-D940-97C8-E886470CD4C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364" t="-3952" r="34410" b="46015"/>
          <a:stretch/>
        </p:blipFill>
        <p:spPr>
          <a:xfrm rot="16200000">
            <a:off x="8278900" y="2944900"/>
            <a:ext cx="6244224" cy="1581976"/>
          </a:xfrm>
          <a:prstGeom prst="rect">
            <a:avLst/>
          </a:prstGeom>
        </p:spPr>
      </p:pic>
      <p:sp>
        <p:nvSpPr>
          <p:cNvPr id="3" name="Picture Placeholder 2">
            <a:extLst>
              <a:ext uri="{FF2B5EF4-FFF2-40B4-BE49-F238E27FC236}">
                <a16:creationId xmlns:a16="http://schemas.microsoft.com/office/drawing/2014/main" id="{0975B4B2-6202-224D-9B75-36FDF7AF5752}"/>
              </a:ext>
            </a:extLst>
          </p:cNvPr>
          <p:cNvSpPr>
            <a:spLocks noGrp="1"/>
          </p:cNvSpPr>
          <p:nvPr>
            <p:ph type="pic" sz="quarter" idx="13"/>
          </p:nvPr>
        </p:nvSpPr>
        <p:spPr>
          <a:xfrm>
            <a:off x="838200" y="2413000"/>
            <a:ext cx="5029200" cy="3886200"/>
          </a:xfrm>
          <a:prstGeom prst="roundRect">
            <a:avLst/>
          </a:prstGeom>
          <a:solidFill>
            <a:srgbClr val="FFFFFF"/>
          </a:solidFill>
        </p:spPr>
        <p:txBody>
          <a:bodyPr/>
          <a:lstStyle>
            <a:lvl1pPr algn="ctr">
              <a:defRPr/>
            </a:lvl1pPr>
          </a:lstStyle>
          <a:p>
            <a:endParaRPr lang="en-US" dirty="0"/>
          </a:p>
        </p:txBody>
      </p:sp>
      <p:sp>
        <p:nvSpPr>
          <p:cNvPr id="9" name="Picture Placeholder 2">
            <a:extLst>
              <a:ext uri="{FF2B5EF4-FFF2-40B4-BE49-F238E27FC236}">
                <a16:creationId xmlns:a16="http://schemas.microsoft.com/office/drawing/2014/main" id="{3D8287EA-9255-A14D-B1DC-E7D520335A0D}"/>
              </a:ext>
            </a:extLst>
          </p:cNvPr>
          <p:cNvSpPr>
            <a:spLocks noGrp="1"/>
          </p:cNvSpPr>
          <p:nvPr>
            <p:ph type="pic" sz="quarter" idx="14"/>
          </p:nvPr>
        </p:nvSpPr>
        <p:spPr>
          <a:xfrm>
            <a:off x="6320012" y="2413000"/>
            <a:ext cx="5029200" cy="3886200"/>
          </a:xfrm>
          <a:prstGeom prst="roundRect">
            <a:avLst/>
          </a:prstGeo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2448981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CC1D93B-1690-0143-9D0A-A35DA63D343C}"/>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ooter Placeholder 2"/>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4" name="Slide Number Placeholder 3"/>
          <p:cNvSpPr>
            <a:spLocks noGrp="1"/>
          </p:cNvSpPr>
          <p:nvPr>
            <p:ph type="sldNum" sz="quarter" idx="12"/>
          </p:nvPr>
        </p:nvSpPr>
        <p:spPr/>
        <p:txBody>
          <a:bodyPr/>
          <a:lstStyle>
            <a:lvl1pPr>
              <a:defRPr b="0" i="0">
                <a:latin typeface="Montserrat Medium"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3509230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9542DA-F7EC-714D-9EA4-05E48782AD9C}"/>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sp>
        <p:nvSpPr>
          <p:cNvPr id="3" name="Subtitle 2"/>
          <p:cNvSpPr>
            <a:spLocks noGrp="1"/>
          </p:cNvSpPr>
          <p:nvPr>
            <p:ph type="subTitle" idx="1" hasCustomPrompt="1"/>
          </p:nvPr>
        </p:nvSpPr>
        <p:spPr>
          <a:xfrm>
            <a:off x="838199" y="2618547"/>
            <a:ext cx="10515599" cy="3373455"/>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text</a:t>
            </a:r>
          </a:p>
        </p:txBody>
      </p:sp>
      <p:sp>
        <p:nvSpPr>
          <p:cNvPr id="5" name="Footer Placeholder 4"/>
          <p:cNvSpPr>
            <a:spLocks noGrp="1"/>
          </p:cNvSpPr>
          <p:nvPr>
            <p:ph type="ftr" sz="quarter" idx="11"/>
          </p:nvPr>
        </p:nvSpPr>
        <p:spPr/>
        <p:txBody>
          <a:bodyPr/>
          <a:lstStyle>
            <a:lvl1pPr>
              <a:defRPr b="0" i="0">
                <a:latin typeface="Montserrat" pitchFamily="2" charset="77"/>
              </a:defRPr>
            </a:lvl1pPr>
          </a:lstStyle>
          <a:p>
            <a:r>
              <a:rPr lang="en-US" b="0" i="0"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cxnSp>
        <p:nvCxnSpPr>
          <p:cNvPr id="8" name="Straight Connector 7">
            <a:extLst>
              <a:ext uri="{FF2B5EF4-FFF2-40B4-BE49-F238E27FC236}">
                <a16:creationId xmlns:a16="http://schemas.microsoft.com/office/drawing/2014/main" id="{C411D9D6-DA63-9542-805B-E37BCCB2D72A}"/>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96224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D189EB4-36F3-314D-8633-BCEEC1554CC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8A0F0677-280C-6E4B-AFE3-7EA238ABF9DC}"/>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C8C9FCA-0833-1B4B-A6A3-08C9056924E9}"/>
              </a:ext>
            </a:extLst>
          </p:cNvPr>
          <p:cNvSpPr>
            <a:spLocks noGrp="1"/>
          </p:cNvSpPr>
          <p:nvPr>
            <p:ph type="title"/>
          </p:nvPr>
        </p:nvSpPr>
        <p:spPr>
          <a:xfrm>
            <a:off x="838200" y="4731214"/>
            <a:ext cx="10515600" cy="1018671"/>
          </a:xfrm>
        </p:spPr>
        <p:txBody>
          <a:bodyPr>
            <a:noAutofit/>
          </a:bodyPr>
          <a:lstStyle>
            <a:lvl1pPr>
              <a:defRPr>
                <a:solidFill>
                  <a:srgbClr val="FFFFFF"/>
                </a:solidFill>
              </a:defRPr>
            </a:lvl1pPr>
          </a:lstStyle>
          <a:p>
            <a:r>
              <a:rPr lang="en-US" dirty="0"/>
              <a:t>Click to edit Master title style</a:t>
            </a:r>
          </a:p>
        </p:txBody>
      </p:sp>
      <p:pic>
        <p:nvPicPr>
          <p:cNvPr id="8" name="Picture 7">
            <a:extLst>
              <a:ext uri="{FF2B5EF4-FFF2-40B4-BE49-F238E27FC236}">
                <a16:creationId xmlns:a16="http://schemas.microsoft.com/office/drawing/2014/main" id="{962E6C6F-7C4E-B845-9E43-8B289E9FA375}"/>
              </a:ext>
            </a:extLst>
          </p:cNvPr>
          <p:cNvPicPr>
            <a:picLocks noChangeAspect="1"/>
          </p:cNvPicPr>
          <p:nvPr userDrawn="1"/>
        </p:nvPicPr>
        <p:blipFill>
          <a:blip r:embed="rId3"/>
          <a:stretch>
            <a:fillRect/>
          </a:stretch>
        </p:blipFill>
        <p:spPr>
          <a:xfrm>
            <a:off x="838200" y="4375483"/>
            <a:ext cx="2096022" cy="176588"/>
          </a:xfrm>
          <a:prstGeom prst="rect">
            <a:avLst/>
          </a:prstGeom>
        </p:spPr>
      </p:pic>
    </p:spTree>
    <p:extLst>
      <p:ext uri="{BB962C8B-B14F-4D97-AF65-F5344CB8AC3E}">
        <p14:creationId xmlns:p14="http://schemas.microsoft.com/office/powerpoint/2010/main" val="30799613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3FC6D13-310D-E544-A74B-9DA6289107D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2230" y="0"/>
            <a:ext cx="12216459" cy="6858000"/>
          </a:xfrm>
          <a:prstGeom prst="rect">
            <a:avLst/>
          </a:prstGeom>
        </p:spPr>
      </p:pic>
      <p:sp>
        <p:nvSpPr>
          <p:cNvPr id="7" name="Rectangle 6">
            <a:extLst>
              <a:ext uri="{FF2B5EF4-FFF2-40B4-BE49-F238E27FC236}">
                <a16:creationId xmlns:a16="http://schemas.microsoft.com/office/drawing/2014/main" id="{791178A9-45AF-9746-91D5-3B07FFFD8789}"/>
              </a:ext>
            </a:extLst>
          </p:cNvPr>
          <p:cNvSpPr/>
          <p:nvPr userDrawn="1"/>
        </p:nvSpPr>
        <p:spPr>
          <a:xfrm>
            <a:off x="-12231" y="0"/>
            <a:ext cx="12216459"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9505A76-DA54-5A4B-8D07-88029D8780F7}"/>
              </a:ext>
            </a:extLst>
          </p:cNvPr>
          <p:cNvPicPr>
            <a:picLocks noChangeAspect="1"/>
          </p:cNvPicPr>
          <p:nvPr userDrawn="1"/>
        </p:nvPicPr>
        <p:blipFill>
          <a:blip r:embed="rId3"/>
          <a:stretch>
            <a:fillRect/>
          </a:stretch>
        </p:blipFill>
        <p:spPr>
          <a:xfrm>
            <a:off x="838200" y="4375483"/>
            <a:ext cx="2096022" cy="176588"/>
          </a:xfrm>
          <a:prstGeom prst="rect">
            <a:avLst/>
          </a:prstGeom>
        </p:spPr>
      </p:pic>
      <p:sp>
        <p:nvSpPr>
          <p:cNvPr id="2" name="Title 1">
            <a:extLst>
              <a:ext uri="{FF2B5EF4-FFF2-40B4-BE49-F238E27FC236}">
                <a16:creationId xmlns:a16="http://schemas.microsoft.com/office/drawing/2014/main" id="{BA67B4E3-8AF5-CE42-9BDF-36AE90C3D52A}"/>
              </a:ext>
            </a:extLst>
          </p:cNvPr>
          <p:cNvSpPr>
            <a:spLocks noGrp="1"/>
          </p:cNvSpPr>
          <p:nvPr>
            <p:ph type="title"/>
          </p:nvPr>
        </p:nvSpPr>
        <p:spPr>
          <a:xfrm>
            <a:off x="838200" y="4731214"/>
            <a:ext cx="8755918" cy="1018671"/>
          </a:xfrm>
        </p:spPr>
        <p:txBody>
          <a:bodyPr>
            <a:noAutofit/>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1170971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81FC68-7CA4-6646-BF2C-807C57638BC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2340B194-B660-9144-A40C-CE5B574831AB}"/>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ADBF6EE-BC64-6C4B-8EF4-1D7D480CC196}"/>
              </a:ext>
            </a:extLst>
          </p:cNvPr>
          <p:cNvSpPr>
            <a:spLocks noGrp="1"/>
          </p:cNvSpPr>
          <p:nvPr>
            <p:ph type="title"/>
          </p:nvPr>
        </p:nvSpPr>
        <p:spPr>
          <a:xfrm>
            <a:off x="838200" y="4731213"/>
            <a:ext cx="8803341" cy="1018671"/>
          </a:xfrm>
        </p:spPr>
        <p:txBody>
          <a:bodyPr>
            <a:noAutofit/>
          </a:bodyPr>
          <a:lstStyle>
            <a:lvl1pPr>
              <a:defRPr>
                <a:solidFill>
                  <a:srgbClr val="FFFFFF"/>
                </a:solidFill>
              </a:defRPr>
            </a:lvl1pPr>
          </a:lstStyle>
          <a:p>
            <a:r>
              <a:rPr lang="en-US" dirty="0"/>
              <a:t>Click to edit Master title style</a:t>
            </a:r>
          </a:p>
        </p:txBody>
      </p:sp>
      <p:pic>
        <p:nvPicPr>
          <p:cNvPr id="9" name="Picture 8">
            <a:extLst>
              <a:ext uri="{FF2B5EF4-FFF2-40B4-BE49-F238E27FC236}">
                <a16:creationId xmlns:a16="http://schemas.microsoft.com/office/drawing/2014/main" id="{3EB2752F-DA29-6A49-9521-BA40CE43FE0A}"/>
              </a:ext>
            </a:extLst>
          </p:cNvPr>
          <p:cNvPicPr>
            <a:picLocks noChangeAspect="1"/>
          </p:cNvPicPr>
          <p:nvPr userDrawn="1"/>
        </p:nvPicPr>
        <p:blipFill>
          <a:blip r:embed="rId3"/>
          <a:stretch>
            <a:fillRect/>
          </a:stretch>
        </p:blipFill>
        <p:spPr>
          <a:xfrm>
            <a:off x="838200" y="4375483"/>
            <a:ext cx="2096022" cy="176588"/>
          </a:xfrm>
          <a:prstGeom prst="rect">
            <a:avLst/>
          </a:prstGeom>
        </p:spPr>
      </p:pic>
    </p:spTree>
    <p:extLst>
      <p:ext uri="{BB962C8B-B14F-4D97-AF65-F5344CB8AC3E}">
        <p14:creationId xmlns:p14="http://schemas.microsoft.com/office/powerpoint/2010/main" val="17828034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EF8AEA-D3E8-6546-96D5-211E70220E72}"/>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7" name="Rectangle 6">
            <a:extLst>
              <a:ext uri="{FF2B5EF4-FFF2-40B4-BE49-F238E27FC236}">
                <a16:creationId xmlns:a16="http://schemas.microsoft.com/office/drawing/2014/main" id="{ED5CC4C8-DA09-A54A-A3C6-DE1FC3681953}"/>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8E4A731-FE29-0B4E-8413-E656A912B473}"/>
              </a:ext>
            </a:extLst>
          </p:cNvPr>
          <p:cNvSpPr>
            <a:spLocks noGrp="1"/>
          </p:cNvSpPr>
          <p:nvPr>
            <p:ph type="title"/>
          </p:nvPr>
        </p:nvSpPr>
        <p:spPr>
          <a:xfrm>
            <a:off x="838199" y="4731212"/>
            <a:ext cx="9435353" cy="1018671"/>
          </a:xfrm>
        </p:spPr>
        <p:txBody>
          <a:bodyPr>
            <a:noAutofit/>
          </a:bodyPr>
          <a:lstStyle>
            <a:lvl1pPr>
              <a:defRPr>
                <a:solidFill>
                  <a:srgbClr val="FFFFFF"/>
                </a:solidFill>
              </a:defRPr>
            </a:lvl1pPr>
          </a:lstStyle>
          <a:p>
            <a:r>
              <a:rPr lang="en-US" dirty="0"/>
              <a:t>Click to edit Master title style</a:t>
            </a:r>
          </a:p>
        </p:txBody>
      </p:sp>
      <p:pic>
        <p:nvPicPr>
          <p:cNvPr id="9" name="Picture 8">
            <a:extLst>
              <a:ext uri="{FF2B5EF4-FFF2-40B4-BE49-F238E27FC236}">
                <a16:creationId xmlns:a16="http://schemas.microsoft.com/office/drawing/2014/main" id="{A25935A1-CB20-794F-9B2E-A2F61DB80363}"/>
              </a:ext>
            </a:extLst>
          </p:cNvPr>
          <p:cNvPicPr>
            <a:picLocks noChangeAspect="1"/>
          </p:cNvPicPr>
          <p:nvPr userDrawn="1"/>
        </p:nvPicPr>
        <p:blipFill>
          <a:blip r:embed="rId3"/>
          <a:stretch>
            <a:fillRect/>
          </a:stretch>
        </p:blipFill>
        <p:spPr>
          <a:xfrm>
            <a:off x="838200" y="4375483"/>
            <a:ext cx="2096022" cy="176588"/>
          </a:xfrm>
          <a:prstGeom prst="rect">
            <a:avLst/>
          </a:prstGeom>
        </p:spPr>
      </p:pic>
    </p:spTree>
    <p:extLst>
      <p:ext uri="{BB962C8B-B14F-4D97-AF65-F5344CB8AC3E}">
        <p14:creationId xmlns:p14="http://schemas.microsoft.com/office/powerpoint/2010/main" val="3926170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435FBD-B33B-8E40-B54F-D82DCDEECFE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591E87C2-082B-EB4E-9188-4ECC54406F33}"/>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DD41393-04B6-5549-A851-237AC43B8EA6}"/>
              </a:ext>
            </a:extLst>
          </p:cNvPr>
          <p:cNvSpPr>
            <a:spLocks noGrp="1"/>
          </p:cNvSpPr>
          <p:nvPr>
            <p:ph type="title"/>
          </p:nvPr>
        </p:nvSpPr>
        <p:spPr>
          <a:xfrm>
            <a:off x="838200" y="2496305"/>
            <a:ext cx="4365812" cy="1018671"/>
          </a:xfrm>
        </p:spPr>
        <p:txBody>
          <a:bodyPr>
            <a:noAutofit/>
          </a:bodyPr>
          <a:lstStyle>
            <a:lvl1pPr>
              <a:defRPr>
                <a:solidFill>
                  <a:srgbClr val="FFFFFF"/>
                </a:solidFill>
              </a:defRPr>
            </a:lvl1pPr>
          </a:lstStyle>
          <a:p>
            <a:r>
              <a:rPr lang="en-US" dirty="0"/>
              <a:t>Click to edit Master title style</a:t>
            </a:r>
          </a:p>
        </p:txBody>
      </p:sp>
      <p:pic>
        <p:nvPicPr>
          <p:cNvPr id="8" name="Picture 7">
            <a:extLst>
              <a:ext uri="{FF2B5EF4-FFF2-40B4-BE49-F238E27FC236}">
                <a16:creationId xmlns:a16="http://schemas.microsoft.com/office/drawing/2014/main" id="{BAAA03A8-4019-954C-A6ED-758793F04A2C}"/>
              </a:ext>
            </a:extLst>
          </p:cNvPr>
          <p:cNvPicPr>
            <a:picLocks noChangeAspect="1"/>
          </p:cNvPicPr>
          <p:nvPr userDrawn="1"/>
        </p:nvPicPr>
        <p:blipFill>
          <a:blip r:embed="rId3"/>
          <a:stretch>
            <a:fillRect/>
          </a:stretch>
        </p:blipFill>
        <p:spPr>
          <a:xfrm>
            <a:off x="838200" y="2128800"/>
            <a:ext cx="2096022" cy="176588"/>
          </a:xfrm>
          <a:prstGeom prst="rect">
            <a:avLst/>
          </a:prstGeom>
        </p:spPr>
      </p:pic>
    </p:spTree>
    <p:extLst>
      <p:ext uri="{BB962C8B-B14F-4D97-AF65-F5344CB8AC3E}">
        <p14:creationId xmlns:p14="http://schemas.microsoft.com/office/powerpoint/2010/main" val="29886037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A2834EC-2EA3-044A-B1FF-34EF6CC78C6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3C3D7C5-4A5F-3C45-85A4-0538593CFAD0}"/>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0DE5310C-D8E1-3E4D-8FE8-33E2CBA892F3}"/>
              </a:ext>
            </a:extLst>
          </p:cNvPr>
          <p:cNvPicPr>
            <a:picLocks noChangeAspect="1"/>
          </p:cNvPicPr>
          <p:nvPr userDrawn="1"/>
        </p:nvPicPr>
        <p:blipFill>
          <a:blip r:embed="rId3"/>
          <a:stretch>
            <a:fillRect/>
          </a:stretch>
        </p:blipFill>
        <p:spPr>
          <a:xfrm>
            <a:off x="838200" y="2128800"/>
            <a:ext cx="2096022" cy="176588"/>
          </a:xfrm>
          <a:prstGeom prst="rect">
            <a:avLst/>
          </a:prstGeom>
        </p:spPr>
      </p:pic>
      <p:sp>
        <p:nvSpPr>
          <p:cNvPr id="2" name="Title 1">
            <a:extLst>
              <a:ext uri="{FF2B5EF4-FFF2-40B4-BE49-F238E27FC236}">
                <a16:creationId xmlns:a16="http://schemas.microsoft.com/office/drawing/2014/main" id="{E6B83981-0E14-F84A-89DC-F4782FED05D8}"/>
              </a:ext>
            </a:extLst>
          </p:cNvPr>
          <p:cNvSpPr>
            <a:spLocks noGrp="1"/>
          </p:cNvSpPr>
          <p:nvPr>
            <p:ph type="title"/>
          </p:nvPr>
        </p:nvSpPr>
        <p:spPr>
          <a:xfrm>
            <a:off x="838199" y="2484529"/>
            <a:ext cx="4621307" cy="1018671"/>
          </a:xfrm>
        </p:spPr>
        <p:txBody>
          <a:bodyPr>
            <a:noAutofit/>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42606031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C972A3-79CE-C64C-A52C-0738C5508E13}"/>
              </a:ext>
            </a:extLst>
          </p:cNvPr>
          <p:cNvSpPr/>
          <p:nvPr userDrawn="1"/>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0C669DB-2BD3-C749-A93F-71AA765530F6}"/>
              </a:ext>
            </a:extLst>
          </p:cNvPr>
          <p:cNvSpPr>
            <a:spLocks noGrp="1"/>
          </p:cNvSpPr>
          <p:nvPr>
            <p:ph type="title"/>
          </p:nvPr>
        </p:nvSpPr>
        <p:spPr>
          <a:xfrm>
            <a:off x="6750424" y="2662518"/>
            <a:ext cx="4603376" cy="1018671"/>
          </a:xfrm>
        </p:spPr>
        <p:txBody>
          <a:bodyPr>
            <a:noAutofit/>
          </a:bodyPr>
          <a:lstStyle>
            <a:lvl1pPr>
              <a:defRPr>
                <a:solidFill>
                  <a:srgbClr val="FFFFFF"/>
                </a:solidFill>
              </a:defRPr>
            </a:lvl1pPr>
          </a:lstStyle>
          <a:p>
            <a:r>
              <a:rPr lang="en-US" dirty="0"/>
              <a:t>Click to edit Master title style</a:t>
            </a:r>
          </a:p>
        </p:txBody>
      </p:sp>
      <p:pic>
        <p:nvPicPr>
          <p:cNvPr id="8" name="Picture 7">
            <a:extLst>
              <a:ext uri="{FF2B5EF4-FFF2-40B4-BE49-F238E27FC236}">
                <a16:creationId xmlns:a16="http://schemas.microsoft.com/office/drawing/2014/main" id="{9285321B-FAE7-1649-B269-F47AE5F447C9}"/>
              </a:ext>
            </a:extLst>
          </p:cNvPr>
          <p:cNvPicPr>
            <a:picLocks noChangeAspect="1"/>
          </p:cNvPicPr>
          <p:nvPr userDrawn="1"/>
        </p:nvPicPr>
        <p:blipFill rotWithShape="1">
          <a:blip r:embed="rId2">
            <a:alphaModFix amt="20000"/>
          </a:blip>
          <a:srcRect l="5287" t="-4749" r="-2682" b="4018"/>
          <a:stretch/>
        </p:blipFill>
        <p:spPr>
          <a:xfrm>
            <a:off x="0" y="782199"/>
            <a:ext cx="6268598" cy="6075802"/>
          </a:xfrm>
          <a:prstGeom prst="rect">
            <a:avLst/>
          </a:prstGeom>
        </p:spPr>
      </p:pic>
    </p:spTree>
    <p:extLst>
      <p:ext uri="{BB962C8B-B14F-4D97-AF65-F5344CB8AC3E}">
        <p14:creationId xmlns:p14="http://schemas.microsoft.com/office/powerpoint/2010/main" val="35248929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C972A3-79CE-C64C-A52C-0738C5508E13}"/>
              </a:ext>
            </a:extLst>
          </p:cNvPr>
          <p:cNvSpPr/>
          <p:nvPr userDrawn="1"/>
        </p:nvSpPr>
        <p:spPr>
          <a:xfrm>
            <a:off x="0" y="0"/>
            <a:ext cx="12192000"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0C669DB-2BD3-C749-A93F-71AA765530F6}"/>
              </a:ext>
            </a:extLst>
          </p:cNvPr>
          <p:cNvSpPr>
            <a:spLocks noGrp="1"/>
          </p:cNvSpPr>
          <p:nvPr>
            <p:ph type="title"/>
          </p:nvPr>
        </p:nvSpPr>
        <p:spPr>
          <a:xfrm>
            <a:off x="0" y="2853018"/>
            <a:ext cx="12192000" cy="2912782"/>
          </a:xfrm>
        </p:spPr>
        <p:txBody>
          <a:bodyPr>
            <a:noAutofit/>
          </a:bodyPr>
          <a:lstStyle>
            <a:lvl1pPr algn="ctr">
              <a:defRPr>
                <a:solidFill>
                  <a:srgbClr val="FFFFFF"/>
                </a:solidFill>
              </a:defRPr>
            </a:lvl1pPr>
          </a:lstStyle>
          <a:p>
            <a:r>
              <a:rPr lang="en-US" dirty="0"/>
              <a:t>Click to edit Master title style</a:t>
            </a:r>
          </a:p>
        </p:txBody>
      </p:sp>
      <p:pic>
        <p:nvPicPr>
          <p:cNvPr id="3" name="Picture 2">
            <a:extLst>
              <a:ext uri="{FF2B5EF4-FFF2-40B4-BE49-F238E27FC236}">
                <a16:creationId xmlns:a16="http://schemas.microsoft.com/office/drawing/2014/main" id="{870190B4-264F-5647-AECF-E5CF652BD1A5}"/>
              </a:ext>
            </a:extLst>
          </p:cNvPr>
          <p:cNvPicPr>
            <a:picLocks noChangeAspect="1"/>
          </p:cNvPicPr>
          <p:nvPr userDrawn="1"/>
        </p:nvPicPr>
        <p:blipFill>
          <a:blip r:embed="rId2"/>
          <a:stretch>
            <a:fillRect/>
          </a:stretch>
        </p:blipFill>
        <p:spPr>
          <a:xfrm>
            <a:off x="5200650" y="2425700"/>
            <a:ext cx="1790700" cy="146050"/>
          </a:xfrm>
          <a:prstGeom prst="rect">
            <a:avLst/>
          </a:prstGeom>
        </p:spPr>
      </p:pic>
    </p:spTree>
    <p:extLst>
      <p:ext uri="{BB962C8B-B14F-4D97-AF65-F5344CB8AC3E}">
        <p14:creationId xmlns:p14="http://schemas.microsoft.com/office/powerpoint/2010/main" val="9338143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BE58ECC-DDF8-1F46-8D03-55016884359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2800"/>
            </a:lvl1pPr>
            <a:lvl2pPr>
              <a:defRPr sz="24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530258"/>
            <a:ext cx="3932237" cy="333873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Slide Number Placeholder 6"/>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23585720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C234FE-7D23-054E-A0E0-8939702CCF2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Slide Number Placeholder 6"/>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303919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9542DA-F7EC-714D-9EA4-05E48782AD9C}"/>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sp>
        <p:nvSpPr>
          <p:cNvPr id="3" name="Subtitle 2"/>
          <p:cNvSpPr>
            <a:spLocks noGrp="1" noChangeAspect="1"/>
          </p:cNvSpPr>
          <p:nvPr>
            <p:ph type="subTitle" idx="1" hasCustomPrompt="1"/>
          </p:nvPr>
        </p:nvSpPr>
        <p:spPr>
          <a:xfrm>
            <a:off x="838199" y="2618547"/>
            <a:ext cx="10515599" cy="3491795"/>
          </a:xfrm>
        </p:spPr>
        <p:txBody>
          <a:bodyPr wrap="square" lIns="91440" tIns="0" bIns="0" numCol="2" spcCol="91440">
            <a:noAutofit/>
          </a:bodyPr>
          <a:lstStyle>
            <a:lvl1pPr marL="0" marR="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endParaRPr lang="en-US" dirty="0"/>
          </a:p>
          <a:p>
            <a:endParaRPr lang="en-US" dirty="0"/>
          </a:p>
        </p:txBody>
      </p:sp>
      <p:sp>
        <p:nvSpPr>
          <p:cNvPr id="5" name="Footer Placeholder 4"/>
          <p:cNvSpPr>
            <a:spLocks noGrp="1"/>
          </p:cNvSpPr>
          <p:nvPr>
            <p:ph type="ftr" sz="quarter" idx="11"/>
          </p:nvPr>
        </p:nvSpPr>
        <p:spPr/>
        <p:txBody>
          <a:bodyPr/>
          <a:lstStyle>
            <a:lvl1pPr>
              <a:defRPr b="0" i="0">
                <a:latin typeface="Montserrat" pitchFamily="2" charset="77"/>
              </a:defRPr>
            </a:lvl1pPr>
          </a:lstStyle>
          <a:p>
            <a:r>
              <a:rPr lang="en-US" b="0" i="0"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cxnSp>
        <p:nvCxnSpPr>
          <p:cNvPr id="8" name="Straight Connector 7">
            <a:extLst>
              <a:ext uri="{FF2B5EF4-FFF2-40B4-BE49-F238E27FC236}">
                <a16:creationId xmlns:a16="http://schemas.microsoft.com/office/drawing/2014/main" id="{C411D9D6-DA63-9542-805B-E37BCCB2D72A}"/>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9945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6854A45-BEC7-354B-AE6F-C9FA98678759}"/>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7311277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E5F2DAC-C0C5-E944-9DB6-C5575F4CD282}"/>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8724900" y="829436"/>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829436"/>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13696279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9"/>
        <p:cNvGrpSpPr/>
        <p:nvPr/>
      </p:nvGrpSpPr>
      <p:grpSpPr>
        <a:xfrm>
          <a:off x="0" y="0"/>
          <a:ext cx="0" cy="0"/>
          <a:chOff x="0" y="0"/>
          <a:chExt cx="0" cy="0"/>
        </a:xfrm>
      </p:grpSpPr>
      <p:sp>
        <p:nvSpPr>
          <p:cNvPr id="21" name="Shape 21"/>
          <p:cNvSpPr txBox="1">
            <a:spLocks noGrp="1"/>
          </p:cNvSpPr>
          <p:nvPr>
            <p:ph type="title"/>
          </p:nvPr>
        </p:nvSpPr>
        <p:spPr>
          <a:xfrm>
            <a:off x="415600" y="496667"/>
            <a:ext cx="11360800" cy="9780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2" name="Shape 22"/>
          <p:cNvSpPr txBox="1">
            <a:spLocks noGrp="1"/>
          </p:cNvSpPr>
          <p:nvPr>
            <p:ph type="body" idx="1"/>
          </p:nvPr>
        </p:nvSpPr>
        <p:spPr>
          <a:xfrm>
            <a:off x="415600" y="1958433"/>
            <a:ext cx="11360800" cy="4133200"/>
          </a:xfrm>
          <a:prstGeom prst="rect">
            <a:avLst/>
          </a:prstGeom>
        </p:spPr>
        <p:txBody>
          <a:bodyPr spcFirstLastPara="1" wrap="square" lIns="91425" tIns="91425" rIns="91425" bIns="91425" anchor="t" anchorCtr="0"/>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23" name="Shape 2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7424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A85DEBA-634B-E645-B7A8-B4D522335801}"/>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7" name="Title 1">
            <a:extLst>
              <a:ext uri="{FF2B5EF4-FFF2-40B4-BE49-F238E27FC236}">
                <a16:creationId xmlns:a16="http://schemas.microsoft.com/office/drawing/2014/main" id="{11CFD253-1BE4-134E-933F-EC673D197365}"/>
              </a:ext>
            </a:extLst>
          </p:cNvPr>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cxnSp>
        <p:nvCxnSpPr>
          <p:cNvPr id="8" name="Straight Connector 7">
            <a:extLst>
              <a:ext uri="{FF2B5EF4-FFF2-40B4-BE49-F238E27FC236}">
                <a16:creationId xmlns:a16="http://schemas.microsoft.com/office/drawing/2014/main" id="{7BE9D2A4-DCC5-5C4E-B923-C401D77C1854}"/>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057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3D723DB-84A3-2849-881C-9705FD51F39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7" name="Subtitle 2">
            <a:extLst>
              <a:ext uri="{FF2B5EF4-FFF2-40B4-BE49-F238E27FC236}">
                <a16:creationId xmlns:a16="http://schemas.microsoft.com/office/drawing/2014/main" id="{5501354B-B359-5C4B-B1BA-F34054488828}"/>
              </a:ext>
            </a:extLst>
          </p:cNvPr>
          <p:cNvSpPr>
            <a:spLocks noGrp="1"/>
          </p:cNvSpPr>
          <p:nvPr>
            <p:ph type="subTitle" idx="1" hasCustomPrompt="1"/>
          </p:nvPr>
        </p:nvSpPr>
        <p:spPr>
          <a:xfrm>
            <a:off x="838199" y="2618548"/>
            <a:ext cx="10515599" cy="1655762"/>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8" name="Straight Connector 7">
            <a:extLst>
              <a:ext uri="{FF2B5EF4-FFF2-40B4-BE49-F238E27FC236}">
                <a16:creationId xmlns:a16="http://schemas.microsoft.com/office/drawing/2014/main" id="{B6F9A766-9A54-324C-850B-70DA3A9C5614}"/>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1263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5B298DD-091B-A649-A508-E8DDE3BE4AC4}"/>
              </a:ext>
            </a:extLst>
          </p:cNvPr>
          <p:cNvSpPr>
            <a:spLocks noGrp="1"/>
          </p:cNvSpPr>
          <p:nvPr>
            <p:ph type="pic" sz="quarter" idx="12"/>
          </p:nvPr>
        </p:nvSpPr>
        <p:spPr>
          <a:xfrm rot="20966382">
            <a:off x="8327521" y="1969441"/>
            <a:ext cx="3909471" cy="4548009"/>
          </a:xfrm>
          <a:prstGeom prst="ellipse">
            <a:avLst/>
          </a:prstGeom>
          <a:solidFill>
            <a:srgbClr val="FFFFFF"/>
          </a:solidFill>
        </p:spPr>
        <p:txBody>
          <a:bodyPr/>
          <a:lstStyle/>
          <a:p>
            <a:endParaRPr lang="en-US" dirty="0"/>
          </a:p>
        </p:txBody>
      </p:sp>
      <p:sp>
        <p:nvSpPr>
          <p:cNvPr id="11" name="Rectangle 10">
            <a:extLst>
              <a:ext uri="{FF2B5EF4-FFF2-40B4-BE49-F238E27FC236}">
                <a16:creationId xmlns:a16="http://schemas.microsoft.com/office/drawing/2014/main" id="{2995CE70-DD68-724A-98A2-642BBAC0730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DA92955D-50B6-B548-856A-4F759B85CBB1}"/>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C12A5548-AF20-4047-B59C-C9F2DAC9A634}"/>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ubtitle 2">
            <a:extLst>
              <a:ext uri="{FF2B5EF4-FFF2-40B4-BE49-F238E27FC236}">
                <a16:creationId xmlns:a16="http://schemas.microsoft.com/office/drawing/2014/main" id="{36FAED6B-C7FA-E74A-919F-61014B8E7DE8}"/>
              </a:ext>
            </a:extLst>
          </p:cNvPr>
          <p:cNvSpPr>
            <a:spLocks noGrp="1"/>
          </p:cNvSpPr>
          <p:nvPr>
            <p:ph type="subTitle" idx="1" hasCustomPrompt="1"/>
          </p:nvPr>
        </p:nvSpPr>
        <p:spPr>
          <a:xfrm>
            <a:off x="838200" y="2618547"/>
            <a:ext cx="6453852" cy="3591735"/>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6" name="Straight Connector 5">
            <a:extLst>
              <a:ext uri="{FF2B5EF4-FFF2-40B4-BE49-F238E27FC236}">
                <a16:creationId xmlns:a16="http://schemas.microsoft.com/office/drawing/2014/main" id="{82C768AB-B9B0-6442-9E57-E900D3130507}"/>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8D2B3BBA-4801-D247-A7F4-75FAF9EA395F}"/>
              </a:ext>
            </a:extLst>
          </p:cNvPr>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pic>
        <p:nvPicPr>
          <p:cNvPr id="2" name="Picture 1">
            <a:extLst>
              <a:ext uri="{FF2B5EF4-FFF2-40B4-BE49-F238E27FC236}">
                <a16:creationId xmlns:a16="http://schemas.microsoft.com/office/drawing/2014/main" id="{D56416D3-1CE2-A74E-86C8-DBD7CCFEAA84}"/>
              </a:ext>
            </a:extLst>
          </p:cNvPr>
          <p:cNvPicPr>
            <a:picLocks noChangeAspect="1"/>
          </p:cNvPicPr>
          <p:nvPr userDrawn="1"/>
        </p:nvPicPr>
        <p:blipFill>
          <a:blip r:embed="rId2"/>
          <a:stretch>
            <a:fillRect/>
          </a:stretch>
        </p:blipFill>
        <p:spPr>
          <a:xfrm>
            <a:off x="7708348" y="5596128"/>
            <a:ext cx="2413552" cy="196850"/>
          </a:xfrm>
          <a:prstGeom prst="rect">
            <a:avLst/>
          </a:prstGeom>
        </p:spPr>
      </p:pic>
    </p:spTree>
    <p:extLst>
      <p:ext uri="{BB962C8B-B14F-4D97-AF65-F5344CB8AC3E}">
        <p14:creationId xmlns:p14="http://schemas.microsoft.com/office/powerpoint/2010/main" val="586588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995CE70-DD68-724A-98A2-642BBAC0730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DA92955D-50B6-B548-856A-4F759B85CBB1}"/>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C12A5548-AF20-4047-B59C-C9F2DAC9A634}"/>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ubtitle 2">
            <a:extLst>
              <a:ext uri="{FF2B5EF4-FFF2-40B4-BE49-F238E27FC236}">
                <a16:creationId xmlns:a16="http://schemas.microsoft.com/office/drawing/2014/main" id="{36FAED6B-C7FA-E74A-919F-61014B8E7DE8}"/>
              </a:ext>
            </a:extLst>
          </p:cNvPr>
          <p:cNvSpPr>
            <a:spLocks noGrp="1"/>
          </p:cNvSpPr>
          <p:nvPr>
            <p:ph type="subTitle" idx="1" hasCustomPrompt="1"/>
          </p:nvPr>
        </p:nvSpPr>
        <p:spPr>
          <a:xfrm>
            <a:off x="838200" y="2618548"/>
            <a:ext cx="7328026" cy="1655762"/>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6" name="Straight Connector 5">
            <a:extLst>
              <a:ext uri="{FF2B5EF4-FFF2-40B4-BE49-F238E27FC236}">
                <a16:creationId xmlns:a16="http://schemas.microsoft.com/office/drawing/2014/main" id="{82C768AB-B9B0-6442-9E57-E900D3130507}"/>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8D2B3BBA-4801-D247-A7F4-75FAF9EA395F}"/>
              </a:ext>
            </a:extLst>
          </p:cNvPr>
          <p:cNvSpPr>
            <a:spLocks noGrp="1"/>
          </p:cNvSpPr>
          <p:nvPr>
            <p:ph type="title"/>
          </p:nvPr>
        </p:nvSpPr>
        <p:spPr>
          <a:xfrm>
            <a:off x="841248" y="1261872"/>
            <a:ext cx="7328027" cy="657681"/>
          </a:xfrm>
        </p:spPr>
        <p:txBody>
          <a:bodyPr anchor="t" anchorCtr="0">
            <a:noAutofit/>
          </a:bodyPr>
          <a:lstStyle>
            <a:lvl1pPr>
              <a:defRPr sz="4400"/>
            </a:lvl1pPr>
          </a:lstStyle>
          <a:p>
            <a:r>
              <a:rPr lang="en-US" dirty="0"/>
              <a:t>Click to edit Master title style</a:t>
            </a:r>
          </a:p>
        </p:txBody>
      </p:sp>
      <p:sp>
        <p:nvSpPr>
          <p:cNvPr id="7" name="Picture Placeholder 6">
            <a:extLst>
              <a:ext uri="{FF2B5EF4-FFF2-40B4-BE49-F238E27FC236}">
                <a16:creationId xmlns:a16="http://schemas.microsoft.com/office/drawing/2014/main" id="{3F66A0BD-4525-C442-BFED-C1335E7E3E54}"/>
              </a:ext>
            </a:extLst>
          </p:cNvPr>
          <p:cNvSpPr>
            <a:spLocks noGrp="1"/>
          </p:cNvSpPr>
          <p:nvPr>
            <p:ph type="pic" sz="quarter" idx="12"/>
          </p:nvPr>
        </p:nvSpPr>
        <p:spPr>
          <a:xfrm>
            <a:off x="8610600" y="614363"/>
            <a:ext cx="3581400" cy="6243637"/>
          </a:xfr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3077374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995CE70-DD68-724A-98A2-642BBAC0730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DA92955D-50B6-B548-856A-4F759B85CBB1}"/>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C12A5548-AF20-4047-B59C-C9F2DAC9A634}"/>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ubtitle 2">
            <a:extLst>
              <a:ext uri="{FF2B5EF4-FFF2-40B4-BE49-F238E27FC236}">
                <a16:creationId xmlns:a16="http://schemas.microsoft.com/office/drawing/2014/main" id="{36FAED6B-C7FA-E74A-919F-61014B8E7DE8}"/>
              </a:ext>
            </a:extLst>
          </p:cNvPr>
          <p:cNvSpPr>
            <a:spLocks noGrp="1"/>
          </p:cNvSpPr>
          <p:nvPr>
            <p:ph type="subTitle" idx="1" hasCustomPrompt="1"/>
          </p:nvPr>
        </p:nvSpPr>
        <p:spPr>
          <a:xfrm>
            <a:off x="6357768" y="2618547"/>
            <a:ext cx="5638179" cy="3760197"/>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6" name="Straight Connector 5">
            <a:extLst>
              <a:ext uri="{FF2B5EF4-FFF2-40B4-BE49-F238E27FC236}">
                <a16:creationId xmlns:a16="http://schemas.microsoft.com/office/drawing/2014/main" id="{82C768AB-B9B0-6442-9E57-E900D3130507}"/>
              </a:ext>
            </a:extLst>
          </p:cNvPr>
          <p:cNvCxnSpPr>
            <a:cxnSpLocks/>
          </p:cNvCxnSpPr>
          <p:nvPr userDrawn="1"/>
        </p:nvCxnSpPr>
        <p:spPr>
          <a:xfrm>
            <a:off x="6357768"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8D2B3BBA-4801-D247-A7F4-75FAF9EA395F}"/>
              </a:ext>
            </a:extLst>
          </p:cNvPr>
          <p:cNvSpPr>
            <a:spLocks noGrp="1"/>
          </p:cNvSpPr>
          <p:nvPr>
            <p:ph type="title" hasCustomPrompt="1"/>
          </p:nvPr>
        </p:nvSpPr>
        <p:spPr>
          <a:xfrm>
            <a:off x="6357768" y="1261872"/>
            <a:ext cx="5638179" cy="657681"/>
          </a:xfrm>
        </p:spPr>
        <p:txBody>
          <a:bodyPr anchor="t" anchorCtr="0">
            <a:noAutofit/>
          </a:bodyPr>
          <a:lstStyle>
            <a:lvl1pPr>
              <a:defRPr sz="4400"/>
            </a:lvl1pPr>
          </a:lstStyle>
          <a:p>
            <a:r>
              <a:rPr lang="en-US" dirty="0"/>
              <a:t>Click to edit title style</a:t>
            </a:r>
          </a:p>
        </p:txBody>
      </p:sp>
      <p:sp>
        <p:nvSpPr>
          <p:cNvPr id="7" name="Picture Placeholder 6">
            <a:extLst>
              <a:ext uri="{FF2B5EF4-FFF2-40B4-BE49-F238E27FC236}">
                <a16:creationId xmlns:a16="http://schemas.microsoft.com/office/drawing/2014/main" id="{3F66A0BD-4525-C442-BFED-C1335E7E3E54}"/>
              </a:ext>
            </a:extLst>
          </p:cNvPr>
          <p:cNvSpPr>
            <a:spLocks noGrp="1"/>
          </p:cNvSpPr>
          <p:nvPr>
            <p:ph type="pic" sz="quarter" idx="12"/>
          </p:nvPr>
        </p:nvSpPr>
        <p:spPr>
          <a:xfrm>
            <a:off x="0" y="614363"/>
            <a:ext cx="6096000" cy="6243637"/>
          </a:xfr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2807675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9141D-FF12-9040-97D5-99EA6CA0C145}"/>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00AF4AE6-A54A-6944-AA41-384BFF2A2989}"/>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9ACC7067-0512-C149-8FF9-AF97014CCC27}"/>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Content Placeholder 2">
            <a:extLst>
              <a:ext uri="{FF2B5EF4-FFF2-40B4-BE49-F238E27FC236}">
                <a16:creationId xmlns:a16="http://schemas.microsoft.com/office/drawing/2014/main" id="{7A4AA107-B136-9D44-B080-7966D1B5FA12}"/>
              </a:ext>
            </a:extLst>
          </p:cNvPr>
          <p:cNvSpPr>
            <a:spLocks noGrp="1"/>
          </p:cNvSpPr>
          <p:nvPr>
            <p:ph idx="1"/>
          </p:nvPr>
        </p:nvSpPr>
        <p:spPr>
          <a:xfrm>
            <a:off x="838200" y="2677394"/>
            <a:ext cx="7159906" cy="3598145"/>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
            <a:extLst>
              <a:ext uri="{FF2B5EF4-FFF2-40B4-BE49-F238E27FC236}">
                <a16:creationId xmlns:a16="http://schemas.microsoft.com/office/drawing/2014/main" id="{73C4853B-8E6E-684A-ADBF-CBB2ACBA22CD}"/>
              </a:ext>
            </a:extLst>
          </p:cNvPr>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cxnSp>
        <p:nvCxnSpPr>
          <p:cNvPr id="8" name="Straight Connector 7">
            <a:extLst>
              <a:ext uri="{FF2B5EF4-FFF2-40B4-BE49-F238E27FC236}">
                <a16:creationId xmlns:a16="http://schemas.microsoft.com/office/drawing/2014/main" id="{2D2772DA-1D91-0C47-82FB-E291275C8304}"/>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F1BD93CD-2F80-A545-9EEC-F1CA348A5303}"/>
              </a:ext>
            </a:extLst>
          </p:cNvPr>
          <p:cNvPicPr>
            <a:picLocks noChangeAspect="1"/>
          </p:cNvPicPr>
          <p:nvPr userDrawn="1"/>
        </p:nvPicPr>
        <p:blipFill>
          <a:blip r:embed="rId2"/>
          <a:stretch>
            <a:fillRect/>
          </a:stretch>
        </p:blipFill>
        <p:spPr>
          <a:xfrm>
            <a:off x="8207616" y="1934629"/>
            <a:ext cx="4227130" cy="4536036"/>
          </a:xfrm>
          <a:prstGeom prst="rect">
            <a:avLst/>
          </a:prstGeom>
        </p:spPr>
      </p:pic>
      <p:sp>
        <p:nvSpPr>
          <p:cNvPr id="11" name="Picture Placeholder 10">
            <a:extLst>
              <a:ext uri="{FF2B5EF4-FFF2-40B4-BE49-F238E27FC236}">
                <a16:creationId xmlns:a16="http://schemas.microsoft.com/office/drawing/2014/main" id="{BE8451E3-2F0A-9F42-9C2D-AF8F937D8626}"/>
              </a:ext>
            </a:extLst>
          </p:cNvPr>
          <p:cNvSpPr>
            <a:spLocks noGrp="1"/>
          </p:cNvSpPr>
          <p:nvPr>
            <p:ph type="pic" sz="quarter" idx="12"/>
          </p:nvPr>
        </p:nvSpPr>
        <p:spPr>
          <a:xfrm>
            <a:off x="8413831" y="2441535"/>
            <a:ext cx="3834004" cy="3834004"/>
          </a:xfrm>
          <a:prstGeom prst="ellipse">
            <a:avLst/>
          </a:prstGeom>
          <a:solidFill>
            <a:srgbClr val="FFFFFF"/>
          </a:solidFill>
        </p:spPr>
        <p:txBody>
          <a:bodyPr/>
          <a:lstStyle>
            <a:lvl1pPr algn="ctr">
              <a:defRPr/>
            </a:lvl1pPr>
          </a:lstStyle>
          <a:p>
            <a:endParaRPr lang="en-US" dirty="0"/>
          </a:p>
        </p:txBody>
      </p:sp>
      <p:pic>
        <p:nvPicPr>
          <p:cNvPr id="12" name="Picture 11">
            <a:extLst>
              <a:ext uri="{FF2B5EF4-FFF2-40B4-BE49-F238E27FC236}">
                <a16:creationId xmlns:a16="http://schemas.microsoft.com/office/drawing/2014/main" id="{1E37856C-F530-504E-AB05-487DF49417B4}"/>
              </a:ext>
            </a:extLst>
          </p:cNvPr>
          <p:cNvPicPr>
            <a:picLocks noChangeAspect="1"/>
          </p:cNvPicPr>
          <p:nvPr userDrawn="1"/>
        </p:nvPicPr>
        <p:blipFill>
          <a:blip r:embed="rId3"/>
          <a:stretch>
            <a:fillRect/>
          </a:stretch>
        </p:blipFill>
        <p:spPr>
          <a:xfrm>
            <a:off x="8220842" y="2210765"/>
            <a:ext cx="4507974" cy="4064774"/>
          </a:xfrm>
          <a:prstGeom prst="rect">
            <a:avLst/>
          </a:prstGeom>
        </p:spPr>
      </p:pic>
    </p:spTree>
    <p:extLst>
      <p:ext uri="{BB962C8B-B14F-4D97-AF65-F5344CB8AC3E}">
        <p14:creationId xmlns:p14="http://schemas.microsoft.com/office/powerpoint/2010/main" val="136877825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61872"/>
            <a:ext cx="10515600" cy="1018671"/>
          </a:xfrm>
          <a:prstGeom prst="rect">
            <a:avLst/>
          </a:prstGeom>
        </p:spPr>
        <p:txBody>
          <a:bodyPr vert="horz" lIns="0" tIns="0" rIns="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838200" y="2677394"/>
            <a:ext cx="10515600" cy="3598145"/>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610600" y="216726"/>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Montserrat" pitchFamily="2" charset="77"/>
              </a:defRPr>
            </a:lvl1pPr>
          </a:lstStyle>
          <a:p>
            <a:fld id="{F9409A12-05AC-024F-A1E2-9D51551D4400}" type="slidenum">
              <a:rPr lang="en-US" smtClean="0"/>
              <a:pPr/>
              <a:t>‹#›</a:t>
            </a:fld>
            <a:endParaRPr lang="en-US" dirty="0"/>
          </a:p>
        </p:txBody>
      </p:sp>
      <p:sp>
        <p:nvSpPr>
          <p:cNvPr id="5" name="Footer Placeholder 4"/>
          <p:cNvSpPr>
            <a:spLocks noGrp="1"/>
          </p:cNvSpPr>
          <p:nvPr>
            <p:ph type="ftr" sz="quarter" idx="3"/>
          </p:nvPr>
        </p:nvSpPr>
        <p:spPr>
          <a:xfrm>
            <a:off x="838200" y="216726"/>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latin typeface="Montserrat" pitchFamily="2" charset="77"/>
              </a:rPr>
              <a:t>CLICK TO EDIT PRESENTATION TITLE</a:t>
            </a:r>
            <a:endParaRPr lang="en-US" dirty="0"/>
          </a:p>
        </p:txBody>
      </p:sp>
    </p:spTree>
    <p:extLst>
      <p:ext uri="{BB962C8B-B14F-4D97-AF65-F5344CB8AC3E}">
        <p14:creationId xmlns:p14="http://schemas.microsoft.com/office/powerpoint/2010/main" val="653562458"/>
      </p:ext>
    </p:extLst>
  </p:cSld>
  <p:clrMap bg1="lt1" tx1="dk1" bg2="lt2" tx2="dk2" accent1="accent1" accent2="accent2" accent3="accent3" accent4="accent4" accent5="accent5" accent6="accent6" hlink="hlink" folHlink="folHlink"/>
  <p:sldLayoutIdLst>
    <p:sldLayoutId id="2147483672" r:id="rId1"/>
    <p:sldLayoutId id="2147483661" r:id="rId2"/>
    <p:sldLayoutId id="2147483689" r:id="rId3"/>
    <p:sldLayoutId id="2147483662" r:id="rId4"/>
    <p:sldLayoutId id="2147483663" r:id="rId5"/>
    <p:sldLayoutId id="2147483673" r:id="rId6"/>
    <p:sldLayoutId id="2147483688" r:id="rId7"/>
    <p:sldLayoutId id="2147483690" r:id="rId8"/>
    <p:sldLayoutId id="2147483675" r:id="rId9"/>
    <p:sldLayoutId id="2147483674" r:id="rId10"/>
    <p:sldLayoutId id="2147483677" r:id="rId11"/>
    <p:sldLayoutId id="2147483687" r:id="rId12"/>
    <p:sldLayoutId id="2147483676" r:id="rId13"/>
    <p:sldLayoutId id="2147483685" r:id="rId14"/>
    <p:sldLayoutId id="2147483686" r:id="rId15"/>
    <p:sldLayoutId id="2147483664" r:id="rId16"/>
    <p:sldLayoutId id="2147483665" r:id="rId17"/>
    <p:sldLayoutId id="2147483666" r:id="rId18"/>
    <p:sldLayoutId id="2147483667" r:id="rId19"/>
    <p:sldLayoutId id="2147483678" r:id="rId20"/>
    <p:sldLayoutId id="2147483679" r:id="rId21"/>
    <p:sldLayoutId id="2147483680" r:id="rId22"/>
    <p:sldLayoutId id="2147483681" r:id="rId23"/>
    <p:sldLayoutId id="2147483683" r:id="rId24"/>
    <p:sldLayoutId id="2147483682" r:id="rId25"/>
    <p:sldLayoutId id="2147483684" r:id="rId26"/>
    <p:sldLayoutId id="2147483691" r:id="rId27"/>
    <p:sldLayoutId id="2147483668" r:id="rId28"/>
    <p:sldLayoutId id="2147483669" r:id="rId29"/>
    <p:sldLayoutId id="2147483670" r:id="rId30"/>
    <p:sldLayoutId id="2147483671" r:id="rId31"/>
    <p:sldLayoutId id="2147483692" r:id="rId32"/>
  </p:sldLayoutIdLst>
  <p:hf hdr="0" ftr="0" dt="0"/>
  <p:txStyles>
    <p:titleStyle>
      <a:lvl1pPr algn="l" defTabSz="914400" rtl="0" eaLnBrk="1" latinLnBrk="0" hangingPunct="1">
        <a:lnSpc>
          <a:spcPct val="90000"/>
        </a:lnSpc>
        <a:spcBef>
          <a:spcPct val="0"/>
        </a:spcBef>
        <a:buNone/>
        <a:defRPr sz="4400" b="1" i="0" kern="1200">
          <a:solidFill>
            <a:schemeClr val="tx2"/>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ts val="2100"/>
        </a:lnSpc>
        <a:spcBef>
          <a:spcPts val="1000"/>
        </a:spcBef>
        <a:buClr>
          <a:schemeClr val="tx1"/>
        </a:buClr>
        <a:buFont typeface="Arial" panose="020B0604020202020204" pitchFamily="34" charset="0"/>
        <a:buChar char="•"/>
        <a:defRPr sz="1800" b="0" i="0" kern="1200">
          <a:solidFill>
            <a:schemeClr val="tx2"/>
          </a:solidFill>
          <a:latin typeface="Montserrat" pitchFamily="2" charset="77"/>
          <a:ea typeface="+mn-ea"/>
          <a:cs typeface="+mn-cs"/>
        </a:defRPr>
      </a:lvl1pPr>
      <a:lvl2pPr marL="685800" indent="-228600" algn="l" defTabSz="914400" rtl="0" eaLnBrk="1" latinLnBrk="0" hangingPunct="1">
        <a:lnSpc>
          <a:spcPts val="2100"/>
        </a:lnSpc>
        <a:spcBef>
          <a:spcPts val="1000"/>
        </a:spcBef>
        <a:buClr>
          <a:schemeClr val="tx1"/>
        </a:buClr>
        <a:buFont typeface="Arial" panose="020B0604020202020204" pitchFamily="34" charset="0"/>
        <a:buChar char="•"/>
        <a:defRPr sz="1600" b="0" i="0" kern="1200">
          <a:solidFill>
            <a:schemeClr val="tx2"/>
          </a:solidFill>
          <a:latin typeface="Montserrat" pitchFamily="2" charset="77"/>
          <a:ea typeface="+mn-ea"/>
          <a:cs typeface="+mn-cs"/>
        </a:defRPr>
      </a:lvl2pPr>
      <a:lvl3pPr marL="1143000" indent="-228600" algn="l" defTabSz="914400" rtl="0" eaLnBrk="1" latinLnBrk="0" hangingPunct="1">
        <a:lnSpc>
          <a:spcPts val="2100"/>
        </a:lnSpc>
        <a:spcBef>
          <a:spcPts val="1000"/>
        </a:spcBef>
        <a:buClr>
          <a:schemeClr val="tx1"/>
        </a:buClr>
        <a:buFont typeface="Arial" panose="020B0604020202020204" pitchFamily="34" charset="0"/>
        <a:buChar char="•"/>
        <a:defRPr sz="1400" b="0" i="0" kern="1200">
          <a:solidFill>
            <a:schemeClr val="tx2"/>
          </a:solidFill>
          <a:latin typeface="Montserrat" pitchFamily="2" charset="77"/>
          <a:ea typeface="+mn-ea"/>
          <a:cs typeface="+mn-cs"/>
        </a:defRPr>
      </a:lvl3pPr>
      <a:lvl4pPr marL="1600200" indent="-228600" algn="l" defTabSz="914400" rtl="0" eaLnBrk="1" latinLnBrk="0" hangingPunct="1">
        <a:lnSpc>
          <a:spcPts val="2100"/>
        </a:lnSpc>
        <a:spcBef>
          <a:spcPts val="1000"/>
        </a:spcBef>
        <a:buClr>
          <a:schemeClr val="tx1"/>
        </a:buClr>
        <a:buFont typeface="Arial" panose="020B0604020202020204" pitchFamily="34" charset="0"/>
        <a:buChar char="•"/>
        <a:defRPr sz="1200" b="0" i="0" kern="1200">
          <a:solidFill>
            <a:schemeClr val="tx2"/>
          </a:solidFill>
          <a:latin typeface="Montserrat" pitchFamily="2" charset="77"/>
          <a:ea typeface="+mn-ea"/>
          <a:cs typeface="+mn-cs"/>
        </a:defRPr>
      </a:lvl4pPr>
      <a:lvl5pPr marL="2057400" indent="-228600" algn="l" defTabSz="914400" rtl="0" eaLnBrk="1" latinLnBrk="0" hangingPunct="1">
        <a:lnSpc>
          <a:spcPts val="2100"/>
        </a:lnSpc>
        <a:spcBef>
          <a:spcPts val="1000"/>
        </a:spcBef>
        <a:buClr>
          <a:schemeClr val="tx1"/>
        </a:buClr>
        <a:buFont typeface="Arial" panose="020B0604020202020204" pitchFamily="34" charset="0"/>
        <a:buChar char="•"/>
        <a:defRPr sz="1050" b="0" i="0" kern="1200">
          <a:solidFill>
            <a:schemeClr val="tx2"/>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3" Type="http://schemas.openxmlformats.org/officeDocument/2006/relationships/image" Target="../media/image25.jfif"/><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www.urgentcare.com/" TargetMode="External"/><Relationship Id="rId7"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3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32.xml"/><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hyperlink" Target="https://create.kahoot.it/share/where-do-i-go-for-care/4d73e470-53c9-4612-a979-2631b2d18a45"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create.kahoot.it/share/where-do-i-go-for-care-version-2/c5607ed8-fa15-4b9d-9f61-6647e728b936"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hyperlink" Target="http://www.youtube.com/watch?v=oC42iLvGRDk" TargetMode="External"/><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18.jpg"/></Relationships>
</file>

<file path=ppt/slides/_rels/slide2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22.sv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s://www.youtube.com/watch?v=cDA3_5982h8"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1E6681F-0047-4A33-9DDC-54F579C42E3F}"/>
              </a:ext>
            </a:extLst>
          </p:cNvPr>
          <p:cNvSpPr>
            <a:spLocks noGrp="1"/>
          </p:cNvSpPr>
          <p:nvPr>
            <p:ph type="sldNum" sz="quarter" idx="12"/>
          </p:nvPr>
        </p:nvSpPr>
        <p:spPr/>
        <p:txBody>
          <a:bodyPr/>
          <a:lstStyle/>
          <a:p>
            <a:fld id="{F9409A12-05AC-024F-A1E2-9D51551D4400}" type="slidenum">
              <a:rPr lang="en-US" smtClean="0"/>
              <a:pPr/>
              <a:t>1</a:t>
            </a:fld>
            <a:endParaRPr lang="en-US" dirty="0"/>
          </a:p>
        </p:txBody>
      </p:sp>
      <p:pic>
        <p:nvPicPr>
          <p:cNvPr id="5" name="Picture 4" descr="A picture containing person, people&#10;&#10;Description automatically generated">
            <a:extLst>
              <a:ext uri="{FF2B5EF4-FFF2-40B4-BE49-F238E27FC236}">
                <a16:creationId xmlns:a16="http://schemas.microsoft.com/office/drawing/2014/main" id="{310FDF0B-64F2-4451-8698-905F8E8B1B30}"/>
              </a:ext>
            </a:extLst>
          </p:cNvPr>
          <p:cNvPicPr>
            <a:picLocks noChangeAspect="1"/>
          </p:cNvPicPr>
          <p:nvPr/>
        </p:nvPicPr>
        <p:blipFill rotWithShape="1">
          <a:blip r:embed="rId3">
            <a:alphaModFix amt="20000"/>
          </a:blip>
          <a:srcRect t="7809" b="7809"/>
          <a:stretch/>
        </p:blipFill>
        <p:spPr>
          <a:xfrm>
            <a:off x="0" y="0"/>
            <a:ext cx="12192000" cy="6858000"/>
          </a:xfrm>
          <a:prstGeom prst="rect">
            <a:avLst/>
          </a:prstGeom>
          <a:solidFill>
            <a:srgbClr val="309C88"/>
          </a:solidFill>
        </p:spPr>
      </p:pic>
      <p:sp>
        <p:nvSpPr>
          <p:cNvPr id="6" name="Title 1">
            <a:extLst>
              <a:ext uri="{FF2B5EF4-FFF2-40B4-BE49-F238E27FC236}">
                <a16:creationId xmlns:a16="http://schemas.microsoft.com/office/drawing/2014/main" id="{0C8B74A7-AECE-4437-BFDC-EC7B0F66C2D1}"/>
              </a:ext>
            </a:extLst>
          </p:cNvPr>
          <p:cNvSpPr txBox="1">
            <a:spLocks/>
          </p:cNvSpPr>
          <p:nvPr/>
        </p:nvSpPr>
        <p:spPr>
          <a:xfrm>
            <a:off x="385136" y="199362"/>
            <a:ext cx="5944544" cy="2150964"/>
          </a:xfrm>
          <a:prstGeom prst="rect">
            <a:avLst/>
          </a:prstGeom>
        </p:spPr>
        <p:txBody>
          <a:bodyPr/>
          <a:lstStyle>
            <a:lvl1pPr algn="l" defTabSz="914400" rtl="0" eaLnBrk="1" latinLnBrk="0" hangingPunct="1">
              <a:lnSpc>
                <a:spcPct val="90000"/>
              </a:lnSpc>
              <a:spcBef>
                <a:spcPct val="0"/>
              </a:spcBef>
              <a:buNone/>
              <a:defRPr sz="4400" b="1" i="0" kern="1200">
                <a:solidFill>
                  <a:schemeClr val="tx2"/>
                </a:solidFill>
                <a:latin typeface="Times New Roman" panose="02020603050405020304" pitchFamily="18" charset="0"/>
                <a:ea typeface="+mj-ea"/>
                <a:cs typeface="Times New Roman" panose="02020603050405020304" pitchFamily="18" charset="0"/>
              </a:defRPr>
            </a:lvl1pPr>
          </a:lstStyle>
          <a:p>
            <a:r>
              <a:rPr lang="en-US" sz="5000" dirty="0">
                <a:solidFill>
                  <a:srgbClr val="FFFFFF"/>
                </a:solidFill>
              </a:rPr>
              <a:t>Navigating the Health Care System: ALASKA</a:t>
            </a:r>
          </a:p>
          <a:p>
            <a:endParaRPr lang="en-US" sz="5000" dirty="0">
              <a:solidFill>
                <a:srgbClr val="FFFFFF"/>
              </a:solidFill>
            </a:endParaRPr>
          </a:p>
          <a:p>
            <a:endParaRPr lang="en-US" sz="5000" dirty="0">
              <a:solidFill>
                <a:srgbClr val="FFFFFF"/>
              </a:solidFill>
            </a:endParaRPr>
          </a:p>
          <a:p>
            <a:endParaRPr lang="en-US" sz="5000" dirty="0">
              <a:solidFill>
                <a:srgbClr val="FFFFFF"/>
              </a:solidFill>
            </a:endParaRPr>
          </a:p>
          <a:p>
            <a:endParaRPr lang="en-US" sz="2000" dirty="0">
              <a:solidFill>
                <a:srgbClr val="FFFFFF"/>
              </a:solidFill>
            </a:endParaRPr>
          </a:p>
          <a:p>
            <a:r>
              <a:rPr lang="en-US" sz="5000" dirty="0">
                <a:solidFill>
                  <a:srgbClr val="FFFFFF"/>
                </a:solidFill>
              </a:rPr>
              <a:t>Module 1: </a:t>
            </a:r>
            <a:br>
              <a:rPr lang="en-US" sz="5000" dirty="0">
                <a:solidFill>
                  <a:srgbClr val="FFFFFF"/>
                </a:solidFill>
              </a:rPr>
            </a:br>
            <a:r>
              <a:rPr lang="en-US" sz="5000" dirty="0">
                <a:solidFill>
                  <a:srgbClr val="FFFFFF"/>
                </a:solidFill>
              </a:rPr>
              <a:t>Health Care Fundamentals</a:t>
            </a:r>
          </a:p>
        </p:txBody>
      </p:sp>
      <p:pic>
        <p:nvPicPr>
          <p:cNvPr id="8" name="Picture 7" descr="Logo&#10;&#10;Description automatically generated">
            <a:extLst>
              <a:ext uri="{FF2B5EF4-FFF2-40B4-BE49-F238E27FC236}">
                <a16:creationId xmlns:a16="http://schemas.microsoft.com/office/drawing/2014/main" id="{EFA9DC23-A4D9-4226-908B-F8D46D9E0D1D}"/>
              </a:ext>
            </a:extLst>
          </p:cNvPr>
          <p:cNvPicPr>
            <a:picLocks noChangeAspect="1"/>
          </p:cNvPicPr>
          <p:nvPr/>
        </p:nvPicPr>
        <p:blipFill>
          <a:blip r:embed="rId4"/>
          <a:stretch>
            <a:fillRect/>
          </a:stretch>
        </p:blipFill>
        <p:spPr>
          <a:xfrm>
            <a:off x="7970345" y="5505346"/>
            <a:ext cx="4023709" cy="1127858"/>
          </a:xfrm>
          <a:prstGeom prst="rect">
            <a:avLst/>
          </a:prstGeom>
        </p:spPr>
      </p:pic>
    </p:spTree>
    <p:extLst>
      <p:ext uri="{BB962C8B-B14F-4D97-AF65-F5344CB8AC3E}">
        <p14:creationId xmlns:p14="http://schemas.microsoft.com/office/powerpoint/2010/main" val="12480247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AD4AEF2-6A35-4843-A40B-B903AB5EBF61}"/>
              </a:ext>
            </a:extLst>
          </p:cNvPr>
          <p:cNvSpPr>
            <a:spLocks noGrp="1"/>
          </p:cNvSpPr>
          <p:nvPr>
            <p:ph type="sldNum" sz="quarter" idx="12"/>
          </p:nvPr>
        </p:nvSpPr>
        <p:spPr/>
        <p:txBody>
          <a:bodyPr/>
          <a:lstStyle/>
          <a:p>
            <a:fld id="{F9409A12-05AC-024F-A1E2-9D51551D4400}" type="slidenum">
              <a:rPr lang="en-US" smtClean="0"/>
              <a:pPr/>
              <a:t>10</a:t>
            </a:fld>
            <a:endParaRPr lang="en-US" dirty="0"/>
          </a:p>
        </p:txBody>
      </p:sp>
      <p:sp>
        <p:nvSpPr>
          <p:cNvPr id="3" name="Title 2">
            <a:extLst>
              <a:ext uri="{FF2B5EF4-FFF2-40B4-BE49-F238E27FC236}">
                <a16:creationId xmlns:a16="http://schemas.microsoft.com/office/drawing/2014/main" id="{F44BA30F-9BEC-4A06-8E23-F1BE75A9E314}"/>
              </a:ext>
            </a:extLst>
          </p:cNvPr>
          <p:cNvSpPr>
            <a:spLocks noGrp="1"/>
          </p:cNvSpPr>
          <p:nvPr>
            <p:ph type="ctrTitle" idx="4294967295"/>
          </p:nvPr>
        </p:nvSpPr>
        <p:spPr>
          <a:xfrm>
            <a:off x="453525" y="743207"/>
            <a:ext cx="10515600" cy="669925"/>
          </a:xfrm>
        </p:spPr>
        <p:txBody>
          <a:bodyPr/>
          <a:lstStyle/>
          <a:p>
            <a:r>
              <a:rPr lang="en-US" dirty="0">
                <a:solidFill>
                  <a:srgbClr val="00ACBA"/>
                </a:solidFill>
              </a:rPr>
              <a:t>Primary Care Provider (PCP)</a:t>
            </a:r>
          </a:p>
        </p:txBody>
      </p:sp>
      <p:sp>
        <p:nvSpPr>
          <p:cNvPr id="133" name="Shape 133"/>
          <p:cNvSpPr txBox="1"/>
          <p:nvPr/>
        </p:nvSpPr>
        <p:spPr>
          <a:xfrm>
            <a:off x="4992393" y="2775973"/>
            <a:ext cx="6972433" cy="2774640"/>
          </a:xfrm>
          <a:prstGeom prst="rect">
            <a:avLst/>
          </a:prstGeom>
          <a:noFill/>
          <a:ln>
            <a:noFill/>
          </a:ln>
        </p:spPr>
        <p:txBody>
          <a:bodyPr spcFirstLastPara="1" wrap="square" lIns="121900" tIns="121900" rIns="121900" bIns="121900" anchor="t" anchorCtr="0">
            <a:noAutofit/>
          </a:bodyPr>
          <a:lstStyle/>
          <a:p>
            <a:pPr marL="457200" indent="-457200" defTabSz="609585">
              <a:spcAft>
                <a:spcPts val="600"/>
              </a:spcAft>
              <a:buFont typeface="Arial" panose="020B0604020202020204" pitchFamily="34" charset="0"/>
              <a:buChar char="•"/>
              <a:defRPr/>
            </a:pPr>
            <a:r>
              <a:rPr lang="en" sz="3200" dirty="0">
                <a:solidFill>
                  <a:prstClr val="black"/>
                </a:solidFill>
                <a:latin typeface="Montserrat"/>
              </a:rPr>
              <a:t>Annual “well visit” /  physical </a:t>
            </a:r>
          </a:p>
          <a:p>
            <a:pPr marL="457200" indent="-457200" defTabSz="609585">
              <a:spcAft>
                <a:spcPts val="600"/>
              </a:spcAft>
              <a:buFont typeface="Arial" panose="020B0604020202020204" pitchFamily="34" charset="0"/>
              <a:buChar char="•"/>
              <a:defRPr/>
            </a:pPr>
            <a:r>
              <a:rPr lang="en" sz="3200" dirty="0">
                <a:solidFill>
                  <a:prstClr val="black"/>
                </a:solidFill>
                <a:latin typeface="Montserrat"/>
              </a:rPr>
              <a:t>Sick visit</a:t>
            </a:r>
          </a:p>
          <a:p>
            <a:pPr marL="457200" indent="-457200" defTabSz="609585">
              <a:spcAft>
                <a:spcPts val="600"/>
              </a:spcAft>
              <a:buFont typeface="Arial" panose="020B0604020202020204" pitchFamily="34" charset="0"/>
              <a:buChar char="•"/>
              <a:defRPr/>
            </a:pPr>
            <a:r>
              <a:rPr lang="en" sz="3200" dirty="0">
                <a:solidFill>
                  <a:prstClr val="black"/>
                </a:solidFill>
                <a:latin typeface="Montserrat"/>
              </a:rPr>
              <a:t>Vaccines</a:t>
            </a:r>
            <a:endParaRPr sz="3200" dirty="0">
              <a:solidFill>
                <a:prstClr val="black"/>
              </a:solidFill>
              <a:latin typeface="Montserrat"/>
            </a:endParaRPr>
          </a:p>
        </p:txBody>
      </p:sp>
      <p:sp>
        <p:nvSpPr>
          <p:cNvPr id="2" name="TextBox 1"/>
          <p:cNvSpPr txBox="1"/>
          <p:nvPr/>
        </p:nvSpPr>
        <p:spPr>
          <a:xfrm>
            <a:off x="5239871" y="2976007"/>
            <a:ext cx="6113929" cy="1077218"/>
          </a:xfrm>
          <a:prstGeom prst="rect">
            <a:avLst/>
          </a:prstGeom>
          <a:noFill/>
        </p:spPr>
        <p:txBody>
          <a:bodyPr wrap="square" rtlCol="0">
            <a:spAutoFit/>
          </a:bodyPr>
          <a:lstStyle/>
          <a:p>
            <a:pPr defTabSz="609585">
              <a:defRPr/>
            </a:pPr>
            <a:r>
              <a:rPr lang="en-US" sz="3200" dirty="0">
                <a:solidFill>
                  <a:prstClr val="black"/>
                </a:solidFill>
                <a:latin typeface="Montserrat"/>
              </a:rPr>
              <a:t>Who else is on your care team--- beyond your PCP?</a:t>
            </a:r>
          </a:p>
        </p:txBody>
      </p:sp>
      <p:pic>
        <p:nvPicPr>
          <p:cNvPr id="5" name="Picture 4" descr="a doctor using a stethoscope to listen to a patient breathing">
            <a:extLst>
              <a:ext uri="{FF2B5EF4-FFF2-40B4-BE49-F238E27FC236}">
                <a16:creationId xmlns:a16="http://schemas.microsoft.com/office/drawing/2014/main" id="{285790FD-E525-4E8A-A79A-F3B2CE826332}"/>
              </a:ext>
            </a:extLst>
          </p:cNvPr>
          <p:cNvPicPr>
            <a:picLocks noChangeAspect="1"/>
          </p:cNvPicPr>
          <p:nvPr/>
        </p:nvPicPr>
        <p:blipFill>
          <a:blip r:embed="rId3"/>
          <a:stretch>
            <a:fillRect/>
          </a:stretch>
        </p:blipFill>
        <p:spPr>
          <a:xfrm>
            <a:off x="502348" y="2541458"/>
            <a:ext cx="4347172" cy="2444793"/>
          </a:xfrm>
          <a:prstGeom prst="rect">
            <a:avLst/>
          </a:prstGeom>
        </p:spPr>
      </p:pic>
      <p:sp>
        <p:nvSpPr>
          <p:cNvPr id="6" name="TextBox 5">
            <a:extLst>
              <a:ext uri="{FF2B5EF4-FFF2-40B4-BE49-F238E27FC236}">
                <a16:creationId xmlns:a16="http://schemas.microsoft.com/office/drawing/2014/main" id="{F52A783F-BA9A-41E7-A71D-EF5E1895B3EC}"/>
              </a:ext>
            </a:extLst>
          </p:cNvPr>
          <p:cNvSpPr txBox="1"/>
          <p:nvPr/>
        </p:nvSpPr>
        <p:spPr>
          <a:xfrm>
            <a:off x="4992393" y="2027981"/>
            <a:ext cx="6656832" cy="3385542"/>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US" sz="2000" dirty="0">
                <a:solidFill>
                  <a:srgbClr val="000000"/>
                </a:solidFill>
                <a:latin typeface="Montserrat" panose="00000500000000000000" pitchFamily="2" charset="0"/>
              </a:rPr>
              <a:t>A health care provider who practices general medicine</a:t>
            </a:r>
          </a:p>
          <a:p>
            <a:pPr marL="342900" indent="-342900">
              <a:buFont typeface="Arial" panose="020B0604020202020204" pitchFamily="34" charset="0"/>
              <a:buChar char="•"/>
            </a:pPr>
            <a:r>
              <a:rPr lang="en-US" sz="2000" dirty="0">
                <a:solidFill>
                  <a:srgbClr val="000000"/>
                </a:solidFill>
                <a:latin typeface="Montserrat" panose="00000500000000000000" pitchFamily="2" charset="0"/>
              </a:rPr>
              <a:t>Typically the first stop for medical care</a:t>
            </a:r>
          </a:p>
          <a:p>
            <a:pPr marL="342900" indent="-342900">
              <a:spcBef>
                <a:spcPts val="600"/>
              </a:spcBef>
              <a:buFont typeface="Arial" panose="020B0604020202020204" pitchFamily="34" charset="0"/>
              <a:buChar char="•"/>
            </a:pPr>
            <a:r>
              <a:rPr lang="en-US" sz="2000" dirty="0">
                <a:solidFill>
                  <a:srgbClr val="000000"/>
                </a:solidFill>
                <a:latin typeface="Montserrat" panose="00000500000000000000" pitchFamily="2" charset="0"/>
              </a:rPr>
              <a:t>Treat a wide range of issues and will he</a:t>
            </a:r>
            <a:r>
              <a:rPr lang="en-US" sz="2000" dirty="0">
                <a:solidFill>
                  <a:srgbClr val="000000"/>
                </a:solidFill>
                <a:latin typeface="Montserrat" panose="00000500000000000000" pitchFamily="2" charset="0"/>
                <a:ea typeface="Times New Roman" panose="02020603050405020304" pitchFamily="18" charset="0"/>
              </a:rPr>
              <a:t>lp coordinate your treatment if you need to see a specialist.</a:t>
            </a:r>
          </a:p>
          <a:p>
            <a:endParaRPr lang="en-US" sz="2400" dirty="0">
              <a:solidFill>
                <a:srgbClr val="000000"/>
              </a:solidFill>
              <a:latin typeface="Montserrat" panose="00000500000000000000" pitchFamily="2" charset="0"/>
            </a:endParaRPr>
          </a:p>
          <a:p>
            <a:endParaRPr lang="en-US" sz="2000" dirty="0">
              <a:solidFill>
                <a:srgbClr val="000000"/>
              </a:solidFill>
              <a:latin typeface="Montserrat" panose="00000500000000000000" pitchFamily="2" charset="0"/>
            </a:endParaRPr>
          </a:p>
          <a:p>
            <a:r>
              <a:rPr lang="en-US" sz="2000" dirty="0">
                <a:solidFill>
                  <a:srgbClr val="000000"/>
                </a:solidFill>
                <a:effectLst/>
                <a:latin typeface="Montserrat" panose="00000500000000000000" pitchFamily="2" charset="0"/>
                <a:ea typeface="Calibri" panose="020F0502020204030204" pitchFamily="34" charset="0"/>
              </a:rPr>
              <a:t>Most PCPs are doctors, but </a:t>
            </a:r>
            <a:r>
              <a:rPr lang="en-US" sz="2000" dirty="0">
                <a:solidFill>
                  <a:srgbClr val="000000"/>
                </a:solidFill>
                <a:effectLst/>
                <a:latin typeface="Montserrat" panose="00000500000000000000" pitchFamily="2" charset="0"/>
              </a:rPr>
              <a:t>nurse practitioners and physician assistants can also be PCPs. </a:t>
            </a:r>
            <a:endParaRPr lang="en-US" sz="2000" dirty="0">
              <a:solidFill>
                <a:srgbClr val="000000"/>
              </a:solidFill>
              <a:latin typeface="Montserrat" panose="00000500000000000000" pitchFamily="2" charset="0"/>
            </a:endParaRPr>
          </a:p>
        </p:txBody>
      </p:sp>
      <p:sp>
        <p:nvSpPr>
          <p:cNvPr id="10" name="TextBox 9">
            <a:extLst>
              <a:ext uri="{FF2B5EF4-FFF2-40B4-BE49-F238E27FC236}">
                <a16:creationId xmlns:a16="http://schemas.microsoft.com/office/drawing/2014/main" id="{1E001CA3-5516-4341-A236-4AEE2D065088}"/>
              </a:ext>
            </a:extLst>
          </p:cNvPr>
          <p:cNvSpPr txBox="1"/>
          <p:nvPr/>
        </p:nvSpPr>
        <p:spPr>
          <a:xfrm>
            <a:off x="5330098" y="3371616"/>
            <a:ext cx="3953845" cy="523220"/>
          </a:xfrm>
          <a:prstGeom prst="rect">
            <a:avLst/>
          </a:prstGeom>
          <a:noFill/>
        </p:spPr>
        <p:txBody>
          <a:bodyPr wrap="square" rtlCol="0">
            <a:spAutoFit/>
          </a:bodyPr>
          <a:lstStyle/>
          <a:p>
            <a:r>
              <a:rPr lang="en-US" sz="2800" dirty="0">
                <a:solidFill>
                  <a:srgbClr val="000000"/>
                </a:solidFill>
                <a:latin typeface="Montserrat" panose="00000500000000000000" pitchFamily="2" charset="0"/>
              </a:rPr>
              <a:t>Internist- Adults</a:t>
            </a:r>
          </a:p>
        </p:txBody>
      </p:sp>
      <p:sp>
        <p:nvSpPr>
          <p:cNvPr id="11" name="TextBox 10">
            <a:extLst>
              <a:ext uri="{FF2B5EF4-FFF2-40B4-BE49-F238E27FC236}">
                <a16:creationId xmlns:a16="http://schemas.microsoft.com/office/drawing/2014/main" id="{D59EF388-A6B7-40E7-A5F4-2C3B854C904C}"/>
              </a:ext>
            </a:extLst>
          </p:cNvPr>
          <p:cNvSpPr txBox="1"/>
          <p:nvPr/>
        </p:nvSpPr>
        <p:spPr>
          <a:xfrm>
            <a:off x="5330098" y="4032144"/>
            <a:ext cx="5007428" cy="954107"/>
          </a:xfrm>
          <a:prstGeom prst="rect">
            <a:avLst/>
          </a:prstGeom>
          <a:noFill/>
        </p:spPr>
        <p:txBody>
          <a:bodyPr wrap="square" rtlCol="0">
            <a:spAutoFit/>
          </a:bodyPr>
          <a:lstStyle/>
          <a:p>
            <a:r>
              <a:rPr lang="en" sz="2800" dirty="0">
                <a:solidFill>
                  <a:srgbClr val="000000"/>
                </a:solidFill>
                <a:latin typeface="Montserrat"/>
                <a:ea typeface="Calibri"/>
                <a:cs typeface="Calibri"/>
                <a:sym typeface="Calibri"/>
              </a:rPr>
              <a:t>Family/General- Everyone</a:t>
            </a:r>
          </a:p>
          <a:p>
            <a:endParaRPr lang="en-US" sz="2800" dirty="0"/>
          </a:p>
        </p:txBody>
      </p:sp>
      <p:sp>
        <p:nvSpPr>
          <p:cNvPr id="12" name="TextBox 11">
            <a:extLst>
              <a:ext uri="{FF2B5EF4-FFF2-40B4-BE49-F238E27FC236}">
                <a16:creationId xmlns:a16="http://schemas.microsoft.com/office/drawing/2014/main" id="{F75B43C9-01C0-4BAD-8ED4-DF30D673455A}"/>
              </a:ext>
            </a:extLst>
          </p:cNvPr>
          <p:cNvSpPr txBox="1"/>
          <p:nvPr/>
        </p:nvSpPr>
        <p:spPr>
          <a:xfrm>
            <a:off x="5330098" y="4646505"/>
            <a:ext cx="4742258" cy="954107"/>
          </a:xfrm>
          <a:prstGeom prst="rect">
            <a:avLst/>
          </a:prstGeom>
          <a:noFill/>
        </p:spPr>
        <p:txBody>
          <a:bodyPr wrap="square" rtlCol="0">
            <a:spAutoFit/>
          </a:bodyPr>
          <a:lstStyle/>
          <a:p>
            <a:r>
              <a:rPr lang="en" sz="2800" dirty="0">
                <a:solidFill>
                  <a:srgbClr val="000000"/>
                </a:solidFill>
                <a:latin typeface="Montserrat"/>
                <a:ea typeface="Calibri"/>
                <a:cs typeface="Calibri"/>
                <a:sym typeface="Calibri"/>
              </a:rPr>
              <a:t>Geriatrican- Older People</a:t>
            </a:r>
          </a:p>
          <a:p>
            <a:endParaRPr lang="en-US" sz="2800" dirty="0"/>
          </a:p>
        </p:txBody>
      </p:sp>
      <p:sp>
        <p:nvSpPr>
          <p:cNvPr id="16" name="TextBox 15">
            <a:extLst>
              <a:ext uri="{FF2B5EF4-FFF2-40B4-BE49-F238E27FC236}">
                <a16:creationId xmlns:a16="http://schemas.microsoft.com/office/drawing/2014/main" id="{78B16CD7-5D8F-4F5C-BAC6-3F76279DB11B}"/>
              </a:ext>
            </a:extLst>
          </p:cNvPr>
          <p:cNvSpPr txBox="1"/>
          <p:nvPr/>
        </p:nvSpPr>
        <p:spPr>
          <a:xfrm>
            <a:off x="5330098" y="2294245"/>
            <a:ext cx="4742258" cy="954107"/>
          </a:xfrm>
          <a:prstGeom prst="rect">
            <a:avLst/>
          </a:prstGeom>
          <a:noFill/>
        </p:spPr>
        <p:txBody>
          <a:bodyPr wrap="square" rtlCol="0">
            <a:spAutoFit/>
          </a:bodyPr>
          <a:lstStyle/>
          <a:p>
            <a:r>
              <a:rPr lang="en-US" sz="2800" dirty="0">
                <a:solidFill>
                  <a:srgbClr val="000000"/>
                </a:solidFill>
                <a:latin typeface="Montserrat" panose="00000500000000000000" pitchFamily="2" charset="0"/>
              </a:rPr>
              <a:t>Pediatrician- Infants, Children, Teens</a:t>
            </a:r>
          </a:p>
        </p:txBody>
      </p:sp>
      <p:sp>
        <p:nvSpPr>
          <p:cNvPr id="17" name="TextBox 16">
            <a:extLst>
              <a:ext uri="{FF2B5EF4-FFF2-40B4-BE49-F238E27FC236}">
                <a16:creationId xmlns:a16="http://schemas.microsoft.com/office/drawing/2014/main" id="{E0187AB9-0DD3-4923-A237-ABF6D2B1D086}"/>
              </a:ext>
            </a:extLst>
          </p:cNvPr>
          <p:cNvSpPr txBox="1"/>
          <p:nvPr/>
        </p:nvSpPr>
        <p:spPr>
          <a:xfrm>
            <a:off x="5582614" y="3042237"/>
            <a:ext cx="3791556" cy="954107"/>
          </a:xfrm>
          <a:prstGeom prst="rect">
            <a:avLst/>
          </a:prstGeom>
          <a:noFill/>
        </p:spPr>
        <p:txBody>
          <a:bodyPr wrap="square" rtlCol="0">
            <a:spAutoFit/>
          </a:bodyPr>
          <a:lstStyle/>
          <a:p>
            <a:r>
              <a:rPr lang="en-US" sz="2800" dirty="0">
                <a:solidFill>
                  <a:srgbClr val="000000"/>
                </a:solidFill>
              </a:rPr>
              <a:t>TIP: Save provider contacts in your cell</a:t>
            </a:r>
          </a:p>
        </p:txBody>
      </p:sp>
    </p:spTree>
    <p:extLst>
      <p:ext uri="{BB962C8B-B14F-4D97-AF65-F5344CB8AC3E}">
        <p14:creationId xmlns:p14="http://schemas.microsoft.com/office/powerpoint/2010/main" val="13080462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1" nodeType="clickEffect">
                                  <p:stCondLst>
                                    <p:cond delay="0"/>
                                  </p:stCondLst>
                                  <p:childTnLst>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3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1" nodeType="clickEffect">
                                  <p:stCondLst>
                                    <p:cond delay="0"/>
                                  </p:stCondLst>
                                  <p:childTnLst>
                                    <p:animEffect transition="out" filter="fade">
                                      <p:cBhvr>
                                        <p:cTn id="55" dur="500"/>
                                        <p:tgtEl>
                                          <p:spTgt spid="133"/>
                                        </p:tgtEl>
                                      </p:cBhvr>
                                    </p:animEffect>
                                    <p:set>
                                      <p:cBhvr>
                                        <p:cTn id="56" dur="1" fill="hold">
                                          <p:stCondLst>
                                            <p:cond delay="499"/>
                                          </p:stCondLst>
                                        </p:cTn>
                                        <p:tgtEl>
                                          <p:spTgt spid="133"/>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1" nodeType="clickEffect">
                                  <p:stCondLst>
                                    <p:cond delay="0"/>
                                  </p:stCondLst>
                                  <p:childTnLst>
                                    <p:animEffect transition="out" filter="fade">
                                      <p:cBhvr>
                                        <p:cTn id="64" dur="500"/>
                                        <p:tgtEl>
                                          <p:spTgt spid="2"/>
                                        </p:tgtEl>
                                      </p:cBhvr>
                                    </p:animEffect>
                                    <p:set>
                                      <p:cBhvr>
                                        <p:cTn id="65" dur="1" fill="hold">
                                          <p:stCondLst>
                                            <p:cond delay="499"/>
                                          </p:stCondLst>
                                        </p:cTn>
                                        <p:tgtEl>
                                          <p:spTgt spid="2"/>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p:bldP spid="133" grpId="1"/>
      <p:bldP spid="2" grpId="0"/>
      <p:bldP spid="2" grpId="1"/>
      <p:bldP spid="6" grpId="0"/>
      <p:bldP spid="6" grpId="1"/>
      <p:bldP spid="10" grpId="0"/>
      <p:bldP spid="10" grpId="1"/>
      <p:bldP spid="11" grpId="0"/>
      <p:bldP spid="11" grpId="1"/>
      <p:bldP spid="12" grpId="0"/>
      <p:bldP spid="12" grpId="1"/>
      <p:bldP spid="16" grpId="0"/>
      <p:bldP spid="16" grpId="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2" name="Title 1">
            <a:extLst>
              <a:ext uri="{FF2B5EF4-FFF2-40B4-BE49-F238E27FC236}">
                <a16:creationId xmlns:a16="http://schemas.microsoft.com/office/drawing/2014/main" id="{F531BE8F-27F7-4218-B883-720FFE35E486}"/>
              </a:ext>
            </a:extLst>
          </p:cNvPr>
          <p:cNvSpPr>
            <a:spLocks noGrp="1"/>
          </p:cNvSpPr>
          <p:nvPr>
            <p:ph type="ctrTitle"/>
          </p:nvPr>
        </p:nvSpPr>
        <p:spPr/>
        <p:txBody>
          <a:bodyPr/>
          <a:lstStyle/>
          <a:p>
            <a:r>
              <a:rPr lang="en-US" dirty="0">
                <a:solidFill>
                  <a:srgbClr val="00ACBA"/>
                </a:solidFill>
              </a:rPr>
              <a:t>But Why?</a:t>
            </a:r>
          </a:p>
        </p:txBody>
      </p:sp>
      <p:sp>
        <p:nvSpPr>
          <p:cNvPr id="3" name="Subtitle 2">
            <a:extLst>
              <a:ext uri="{FF2B5EF4-FFF2-40B4-BE49-F238E27FC236}">
                <a16:creationId xmlns:a16="http://schemas.microsoft.com/office/drawing/2014/main" id="{3555C1F6-80B6-4746-AA0C-C33347A0679C}"/>
              </a:ext>
            </a:extLst>
          </p:cNvPr>
          <p:cNvSpPr>
            <a:spLocks noGrp="1"/>
          </p:cNvSpPr>
          <p:nvPr>
            <p:ph type="subTitle" idx="1"/>
          </p:nvPr>
        </p:nvSpPr>
        <p:spPr/>
        <p:txBody>
          <a:bodyPr/>
          <a:lstStyle/>
          <a:p>
            <a:endParaRPr lang="en-US" dirty="0"/>
          </a:p>
        </p:txBody>
      </p:sp>
      <p:sp>
        <p:nvSpPr>
          <p:cNvPr id="143" name="Shape 143"/>
          <p:cNvSpPr txBox="1"/>
          <p:nvPr/>
        </p:nvSpPr>
        <p:spPr>
          <a:xfrm>
            <a:off x="1352404" y="2339803"/>
            <a:ext cx="9868800" cy="3794400"/>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rPr>
              <a:t>Why is it important to find the right PCP for you?</a:t>
            </a:r>
            <a:endParaRPr sz="3200" dirty="0">
              <a:solidFill>
                <a:srgbClr val="000000"/>
              </a:solidFill>
              <a:latin typeface="Montserrat"/>
            </a:endParaRPr>
          </a:p>
        </p:txBody>
      </p:sp>
      <p:pic>
        <p:nvPicPr>
          <p:cNvPr id="144" name="Shape 144"/>
          <p:cNvPicPr preferRelativeResize="0"/>
          <p:nvPr/>
        </p:nvPicPr>
        <p:blipFill rotWithShape="1">
          <a:blip r:embed="rId3">
            <a:alphaModFix/>
          </a:blip>
          <a:srcRect l="3466" r="4103"/>
          <a:stretch/>
        </p:blipFill>
        <p:spPr>
          <a:xfrm>
            <a:off x="378917" y="2593663"/>
            <a:ext cx="5291865" cy="3148467"/>
          </a:xfrm>
          <a:prstGeom prst="rect">
            <a:avLst/>
          </a:prstGeom>
          <a:noFill/>
          <a:ln>
            <a:noFill/>
          </a:ln>
        </p:spPr>
      </p:pic>
      <p:sp>
        <p:nvSpPr>
          <p:cNvPr id="145" name="Shape 145"/>
          <p:cNvSpPr txBox="1"/>
          <p:nvPr/>
        </p:nvSpPr>
        <p:spPr>
          <a:xfrm>
            <a:off x="6787783" y="1050741"/>
            <a:ext cx="2744629" cy="1610400"/>
          </a:xfrm>
          <a:prstGeom prst="rect">
            <a:avLst/>
          </a:prstGeom>
          <a:noFill/>
          <a:ln>
            <a:noFill/>
          </a:ln>
        </p:spPr>
        <p:txBody>
          <a:bodyPr spcFirstLastPara="1" wrap="square" lIns="121900" tIns="121900" rIns="121900" bIns="121900" anchor="ctr" anchorCtr="0">
            <a:noAutofit/>
          </a:bodyPr>
          <a:lstStyle/>
          <a:p>
            <a:pPr algn="ctr"/>
            <a:r>
              <a:rPr lang="en" sz="4400" dirty="0">
                <a:solidFill>
                  <a:srgbClr val="000000"/>
                </a:solidFill>
                <a:latin typeface="Montserrat"/>
                <a:ea typeface="Bree Serif"/>
                <a:cs typeface="Bree Serif"/>
                <a:sym typeface="Bree Serif"/>
              </a:rPr>
              <a:t>TRUST!</a:t>
            </a:r>
            <a:endParaRPr sz="4400" dirty="0">
              <a:solidFill>
                <a:srgbClr val="000000"/>
              </a:solidFill>
              <a:latin typeface="Montserrat"/>
              <a:ea typeface="Bree Serif"/>
              <a:cs typeface="Bree Serif"/>
              <a:sym typeface="Bree Serif"/>
            </a:endParaRPr>
          </a:p>
        </p:txBody>
      </p:sp>
      <p:sp>
        <p:nvSpPr>
          <p:cNvPr id="146" name="Shape 146"/>
          <p:cNvSpPr txBox="1"/>
          <p:nvPr/>
        </p:nvSpPr>
        <p:spPr>
          <a:xfrm>
            <a:off x="5920901" y="2661141"/>
            <a:ext cx="5892179" cy="3491795"/>
          </a:xfrm>
          <a:prstGeom prst="rect">
            <a:avLst/>
          </a:prstGeom>
          <a:noFill/>
          <a:ln>
            <a:noFill/>
          </a:ln>
        </p:spPr>
        <p:txBody>
          <a:bodyPr spcFirstLastPara="1" wrap="square" lIns="121900" tIns="121900" rIns="121900" bIns="121900" anchor="t" anchorCtr="0">
            <a:noAutofit/>
          </a:bodyPr>
          <a:lstStyle/>
          <a:p>
            <a:pPr marL="609585" indent="-558786">
              <a:buSzPts val="3000"/>
              <a:buChar char="●"/>
            </a:pPr>
            <a:r>
              <a:rPr lang="en" sz="3200" dirty="0">
                <a:solidFill>
                  <a:srgbClr val="000000"/>
                </a:solidFill>
                <a:latin typeface="Montserrat"/>
              </a:rPr>
              <a:t>Need to share personal </a:t>
            </a:r>
            <a:r>
              <a:rPr lang="en" sz="3200" i="1" dirty="0">
                <a:solidFill>
                  <a:srgbClr val="000000"/>
                </a:solidFill>
                <a:latin typeface="Montserrat"/>
              </a:rPr>
              <a:t>(sometimes embarrassing) </a:t>
            </a:r>
            <a:r>
              <a:rPr lang="en" sz="3200" dirty="0">
                <a:solidFill>
                  <a:srgbClr val="000000"/>
                </a:solidFill>
                <a:latin typeface="Montserrat"/>
              </a:rPr>
              <a:t>information</a:t>
            </a:r>
            <a:endParaRPr sz="3200" dirty="0">
              <a:solidFill>
                <a:srgbClr val="000000"/>
              </a:solidFill>
              <a:latin typeface="Montserrat"/>
            </a:endParaRPr>
          </a:p>
          <a:p>
            <a:endParaRPr sz="3200" dirty="0">
              <a:solidFill>
                <a:srgbClr val="000000"/>
              </a:solidFill>
              <a:latin typeface="Montserrat"/>
            </a:endParaRPr>
          </a:p>
          <a:p>
            <a:pPr marL="609585" indent="-558786">
              <a:buSzPts val="3000"/>
              <a:buChar char="●"/>
            </a:pPr>
            <a:r>
              <a:rPr lang="en" sz="3200" dirty="0">
                <a:solidFill>
                  <a:srgbClr val="000000"/>
                </a:solidFill>
                <a:latin typeface="Montserrat"/>
              </a:rPr>
              <a:t>Trust the provider’s medical advice</a:t>
            </a:r>
            <a:endParaRPr sz="3200" dirty="0">
              <a:solidFill>
                <a:srgbClr val="000000"/>
              </a:solidFill>
              <a:latin typeface="Montserrat"/>
            </a:endParaRPr>
          </a:p>
        </p:txBody>
      </p:sp>
      <p:pic>
        <p:nvPicPr>
          <p:cNvPr id="147" name="Shape 147"/>
          <p:cNvPicPr preferRelativeResize="0"/>
          <p:nvPr/>
        </p:nvPicPr>
        <p:blipFill>
          <a:blip r:embed="rId4">
            <a:alphaModFix/>
          </a:blip>
          <a:stretch>
            <a:fillRect/>
          </a:stretch>
        </p:blipFill>
        <p:spPr>
          <a:xfrm>
            <a:off x="6587252" y="2693106"/>
            <a:ext cx="4019591" cy="2465300"/>
          </a:xfrm>
          <a:prstGeom prst="rect">
            <a:avLst/>
          </a:prstGeom>
          <a:noFill/>
          <a:ln>
            <a:noFill/>
          </a:ln>
        </p:spPr>
      </p:pic>
      <p:sp>
        <p:nvSpPr>
          <p:cNvPr id="148" name="Shape 148"/>
          <p:cNvSpPr txBox="1"/>
          <p:nvPr/>
        </p:nvSpPr>
        <p:spPr>
          <a:xfrm>
            <a:off x="-11792" y="2686025"/>
            <a:ext cx="6737074" cy="1147369"/>
          </a:xfrm>
          <a:prstGeom prst="rect">
            <a:avLst/>
          </a:prstGeom>
          <a:noFill/>
          <a:ln>
            <a:noFill/>
          </a:ln>
        </p:spPr>
        <p:txBody>
          <a:bodyPr spcFirstLastPara="1" wrap="square" lIns="121900" tIns="121900" rIns="121900" bIns="121900" anchor="t" anchorCtr="0">
            <a:noAutofit/>
          </a:bodyPr>
          <a:lstStyle/>
          <a:p>
            <a:pPr marL="609585" indent="-558786">
              <a:buSzPts val="3000"/>
              <a:buChar char="●"/>
            </a:pPr>
            <a:r>
              <a:rPr lang="en" sz="3200" dirty="0">
                <a:solidFill>
                  <a:srgbClr val="000000"/>
                </a:solidFill>
                <a:latin typeface="Montserrat"/>
              </a:rPr>
              <a:t>Notice changes in health over time</a:t>
            </a:r>
            <a:endParaRPr sz="3200" dirty="0">
              <a:solidFill>
                <a:srgbClr val="000000"/>
              </a:solidFill>
              <a:latin typeface="Montserrat"/>
            </a:endParaRPr>
          </a:p>
          <a:p>
            <a:endParaRPr sz="3200" dirty="0">
              <a:solidFill>
                <a:srgbClr val="000000"/>
              </a:solidFill>
              <a:latin typeface="Montserrat"/>
            </a:endParaRPr>
          </a:p>
          <a:p>
            <a:pPr marL="609585" indent="-558786">
              <a:buSzPts val="3000"/>
              <a:buChar char="●"/>
            </a:pPr>
            <a:r>
              <a:rPr lang="en" sz="3200" dirty="0">
                <a:solidFill>
                  <a:srgbClr val="000000"/>
                </a:solidFill>
                <a:latin typeface="Montserrat"/>
              </a:rPr>
              <a:t>Recommend &amp; educate about healthy behaviors</a:t>
            </a:r>
            <a:endParaRPr sz="3200" dirty="0">
              <a:solidFill>
                <a:srgbClr val="000000"/>
              </a:solidFill>
              <a:latin typeface="Montserrat"/>
            </a:endParaRPr>
          </a:p>
        </p:txBody>
      </p:sp>
      <p:sp>
        <p:nvSpPr>
          <p:cNvPr id="4" name="Slide Number Placeholder 3">
            <a:extLst>
              <a:ext uri="{FF2B5EF4-FFF2-40B4-BE49-F238E27FC236}">
                <a16:creationId xmlns:a16="http://schemas.microsoft.com/office/drawing/2014/main" id="{F01AE210-BAA7-4EA6-9294-C46E69C7A273}"/>
              </a:ext>
            </a:extLst>
          </p:cNvPr>
          <p:cNvSpPr>
            <a:spLocks noGrp="1"/>
          </p:cNvSpPr>
          <p:nvPr>
            <p:ph type="sldNum" sz="quarter" idx="12"/>
          </p:nvPr>
        </p:nvSpPr>
        <p:spPr/>
        <p:txBody>
          <a:bodyPr/>
          <a:lstStyle/>
          <a:p>
            <a:fld id="{F9409A12-05AC-024F-A1E2-9D51551D4400}" type="slidenum">
              <a:rPr lang="en-US" smtClean="0"/>
              <a:pPr/>
              <a:t>11</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44"/>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46"/>
                                        </p:tgtEl>
                                        <p:attrNameLst>
                                          <p:attrName>style.visibility</p:attrName>
                                        </p:attrNameLst>
                                      </p:cBhvr>
                                      <p:to>
                                        <p:strVal val="visible"/>
                                      </p:to>
                                    </p:set>
                                  </p:childTnLst>
                                </p:cTn>
                              </p:par>
                              <p:par>
                                <p:cTn id="12" presetID="1" presetClass="exit" presetSubtype="0" fill="hold" grpId="0" nodeType="withEffect">
                                  <p:stCondLst>
                                    <p:cond delay="0"/>
                                  </p:stCondLst>
                                  <p:childTnLst>
                                    <p:set>
                                      <p:cBhvr>
                                        <p:cTn id="13" dur="1" fill="hold">
                                          <p:stCondLst>
                                            <p:cond delay="0"/>
                                          </p:stCondLst>
                                        </p:cTn>
                                        <p:tgtEl>
                                          <p:spTgt spid="143"/>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4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48"/>
                                        </p:tgtEl>
                                        <p:attrNameLst>
                                          <p:attrName>style.visibility</p:attrName>
                                        </p:attrNameLst>
                                      </p:cBhvr>
                                      <p:to>
                                        <p:strVal val="visible"/>
                                      </p:to>
                                    </p:set>
                                  </p:childTnLst>
                                </p:cTn>
                              </p:par>
                              <p:par>
                                <p:cTn id="20" presetID="1" presetClass="exit" presetSubtype="0" fill="hold" grpId="1" nodeType="withEffect">
                                  <p:stCondLst>
                                    <p:cond delay="0"/>
                                  </p:stCondLst>
                                  <p:childTnLst>
                                    <p:set>
                                      <p:cBhvr>
                                        <p:cTn id="21" dur="1" fill="hold">
                                          <p:stCondLst>
                                            <p:cond delay="0"/>
                                          </p:stCondLst>
                                        </p:cTn>
                                        <p:tgtEl>
                                          <p:spTgt spid="145"/>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144"/>
                                        </p:tgtEl>
                                        <p:attrNameLst>
                                          <p:attrName>style.visibility</p:attrName>
                                        </p:attrNameLst>
                                      </p:cBhvr>
                                      <p:to>
                                        <p:strVal val="hidden"/>
                                      </p:to>
                                    </p:set>
                                  </p:childTnLst>
                                </p:cTn>
                              </p:par>
                              <p:par>
                                <p:cTn id="24" presetID="1" presetClass="exit" presetSubtype="0" fill="hold" grpId="1" nodeType="withEffect">
                                  <p:stCondLst>
                                    <p:cond delay="0"/>
                                  </p:stCondLst>
                                  <p:childTnLst>
                                    <p:set>
                                      <p:cBhvr>
                                        <p:cTn id="25" dur="1" fill="hold">
                                          <p:stCondLst>
                                            <p:cond delay="0"/>
                                          </p:stCondLst>
                                        </p:cTn>
                                        <p:tgtEl>
                                          <p:spTgt spid="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 grpId="0"/>
      <p:bldP spid="145" grpId="0"/>
      <p:bldP spid="145" grpId="1"/>
      <p:bldP spid="146" grpId="0"/>
      <p:bldP spid="146" grpId="1"/>
      <p:bldP spid="1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2" name="Title 1">
            <a:extLst>
              <a:ext uri="{FF2B5EF4-FFF2-40B4-BE49-F238E27FC236}">
                <a16:creationId xmlns:a16="http://schemas.microsoft.com/office/drawing/2014/main" id="{F535B781-AACF-42AF-AF53-F17539CD41B3}"/>
              </a:ext>
            </a:extLst>
          </p:cNvPr>
          <p:cNvSpPr>
            <a:spLocks noGrp="1"/>
          </p:cNvSpPr>
          <p:nvPr>
            <p:ph type="ctrTitle"/>
          </p:nvPr>
        </p:nvSpPr>
        <p:spPr/>
        <p:txBody>
          <a:bodyPr/>
          <a:lstStyle/>
          <a:p>
            <a:r>
              <a:rPr lang="en-US" dirty="0">
                <a:solidFill>
                  <a:srgbClr val="00ACBA"/>
                </a:solidFill>
              </a:rPr>
              <a:t>But How?</a:t>
            </a:r>
          </a:p>
        </p:txBody>
      </p:sp>
      <p:sp>
        <p:nvSpPr>
          <p:cNvPr id="156" name="Shape 156"/>
          <p:cNvSpPr txBox="1"/>
          <p:nvPr/>
        </p:nvSpPr>
        <p:spPr>
          <a:xfrm>
            <a:off x="1161600" y="2303226"/>
            <a:ext cx="9868800" cy="3488400"/>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rPr>
              <a:t>How can you find a PCP that you can trust and visit for a long period of time?</a:t>
            </a:r>
            <a:endParaRPr sz="3200" dirty="0">
              <a:solidFill>
                <a:srgbClr val="000000"/>
              </a:solidFill>
              <a:latin typeface="Montserrat"/>
            </a:endParaRPr>
          </a:p>
        </p:txBody>
      </p:sp>
      <p:pic>
        <p:nvPicPr>
          <p:cNvPr id="157" name="Shape 157"/>
          <p:cNvPicPr preferRelativeResize="0"/>
          <p:nvPr/>
        </p:nvPicPr>
        <p:blipFill>
          <a:blip r:embed="rId3">
            <a:alphaModFix/>
          </a:blip>
          <a:stretch>
            <a:fillRect/>
          </a:stretch>
        </p:blipFill>
        <p:spPr>
          <a:xfrm>
            <a:off x="2553168" y="4047426"/>
            <a:ext cx="3436265" cy="1925633"/>
          </a:xfrm>
          <a:prstGeom prst="rect">
            <a:avLst/>
          </a:prstGeom>
          <a:noFill/>
          <a:ln>
            <a:noFill/>
          </a:ln>
        </p:spPr>
      </p:pic>
      <p:pic>
        <p:nvPicPr>
          <p:cNvPr id="158" name="Shape 158"/>
          <p:cNvPicPr preferRelativeResize="0"/>
          <p:nvPr/>
        </p:nvPicPr>
        <p:blipFill>
          <a:blip r:embed="rId4">
            <a:alphaModFix/>
          </a:blip>
          <a:stretch>
            <a:fillRect/>
          </a:stretch>
        </p:blipFill>
        <p:spPr>
          <a:xfrm>
            <a:off x="6760001" y="1711201"/>
            <a:ext cx="3149849" cy="2261967"/>
          </a:xfrm>
          <a:prstGeom prst="rect">
            <a:avLst/>
          </a:prstGeom>
          <a:noFill/>
          <a:ln>
            <a:noFill/>
          </a:ln>
        </p:spPr>
      </p:pic>
      <p:sp>
        <p:nvSpPr>
          <p:cNvPr id="159" name="Shape 159"/>
          <p:cNvSpPr txBox="1"/>
          <p:nvPr/>
        </p:nvSpPr>
        <p:spPr>
          <a:xfrm>
            <a:off x="2190633" y="2476233"/>
            <a:ext cx="4018000" cy="1571200"/>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ea typeface="Bree Serif"/>
                <a:cs typeface="Bree Serif"/>
                <a:sym typeface="Bree Serif"/>
              </a:rPr>
              <a:t>Word of Mouth </a:t>
            </a:r>
            <a:r>
              <a:rPr lang="en" sz="3200" i="1" dirty="0">
                <a:solidFill>
                  <a:srgbClr val="000000"/>
                </a:solidFill>
                <a:latin typeface="Montserrat"/>
                <a:ea typeface="Bree Serif"/>
                <a:cs typeface="Bree Serif"/>
                <a:sym typeface="Bree Serif"/>
              </a:rPr>
              <a:t>(friends, family)</a:t>
            </a:r>
            <a:endParaRPr sz="3200" i="1" dirty="0">
              <a:solidFill>
                <a:srgbClr val="000000"/>
              </a:solidFill>
              <a:latin typeface="Montserrat"/>
              <a:ea typeface="Bree Serif"/>
              <a:cs typeface="Bree Serif"/>
              <a:sym typeface="Bree Serif"/>
            </a:endParaRPr>
          </a:p>
        </p:txBody>
      </p:sp>
      <p:sp>
        <p:nvSpPr>
          <p:cNvPr id="160" name="Shape 160"/>
          <p:cNvSpPr txBox="1"/>
          <p:nvPr/>
        </p:nvSpPr>
        <p:spPr>
          <a:xfrm>
            <a:off x="6081700" y="4165927"/>
            <a:ext cx="4506400" cy="2078400"/>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ea typeface="Bree Serif"/>
                <a:cs typeface="Bree Serif"/>
                <a:sym typeface="Bree Serif"/>
              </a:rPr>
              <a:t>Research</a:t>
            </a:r>
            <a:endParaRPr sz="3200" dirty="0">
              <a:solidFill>
                <a:srgbClr val="000000"/>
              </a:solidFill>
              <a:latin typeface="Montserrat"/>
              <a:ea typeface="Bree Serif"/>
              <a:cs typeface="Bree Serif"/>
              <a:sym typeface="Bree Serif"/>
            </a:endParaRPr>
          </a:p>
          <a:p>
            <a:pPr algn="ctr"/>
            <a:r>
              <a:rPr lang="en" sz="3200" i="1" dirty="0">
                <a:solidFill>
                  <a:srgbClr val="000000"/>
                </a:solidFill>
                <a:latin typeface="Montserrat"/>
                <a:ea typeface="Bree Serif"/>
                <a:cs typeface="Bree Serif"/>
                <a:sym typeface="Bree Serif"/>
              </a:rPr>
              <a:t>(insurance company, reliable websites) </a:t>
            </a:r>
            <a:endParaRPr sz="3200" i="1" dirty="0">
              <a:solidFill>
                <a:srgbClr val="000000"/>
              </a:solidFill>
              <a:latin typeface="Montserrat"/>
              <a:ea typeface="Bree Serif"/>
              <a:cs typeface="Bree Serif"/>
              <a:sym typeface="Bree Serif"/>
            </a:endParaRPr>
          </a:p>
        </p:txBody>
      </p:sp>
      <p:sp>
        <p:nvSpPr>
          <p:cNvPr id="3" name="Slide Number Placeholder 2">
            <a:extLst>
              <a:ext uri="{FF2B5EF4-FFF2-40B4-BE49-F238E27FC236}">
                <a16:creationId xmlns:a16="http://schemas.microsoft.com/office/drawing/2014/main" id="{D535E8D4-ED94-458F-AEF2-0082439C0AF5}"/>
              </a:ext>
            </a:extLst>
          </p:cNvPr>
          <p:cNvSpPr>
            <a:spLocks noGrp="1"/>
          </p:cNvSpPr>
          <p:nvPr>
            <p:ph type="sldNum" sz="quarter" idx="12"/>
          </p:nvPr>
        </p:nvSpPr>
        <p:spPr/>
        <p:txBody>
          <a:bodyPr/>
          <a:lstStyle/>
          <a:p>
            <a:fld id="{F9409A12-05AC-024F-A1E2-9D51551D4400}" type="slidenum">
              <a:rPr lang="en-US" smtClean="0"/>
              <a:pPr/>
              <a:t>12</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xit" presetSubtype="32" fill="hold" nodeType="clickEffect">
                                  <p:stCondLst>
                                    <p:cond delay="0"/>
                                  </p:stCondLst>
                                  <p:childTnLst>
                                    <p:anim calcmode="lin" valueType="num">
                                      <p:cBhvr additive="base">
                                        <p:cTn id="6" dur="1000"/>
                                        <p:tgtEl>
                                          <p:spTgt spid="156"/>
                                        </p:tgtEl>
                                        <p:attrNameLst>
                                          <p:attrName>ppt_w</p:attrName>
                                        </p:attrNameLst>
                                      </p:cBhvr>
                                      <p:tavLst>
                                        <p:tav tm="0">
                                          <p:val>
                                            <p:strVal val="#ppt_w"/>
                                          </p:val>
                                        </p:tav>
                                        <p:tav tm="100000">
                                          <p:val>
                                            <p:strVal val="0"/>
                                          </p:val>
                                        </p:tav>
                                      </p:tavLst>
                                    </p:anim>
                                    <p:anim calcmode="lin" valueType="num">
                                      <p:cBhvr additive="base">
                                        <p:cTn id="7" dur="1000"/>
                                        <p:tgtEl>
                                          <p:spTgt spid="156"/>
                                        </p:tgtEl>
                                        <p:attrNameLst>
                                          <p:attrName>ppt_h</p:attrName>
                                        </p:attrNameLst>
                                      </p:cBhvr>
                                      <p:tavLst>
                                        <p:tav tm="0">
                                          <p:val>
                                            <p:strVal val="#ppt_h"/>
                                          </p:val>
                                        </p:tav>
                                        <p:tav tm="100000">
                                          <p:val>
                                            <p:strVal val="0"/>
                                          </p:val>
                                        </p:tav>
                                      </p:tavLst>
                                    </p:anim>
                                    <p:set>
                                      <p:cBhvr>
                                        <p:cTn id="8" dur="1" fill="hold">
                                          <p:stCondLst>
                                            <p:cond delay="1000"/>
                                          </p:stCondLst>
                                        </p:cTn>
                                        <p:tgtEl>
                                          <p:spTgt spid="156"/>
                                        </p:tgtEl>
                                        <p:attrNameLst>
                                          <p:attrName>style.visibility</p:attrName>
                                        </p:attrNameLst>
                                      </p:cBhvr>
                                      <p:to>
                                        <p:strVal val="hidden"/>
                                      </p:to>
                                    </p:set>
                                  </p:childTnLst>
                                </p:cTn>
                              </p:par>
                              <p:par>
                                <p:cTn id="9" presetID="23" presetClass="entr" presetSubtype="16" fill="hold" nodeType="withEffect">
                                  <p:stCondLst>
                                    <p:cond delay="0"/>
                                  </p:stCondLst>
                                  <p:childTnLst>
                                    <p:set>
                                      <p:cBhvr>
                                        <p:cTn id="10" dur="1" fill="hold">
                                          <p:stCondLst>
                                            <p:cond delay="0"/>
                                          </p:stCondLst>
                                        </p:cTn>
                                        <p:tgtEl>
                                          <p:spTgt spid="159"/>
                                        </p:tgtEl>
                                        <p:attrNameLst>
                                          <p:attrName>style.visibility</p:attrName>
                                        </p:attrNameLst>
                                      </p:cBhvr>
                                      <p:to>
                                        <p:strVal val="visible"/>
                                      </p:to>
                                    </p:set>
                                    <p:anim calcmode="lin" valueType="num">
                                      <p:cBhvr additive="base">
                                        <p:cTn id="11" dur="1000"/>
                                        <p:tgtEl>
                                          <p:spTgt spid="159"/>
                                        </p:tgtEl>
                                        <p:attrNameLst>
                                          <p:attrName>ppt_w</p:attrName>
                                        </p:attrNameLst>
                                      </p:cBhvr>
                                      <p:tavLst>
                                        <p:tav tm="0">
                                          <p:val>
                                            <p:strVal val="0"/>
                                          </p:val>
                                        </p:tav>
                                        <p:tav tm="100000">
                                          <p:val>
                                            <p:strVal val="#ppt_w"/>
                                          </p:val>
                                        </p:tav>
                                      </p:tavLst>
                                    </p:anim>
                                    <p:anim calcmode="lin" valueType="num">
                                      <p:cBhvr additive="base">
                                        <p:cTn id="12" dur="1000"/>
                                        <p:tgtEl>
                                          <p:spTgt spid="159"/>
                                        </p:tgtEl>
                                        <p:attrNameLst>
                                          <p:attrName>ppt_h</p:attrName>
                                        </p:attrNameLst>
                                      </p:cBhvr>
                                      <p:tavLst>
                                        <p:tav tm="0">
                                          <p:val>
                                            <p:str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157"/>
                                        </p:tgtEl>
                                        <p:attrNameLst>
                                          <p:attrName>style.visibility</p:attrName>
                                        </p:attrNameLst>
                                      </p:cBhvr>
                                      <p:to>
                                        <p:strVal val="visible"/>
                                      </p:to>
                                    </p:set>
                                    <p:anim calcmode="lin" valueType="num">
                                      <p:cBhvr additive="base">
                                        <p:cTn id="15" dur="1000"/>
                                        <p:tgtEl>
                                          <p:spTgt spid="157"/>
                                        </p:tgtEl>
                                        <p:attrNameLst>
                                          <p:attrName>ppt_w</p:attrName>
                                        </p:attrNameLst>
                                      </p:cBhvr>
                                      <p:tavLst>
                                        <p:tav tm="0">
                                          <p:val>
                                            <p:strVal val="0"/>
                                          </p:val>
                                        </p:tav>
                                        <p:tav tm="100000">
                                          <p:val>
                                            <p:strVal val="#ppt_w"/>
                                          </p:val>
                                        </p:tav>
                                      </p:tavLst>
                                    </p:anim>
                                    <p:anim calcmode="lin" valueType="num">
                                      <p:cBhvr additive="base">
                                        <p:cTn id="16" dur="1000"/>
                                        <p:tgtEl>
                                          <p:spTgt spid="157"/>
                                        </p:tgtEl>
                                        <p:attrNameLst>
                                          <p:attrName>ppt_h</p:attrName>
                                        </p:attrNameLst>
                                      </p:cBhvr>
                                      <p:tavLst>
                                        <p:tav tm="0">
                                          <p:val>
                                            <p:str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158"/>
                                        </p:tgtEl>
                                        <p:attrNameLst>
                                          <p:attrName>style.visibility</p:attrName>
                                        </p:attrNameLst>
                                      </p:cBhvr>
                                      <p:to>
                                        <p:strVal val="visible"/>
                                      </p:to>
                                    </p:set>
                                    <p:anim calcmode="lin" valueType="num">
                                      <p:cBhvr additive="base">
                                        <p:cTn id="21" dur="1000"/>
                                        <p:tgtEl>
                                          <p:spTgt spid="158"/>
                                        </p:tgtEl>
                                        <p:attrNameLst>
                                          <p:attrName>ppt_w</p:attrName>
                                        </p:attrNameLst>
                                      </p:cBhvr>
                                      <p:tavLst>
                                        <p:tav tm="0">
                                          <p:val>
                                            <p:strVal val="0"/>
                                          </p:val>
                                        </p:tav>
                                        <p:tav tm="100000">
                                          <p:val>
                                            <p:strVal val="#ppt_w"/>
                                          </p:val>
                                        </p:tav>
                                      </p:tavLst>
                                    </p:anim>
                                    <p:anim calcmode="lin" valueType="num">
                                      <p:cBhvr additive="base">
                                        <p:cTn id="22" dur="1000"/>
                                        <p:tgtEl>
                                          <p:spTgt spid="158"/>
                                        </p:tgtEl>
                                        <p:attrNameLst>
                                          <p:attrName>ppt_h</p:attrName>
                                        </p:attrNameLst>
                                      </p:cBhvr>
                                      <p:tavLst>
                                        <p:tav tm="0">
                                          <p:val>
                                            <p:str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160"/>
                                        </p:tgtEl>
                                        <p:attrNameLst>
                                          <p:attrName>style.visibility</p:attrName>
                                        </p:attrNameLst>
                                      </p:cBhvr>
                                      <p:to>
                                        <p:strVal val="visible"/>
                                      </p:to>
                                    </p:set>
                                    <p:anim calcmode="lin" valueType="num">
                                      <p:cBhvr additive="base">
                                        <p:cTn id="25" dur="1000"/>
                                        <p:tgtEl>
                                          <p:spTgt spid="160"/>
                                        </p:tgtEl>
                                        <p:attrNameLst>
                                          <p:attrName>ppt_w</p:attrName>
                                        </p:attrNameLst>
                                      </p:cBhvr>
                                      <p:tavLst>
                                        <p:tav tm="0">
                                          <p:val>
                                            <p:strVal val="0"/>
                                          </p:val>
                                        </p:tav>
                                        <p:tav tm="100000">
                                          <p:val>
                                            <p:strVal val="#ppt_w"/>
                                          </p:val>
                                        </p:tav>
                                      </p:tavLst>
                                    </p:anim>
                                    <p:anim calcmode="lin" valueType="num">
                                      <p:cBhvr additive="base">
                                        <p:cTn id="26" dur="1000"/>
                                        <p:tgtEl>
                                          <p:spTgt spid="160"/>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8" name="Title 7"/>
          <p:cNvSpPr>
            <a:spLocks noGrp="1"/>
          </p:cNvSpPr>
          <p:nvPr>
            <p:ph type="title"/>
          </p:nvPr>
        </p:nvSpPr>
        <p:spPr>
          <a:xfrm>
            <a:off x="415600" y="115577"/>
            <a:ext cx="11360800" cy="732508"/>
          </a:xfrm>
          <a:prstGeom prst="rect">
            <a:avLst/>
          </a:prstGeom>
          <a:noFill/>
          <a:effectLst/>
        </p:spPr>
        <p:txBody>
          <a:bodyPr spcFirstLastPara="1" vert="horz" wrap="square" lIns="121920" tIns="60960" rIns="121920" bIns="60960" rtlCol="0" anchor="b" anchorCtr="0">
            <a:spAutoFit/>
          </a:bodyPr>
          <a:lstStyle/>
          <a:p>
            <a:r>
              <a:rPr lang="en-US" dirty="0">
                <a:ln w="0"/>
                <a:solidFill>
                  <a:srgbClr val="00ACBA"/>
                </a:solidFill>
                <a:latin typeface="+mj-lt"/>
                <a:cs typeface="Amatic SC" panose="020B0604020202020204" charset="-79"/>
              </a:rPr>
              <a:t>But How?</a:t>
            </a:r>
          </a:p>
        </p:txBody>
      </p:sp>
      <p:sp>
        <p:nvSpPr>
          <p:cNvPr id="2" name="Slide Number Placeholder 1">
            <a:extLst>
              <a:ext uri="{FF2B5EF4-FFF2-40B4-BE49-F238E27FC236}">
                <a16:creationId xmlns:a16="http://schemas.microsoft.com/office/drawing/2014/main" id="{3BD7B8A0-5F2B-4573-9814-38DD38FF376E}"/>
              </a:ext>
            </a:extLst>
          </p:cNvPr>
          <p:cNvSpPr>
            <a:spLocks noGrp="1"/>
          </p:cNvSpPr>
          <p:nvPr>
            <p:ph type="sldNum" idx="12"/>
          </p:nvPr>
        </p:nvSpPr>
        <p:spPr/>
        <p:txBody>
          <a:bodyPr/>
          <a:lstStyle/>
          <a:p>
            <a:fld id="{F9409A12-05AC-024F-A1E2-9D51551D4400}" type="slidenum">
              <a:rPr lang="en-US" smtClean="0"/>
              <a:pPr/>
              <a:t>13</a:t>
            </a:fld>
            <a:endParaRPr lang="en-US" dirty="0"/>
          </a:p>
        </p:txBody>
      </p:sp>
      <p:sp>
        <p:nvSpPr>
          <p:cNvPr id="168" name="Shape 168"/>
          <p:cNvSpPr txBox="1"/>
          <p:nvPr/>
        </p:nvSpPr>
        <p:spPr>
          <a:xfrm>
            <a:off x="415600" y="650124"/>
            <a:ext cx="12058436" cy="3767131"/>
          </a:xfrm>
          <a:prstGeom prst="rect">
            <a:avLst/>
          </a:prstGeom>
          <a:noFill/>
          <a:ln w="38100" cap="flat" cmpd="dbl">
            <a:noFill/>
            <a:prstDash val="solid"/>
            <a:round/>
            <a:headEnd type="none" w="sm" len="sm"/>
            <a:tailEnd type="none" w="sm" len="sm"/>
          </a:ln>
        </p:spPr>
        <p:txBody>
          <a:bodyPr spcFirstLastPara="1" wrap="square" lIns="121900" tIns="121900" rIns="121900" bIns="121900" anchor="t" anchorCtr="0">
            <a:noAutofit/>
          </a:bodyPr>
          <a:lstStyle/>
          <a:p>
            <a:pPr>
              <a:spcBef>
                <a:spcPts val="600"/>
              </a:spcBef>
            </a:pPr>
            <a:r>
              <a:rPr lang="en" sz="3200" b="1" dirty="0">
                <a:solidFill>
                  <a:srgbClr val="002060"/>
                </a:solidFill>
                <a:latin typeface="Montserrat"/>
              </a:rPr>
              <a:t>Questions to Consider:</a:t>
            </a:r>
            <a:endParaRPr sz="3200" b="1" baseline="30000" dirty="0">
              <a:solidFill>
                <a:srgbClr val="002060"/>
              </a:solidFill>
              <a:latin typeface="Montserrat"/>
            </a:endParaRPr>
          </a:p>
          <a:p>
            <a:pPr marL="643462" indent="-457200">
              <a:spcBef>
                <a:spcPts val="600"/>
              </a:spcBef>
              <a:buClr>
                <a:srgbClr val="00ACBA"/>
              </a:buClr>
              <a:buSzPct val="49000"/>
              <a:buFont typeface="Arial" panose="020B0604020202020204" pitchFamily="34" charset="0"/>
              <a:buChar char="•"/>
            </a:pPr>
            <a:r>
              <a:rPr lang="en" sz="3200" dirty="0">
                <a:solidFill>
                  <a:srgbClr val="000000"/>
                </a:solidFill>
                <a:latin typeface="Montserrat"/>
              </a:rPr>
              <a:t>Does your health insurance cover that particular </a:t>
            </a:r>
            <a:r>
              <a:rPr lang="en-US" sz="3200" dirty="0">
                <a:solidFill>
                  <a:srgbClr val="000000"/>
                </a:solidFill>
                <a:latin typeface="Montserrat"/>
              </a:rPr>
              <a:t>provider</a:t>
            </a:r>
            <a:r>
              <a:rPr lang="en" sz="3200" dirty="0">
                <a:solidFill>
                  <a:srgbClr val="000000"/>
                </a:solidFill>
                <a:latin typeface="Montserrat"/>
              </a:rPr>
              <a:t>’s services?</a:t>
            </a:r>
            <a:endParaRPr sz="3200" dirty="0">
              <a:solidFill>
                <a:srgbClr val="000000"/>
              </a:solidFill>
              <a:latin typeface="Montserrat"/>
            </a:endParaRPr>
          </a:p>
          <a:p>
            <a:pPr marL="643462" indent="-457200">
              <a:spcBef>
                <a:spcPts val="600"/>
              </a:spcBef>
              <a:buClr>
                <a:srgbClr val="00ACBA"/>
              </a:buClr>
              <a:buSzPct val="49000"/>
              <a:buFont typeface="Arial" panose="020B0604020202020204" pitchFamily="34" charset="0"/>
              <a:buChar char="•"/>
            </a:pPr>
            <a:r>
              <a:rPr lang="en" sz="3200" dirty="0">
                <a:solidFill>
                  <a:srgbClr val="000000"/>
                </a:solidFill>
                <a:latin typeface="Montserrat"/>
              </a:rPr>
              <a:t>Is the office staff friendly and helpful?</a:t>
            </a:r>
            <a:endParaRPr sz="3200" dirty="0">
              <a:solidFill>
                <a:srgbClr val="000000"/>
              </a:solidFill>
              <a:latin typeface="Montserrat"/>
            </a:endParaRPr>
          </a:p>
          <a:p>
            <a:pPr marL="643462" indent="-457200">
              <a:spcBef>
                <a:spcPts val="600"/>
              </a:spcBef>
              <a:buClr>
                <a:srgbClr val="00ACBA"/>
              </a:buClr>
              <a:buSzPct val="49000"/>
              <a:buFont typeface="Arial" panose="020B0604020202020204" pitchFamily="34" charset="0"/>
              <a:buChar char="•"/>
            </a:pPr>
            <a:r>
              <a:rPr lang="en" sz="3200" dirty="0">
                <a:solidFill>
                  <a:srgbClr val="000000"/>
                </a:solidFill>
                <a:latin typeface="Montserrat"/>
              </a:rPr>
              <a:t>Are the office hours convenient to your schedule?</a:t>
            </a:r>
            <a:endParaRPr sz="3200" dirty="0">
              <a:solidFill>
                <a:srgbClr val="000000"/>
              </a:solidFill>
              <a:latin typeface="Montserrat"/>
            </a:endParaRPr>
          </a:p>
          <a:p>
            <a:pPr marL="643462" indent="-457200">
              <a:spcBef>
                <a:spcPts val="600"/>
              </a:spcBef>
              <a:buClr>
                <a:srgbClr val="00ACBA"/>
              </a:buClr>
              <a:buSzPct val="49000"/>
              <a:buFont typeface="Arial" panose="020B0604020202020204" pitchFamily="34" charset="0"/>
              <a:buChar char="•"/>
            </a:pPr>
            <a:r>
              <a:rPr lang="en" sz="3200" dirty="0">
                <a:solidFill>
                  <a:srgbClr val="000000"/>
                </a:solidFill>
                <a:latin typeface="Montserrat"/>
              </a:rPr>
              <a:t>How easy is it to reach the </a:t>
            </a:r>
            <a:r>
              <a:rPr lang="en-US" sz="3200" dirty="0">
                <a:solidFill>
                  <a:srgbClr val="000000"/>
                </a:solidFill>
                <a:latin typeface="Montserrat"/>
              </a:rPr>
              <a:t>provider</a:t>
            </a:r>
            <a:r>
              <a:rPr lang="en" sz="3200" dirty="0">
                <a:solidFill>
                  <a:srgbClr val="000000"/>
                </a:solidFill>
                <a:latin typeface="Montserrat"/>
              </a:rPr>
              <a:t>? Do they use email?</a:t>
            </a:r>
            <a:endParaRPr sz="3200" dirty="0">
              <a:solidFill>
                <a:srgbClr val="000000"/>
              </a:solidFill>
              <a:latin typeface="Montserrat"/>
            </a:endParaRPr>
          </a:p>
          <a:p>
            <a:pPr marL="609585" indent="-423323">
              <a:spcBef>
                <a:spcPts val="600"/>
              </a:spcBef>
              <a:buClr>
                <a:srgbClr val="00ACBA"/>
              </a:buClr>
              <a:buSzPts val="1400"/>
              <a:buChar char="●"/>
            </a:pPr>
            <a:r>
              <a:rPr lang="en" sz="3200" dirty="0">
                <a:solidFill>
                  <a:srgbClr val="000000"/>
                </a:solidFill>
                <a:latin typeface="Montserrat"/>
              </a:rPr>
              <a:t>Do you prefer a </a:t>
            </a:r>
            <a:r>
              <a:rPr lang="en-US" sz="3200" dirty="0">
                <a:solidFill>
                  <a:srgbClr val="000000"/>
                </a:solidFill>
                <a:latin typeface="Montserrat"/>
              </a:rPr>
              <a:t>provider</a:t>
            </a:r>
            <a:r>
              <a:rPr lang="en" sz="3200" dirty="0">
                <a:solidFill>
                  <a:srgbClr val="000000"/>
                </a:solidFill>
                <a:latin typeface="Montserrat"/>
              </a:rPr>
              <a:t> whose communication style is warm and friendly or formal?</a:t>
            </a:r>
            <a:endParaRPr sz="3200" dirty="0">
              <a:solidFill>
                <a:srgbClr val="000000"/>
              </a:solidFill>
              <a:latin typeface="Montserrat"/>
            </a:endParaRPr>
          </a:p>
          <a:p>
            <a:pPr marL="609585" indent="-423323">
              <a:spcBef>
                <a:spcPts val="600"/>
              </a:spcBef>
              <a:buClr>
                <a:srgbClr val="00ACBA"/>
              </a:buClr>
              <a:buSzPts val="1400"/>
              <a:buChar char="●"/>
            </a:pPr>
            <a:r>
              <a:rPr lang="en" sz="3200" dirty="0">
                <a:solidFill>
                  <a:srgbClr val="000000"/>
                </a:solidFill>
                <a:latin typeface="Montserrat"/>
              </a:rPr>
              <a:t>Does the provider allow you to be involved in your care?</a:t>
            </a:r>
            <a:endParaRPr sz="3200" dirty="0">
              <a:solidFill>
                <a:srgbClr val="000000"/>
              </a:solidFill>
              <a:latin typeface="Montserra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2" name="Title 1">
            <a:extLst>
              <a:ext uri="{FF2B5EF4-FFF2-40B4-BE49-F238E27FC236}">
                <a16:creationId xmlns:a16="http://schemas.microsoft.com/office/drawing/2014/main" id="{F6B1A5C4-03C4-4B3B-B18B-7523B6D37E34}"/>
              </a:ext>
            </a:extLst>
          </p:cNvPr>
          <p:cNvSpPr>
            <a:spLocks noGrp="1"/>
          </p:cNvSpPr>
          <p:nvPr>
            <p:ph type="title"/>
          </p:nvPr>
        </p:nvSpPr>
        <p:spPr/>
        <p:txBody>
          <a:bodyPr/>
          <a:lstStyle/>
          <a:p>
            <a:r>
              <a:rPr lang="en-US" dirty="0">
                <a:solidFill>
                  <a:srgbClr val="00ACBA"/>
                </a:solidFill>
              </a:rPr>
              <a:t>Specialist</a:t>
            </a:r>
          </a:p>
        </p:txBody>
      </p:sp>
      <p:sp>
        <p:nvSpPr>
          <p:cNvPr id="177" name="Shape 177"/>
          <p:cNvSpPr txBox="1"/>
          <p:nvPr/>
        </p:nvSpPr>
        <p:spPr>
          <a:xfrm>
            <a:off x="0" y="2385062"/>
            <a:ext cx="11778484" cy="2946779"/>
          </a:xfrm>
          <a:prstGeom prst="rect">
            <a:avLst/>
          </a:prstGeom>
          <a:noFill/>
          <a:ln>
            <a:noFill/>
          </a:ln>
        </p:spPr>
        <p:txBody>
          <a:bodyPr spcFirstLastPara="1" wrap="square" lIns="121900" tIns="121900" rIns="121900" bIns="121900" anchor="t" anchorCtr="0">
            <a:noAutofit/>
          </a:bodyPr>
          <a:lstStyle/>
          <a:p>
            <a:pPr marL="838179" lvl="4"/>
            <a:r>
              <a:rPr lang="en-US" sz="3200" dirty="0">
                <a:solidFill>
                  <a:srgbClr val="000000"/>
                </a:solidFill>
                <a:latin typeface="Montserrat"/>
              </a:rPr>
              <a:t>A provider who has special knowledge and skills relating to a particular area of medicine. </a:t>
            </a:r>
          </a:p>
        </p:txBody>
      </p:sp>
      <p:sp>
        <p:nvSpPr>
          <p:cNvPr id="178" name="Shape 178"/>
          <p:cNvSpPr txBox="1"/>
          <p:nvPr/>
        </p:nvSpPr>
        <p:spPr>
          <a:xfrm>
            <a:off x="1183065" y="5215128"/>
            <a:ext cx="9169249" cy="762000"/>
          </a:xfrm>
          <a:prstGeom prst="rect">
            <a:avLst/>
          </a:prstGeom>
          <a:noFill/>
          <a:ln>
            <a:noFill/>
          </a:ln>
        </p:spPr>
        <p:txBody>
          <a:bodyPr spcFirstLastPara="1" wrap="square" lIns="121900" tIns="121900" rIns="121900" bIns="121900" anchor="t" anchorCtr="0">
            <a:noAutofit/>
          </a:bodyPr>
          <a:lstStyle/>
          <a:p>
            <a:r>
              <a:rPr lang="en" sz="3200" i="1" dirty="0">
                <a:solidFill>
                  <a:srgbClr val="000000"/>
                </a:solidFill>
                <a:latin typeface="Montserrat"/>
              </a:rPr>
              <a:t>**Sometimes need a referral from a PCP**</a:t>
            </a:r>
            <a:endParaRPr sz="3200" i="1" dirty="0">
              <a:solidFill>
                <a:srgbClr val="000000"/>
              </a:solidFill>
              <a:latin typeface="Montserrat"/>
            </a:endParaRPr>
          </a:p>
        </p:txBody>
      </p:sp>
      <p:sp>
        <p:nvSpPr>
          <p:cNvPr id="3" name="Slide Number Placeholder 2">
            <a:extLst>
              <a:ext uri="{FF2B5EF4-FFF2-40B4-BE49-F238E27FC236}">
                <a16:creationId xmlns:a16="http://schemas.microsoft.com/office/drawing/2014/main" id="{A9692264-9B0E-44E9-AAEE-61CBC6BEB267}"/>
              </a:ext>
            </a:extLst>
          </p:cNvPr>
          <p:cNvSpPr>
            <a:spLocks noGrp="1"/>
          </p:cNvSpPr>
          <p:nvPr>
            <p:ph type="sldNum" sz="quarter" idx="12"/>
          </p:nvPr>
        </p:nvSpPr>
        <p:spPr/>
        <p:txBody>
          <a:bodyPr/>
          <a:lstStyle/>
          <a:p>
            <a:fld id="{F9409A12-05AC-024F-A1E2-9D51551D4400}" type="slidenum">
              <a:rPr lang="en-US" smtClean="0"/>
              <a:pPr/>
              <a:t>14</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10" name="Title 9"/>
          <p:cNvSpPr>
            <a:spLocks noGrp="1"/>
          </p:cNvSpPr>
          <p:nvPr>
            <p:ph type="ctrTitle"/>
          </p:nvPr>
        </p:nvSpPr>
        <p:spPr>
          <a:xfrm>
            <a:off x="568865" y="1041445"/>
            <a:ext cx="10784933" cy="732508"/>
          </a:xfrm>
          <a:prstGeom prst="rect">
            <a:avLst/>
          </a:prstGeom>
          <a:solidFill>
            <a:schemeClr val="bg2"/>
          </a:solidFill>
          <a:effectLst/>
        </p:spPr>
        <p:txBody>
          <a:bodyPr spcFirstLastPara="1" vert="horz" wrap="square" lIns="121920" tIns="60960" rIns="121920" bIns="60960" rtlCol="0" anchor="b" anchorCtr="0">
            <a:spAutoFit/>
          </a:bodyPr>
          <a:lstStyle/>
          <a:p>
            <a:r>
              <a:rPr lang="en-US" dirty="0">
                <a:ln w="0"/>
                <a:solidFill>
                  <a:srgbClr val="00ACBA"/>
                </a:solidFill>
                <a:latin typeface="+mj-lt"/>
                <a:cs typeface="Amatic SC" panose="020B0604020202020204" charset="-79"/>
              </a:rPr>
              <a:t>Emergency Department (Emergency Room)</a:t>
            </a:r>
          </a:p>
        </p:txBody>
      </p:sp>
      <p:sp>
        <p:nvSpPr>
          <p:cNvPr id="2" name="Subtitle 1">
            <a:extLst>
              <a:ext uri="{FF2B5EF4-FFF2-40B4-BE49-F238E27FC236}">
                <a16:creationId xmlns:a16="http://schemas.microsoft.com/office/drawing/2014/main" id="{0556E80E-1AAD-49D3-B6AE-AB9C5D33E802}"/>
              </a:ext>
            </a:extLst>
          </p:cNvPr>
          <p:cNvSpPr>
            <a:spLocks noGrp="1"/>
          </p:cNvSpPr>
          <p:nvPr>
            <p:ph type="subTitle" idx="1"/>
          </p:nvPr>
        </p:nvSpPr>
        <p:spPr/>
        <p:txBody>
          <a:bodyPr/>
          <a:lstStyle/>
          <a:p>
            <a:endParaRPr lang="en-US" dirty="0"/>
          </a:p>
        </p:txBody>
      </p:sp>
      <p:sp>
        <p:nvSpPr>
          <p:cNvPr id="207" name="Shape 207"/>
          <p:cNvSpPr txBox="1"/>
          <p:nvPr/>
        </p:nvSpPr>
        <p:spPr>
          <a:xfrm>
            <a:off x="5147199" y="2554899"/>
            <a:ext cx="6755954" cy="2294400"/>
          </a:xfrm>
          <a:prstGeom prst="rect">
            <a:avLst/>
          </a:prstGeom>
          <a:noFill/>
          <a:ln>
            <a:noFill/>
          </a:ln>
        </p:spPr>
        <p:txBody>
          <a:bodyPr spcFirstLastPara="1" wrap="square" lIns="121900" tIns="121900" rIns="121900" bIns="121900" anchor="t" anchorCtr="0">
            <a:noAutofit/>
          </a:bodyPr>
          <a:lstStyle/>
          <a:p>
            <a:pPr algn="ctr"/>
            <a:r>
              <a:rPr lang="en" sz="3200" b="1" u="sng" dirty="0">
                <a:solidFill>
                  <a:srgbClr val="000000"/>
                </a:solidFill>
                <a:latin typeface="Montserrat"/>
              </a:rPr>
              <a:t>Serious</a:t>
            </a:r>
            <a:r>
              <a:rPr lang="en" sz="3200" dirty="0">
                <a:solidFill>
                  <a:srgbClr val="000000"/>
                </a:solidFill>
                <a:latin typeface="Montserrat"/>
              </a:rPr>
              <a:t> or </a:t>
            </a:r>
            <a:r>
              <a:rPr lang="en" sz="3200" b="1" u="sng" dirty="0">
                <a:solidFill>
                  <a:srgbClr val="000000"/>
                </a:solidFill>
                <a:latin typeface="Montserrat"/>
              </a:rPr>
              <a:t>life threatening</a:t>
            </a:r>
            <a:r>
              <a:rPr lang="en" sz="3200" dirty="0">
                <a:solidFill>
                  <a:srgbClr val="000000"/>
                </a:solidFill>
                <a:latin typeface="Montserrat"/>
              </a:rPr>
              <a:t> injury or illness</a:t>
            </a:r>
            <a:endParaRPr sz="3200" dirty="0">
              <a:solidFill>
                <a:srgbClr val="000000"/>
              </a:solidFill>
              <a:latin typeface="Montserrat"/>
            </a:endParaRPr>
          </a:p>
        </p:txBody>
      </p:sp>
      <p:pic>
        <p:nvPicPr>
          <p:cNvPr id="208" name="Shape 208"/>
          <p:cNvPicPr preferRelativeResize="0"/>
          <p:nvPr/>
        </p:nvPicPr>
        <p:blipFill>
          <a:blip r:embed="rId3">
            <a:alphaModFix/>
          </a:blip>
          <a:stretch>
            <a:fillRect/>
          </a:stretch>
        </p:blipFill>
        <p:spPr>
          <a:xfrm>
            <a:off x="568867" y="2583201"/>
            <a:ext cx="4309000" cy="3028367"/>
          </a:xfrm>
          <a:prstGeom prst="rect">
            <a:avLst/>
          </a:prstGeom>
          <a:noFill/>
          <a:ln>
            <a:noFill/>
          </a:ln>
        </p:spPr>
      </p:pic>
      <p:sp>
        <p:nvSpPr>
          <p:cNvPr id="209" name="Shape 209"/>
          <p:cNvSpPr txBox="1"/>
          <p:nvPr/>
        </p:nvSpPr>
        <p:spPr>
          <a:xfrm>
            <a:off x="5446133" y="4849299"/>
            <a:ext cx="6002379" cy="1685397"/>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rPr>
              <a:t>**Busy, expensive, no follow up**</a:t>
            </a:r>
            <a:endParaRPr sz="3200" dirty="0">
              <a:solidFill>
                <a:srgbClr val="000000"/>
              </a:solidFill>
              <a:latin typeface="Montserrat"/>
            </a:endParaRPr>
          </a:p>
        </p:txBody>
      </p:sp>
      <p:sp>
        <p:nvSpPr>
          <p:cNvPr id="3" name="Slide Number Placeholder 2">
            <a:extLst>
              <a:ext uri="{FF2B5EF4-FFF2-40B4-BE49-F238E27FC236}">
                <a16:creationId xmlns:a16="http://schemas.microsoft.com/office/drawing/2014/main" id="{2645BFCC-4A94-4FF6-A6E6-B44E45AB70A3}"/>
              </a:ext>
            </a:extLst>
          </p:cNvPr>
          <p:cNvSpPr>
            <a:spLocks noGrp="1"/>
          </p:cNvSpPr>
          <p:nvPr>
            <p:ph type="sldNum" sz="quarter" idx="12"/>
          </p:nvPr>
        </p:nvSpPr>
        <p:spPr/>
        <p:txBody>
          <a:bodyPr/>
          <a:lstStyle/>
          <a:p>
            <a:fld id="{F9409A12-05AC-024F-A1E2-9D51551D4400}" type="slidenum">
              <a:rPr lang="en-US" smtClean="0"/>
              <a:pPr/>
              <a:t>15</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2" name="Title 1">
            <a:extLst>
              <a:ext uri="{FF2B5EF4-FFF2-40B4-BE49-F238E27FC236}">
                <a16:creationId xmlns:a16="http://schemas.microsoft.com/office/drawing/2014/main" id="{B46C44F3-A92F-4F6D-9D37-05BDE0259274}"/>
              </a:ext>
            </a:extLst>
          </p:cNvPr>
          <p:cNvSpPr>
            <a:spLocks noGrp="1"/>
          </p:cNvSpPr>
          <p:nvPr>
            <p:ph type="title"/>
          </p:nvPr>
        </p:nvSpPr>
        <p:spPr>
          <a:xfrm>
            <a:off x="233050" y="-90632"/>
            <a:ext cx="11360800" cy="978000"/>
          </a:xfrm>
        </p:spPr>
        <p:txBody>
          <a:bodyPr/>
          <a:lstStyle/>
          <a:p>
            <a:r>
              <a:rPr lang="en-US" dirty="0">
                <a:solidFill>
                  <a:srgbClr val="00ACBA"/>
                </a:solidFill>
              </a:rPr>
              <a:t>Urgent Care</a:t>
            </a:r>
          </a:p>
        </p:txBody>
      </p:sp>
      <p:sp>
        <p:nvSpPr>
          <p:cNvPr id="3" name="Slide Number Placeholder 2">
            <a:extLst>
              <a:ext uri="{FF2B5EF4-FFF2-40B4-BE49-F238E27FC236}">
                <a16:creationId xmlns:a16="http://schemas.microsoft.com/office/drawing/2014/main" id="{9F175733-13C0-4A52-860C-D04D388DAEDB}"/>
              </a:ext>
            </a:extLst>
          </p:cNvPr>
          <p:cNvSpPr>
            <a:spLocks noGrp="1"/>
          </p:cNvSpPr>
          <p:nvPr>
            <p:ph type="sldNum" idx="12"/>
          </p:nvPr>
        </p:nvSpPr>
        <p:spPr/>
        <p:txBody>
          <a:bodyPr/>
          <a:lstStyle/>
          <a:p>
            <a:fld id="{F9409A12-05AC-024F-A1E2-9D51551D4400}" type="slidenum">
              <a:rPr lang="en-US" smtClean="0"/>
              <a:pPr/>
              <a:t>16</a:t>
            </a:fld>
            <a:endParaRPr lang="en-US" dirty="0"/>
          </a:p>
        </p:txBody>
      </p:sp>
      <p:sp>
        <p:nvSpPr>
          <p:cNvPr id="186" name="Shape 186"/>
          <p:cNvSpPr txBox="1"/>
          <p:nvPr/>
        </p:nvSpPr>
        <p:spPr>
          <a:xfrm>
            <a:off x="722550" y="3579403"/>
            <a:ext cx="9998000" cy="1065200"/>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rPr>
              <a:t>Provides treatments similar to a PCP</a:t>
            </a:r>
            <a:endParaRPr sz="3200" dirty="0">
              <a:solidFill>
                <a:srgbClr val="000000"/>
              </a:solidFill>
              <a:latin typeface="Montserrat"/>
            </a:endParaRPr>
          </a:p>
        </p:txBody>
      </p:sp>
      <p:sp>
        <p:nvSpPr>
          <p:cNvPr id="187" name="Shape 187"/>
          <p:cNvSpPr txBox="1"/>
          <p:nvPr/>
        </p:nvSpPr>
        <p:spPr>
          <a:xfrm>
            <a:off x="563761" y="5370635"/>
            <a:ext cx="10732850" cy="1856833"/>
          </a:xfrm>
          <a:prstGeom prst="rect">
            <a:avLst/>
          </a:prstGeom>
          <a:noFill/>
          <a:ln>
            <a:noFill/>
          </a:ln>
        </p:spPr>
        <p:txBody>
          <a:bodyPr spcFirstLastPara="1" wrap="square" lIns="121900" tIns="121900" rIns="121900" bIns="121900" anchor="t" anchorCtr="0">
            <a:noAutofit/>
          </a:bodyPr>
          <a:lstStyle/>
          <a:p>
            <a:pPr algn="ctr"/>
            <a:r>
              <a:rPr lang="en" sz="3200" i="1" dirty="0">
                <a:solidFill>
                  <a:srgbClr val="000000"/>
                </a:solidFill>
                <a:latin typeface="Montserrat"/>
              </a:rPr>
              <a:t>**Outside of traditional office hours/cannot get an appointment in a timely manner**</a:t>
            </a:r>
            <a:endParaRPr sz="3200" i="1" dirty="0">
              <a:solidFill>
                <a:srgbClr val="000000"/>
              </a:solidFill>
              <a:latin typeface="Montserrat"/>
            </a:endParaRPr>
          </a:p>
        </p:txBody>
      </p:sp>
      <p:sp>
        <p:nvSpPr>
          <p:cNvPr id="12" name="Shape 198"/>
          <p:cNvSpPr txBox="1"/>
          <p:nvPr/>
        </p:nvSpPr>
        <p:spPr>
          <a:xfrm>
            <a:off x="465745" y="3722419"/>
            <a:ext cx="10732851" cy="1505200"/>
          </a:xfrm>
          <a:prstGeom prst="rect">
            <a:avLst/>
          </a:prstGeom>
          <a:noFill/>
          <a:ln>
            <a:noFill/>
          </a:ln>
        </p:spPr>
        <p:txBody>
          <a:bodyPr spcFirstLastPara="1" wrap="square" lIns="121900" tIns="121900" rIns="121900" bIns="121900" anchor="ctr" anchorCtr="0">
            <a:noAutofit/>
          </a:bodyPr>
          <a:lstStyle/>
          <a:p>
            <a:pPr algn="ctr"/>
            <a:r>
              <a:rPr lang="en" sz="3200" dirty="0">
                <a:solidFill>
                  <a:srgbClr val="000000"/>
                </a:solidFill>
                <a:latin typeface="Montserrat"/>
                <a:hlinkClick r:id="rId3">
                  <a:extLst>
                    <a:ext uri="{A12FA001-AC4F-418D-AE19-62706E023703}">
                      <ahyp:hlinkClr xmlns:ahyp="http://schemas.microsoft.com/office/drawing/2018/hyperlinkcolor" val="tx"/>
                    </a:ext>
                  </a:extLst>
                </a:hlinkClick>
              </a:rPr>
              <a:t>www.urgentcare.com</a:t>
            </a:r>
            <a:r>
              <a:rPr lang="en" sz="3200" dirty="0">
                <a:solidFill>
                  <a:srgbClr val="000000"/>
                </a:solidFill>
                <a:latin typeface="Montserrat"/>
              </a:rPr>
              <a:t> </a:t>
            </a:r>
            <a:endParaRPr sz="3200" dirty="0">
              <a:solidFill>
                <a:srgbClr val="000000"/>
              </a:solidFill>
              <a:latin typeface="Montserrat"/>
            </a:endParaRPr>
          </a:p>
        </p:txBody>
      </p:sp>
      <p:pic>
        <p:nvPicPr>
          <p:cNvPr id="5" name="Picture 4"/>
          <p:cNvPicPr>
            <a:picLocks noChangeAspect="1"/>
          </p:cNvPicPr>
          <p:nvPr/>
        </p:nvPicPr>
        <p:blipFill>
          <a:blip r:embed="rId4"/>
          <a:stretch>
            <a:fillRect/>
          </a:stretch>
        </p:blipFill>
        <p:spPr>
          <a:xfrm>
            <a:off x="9708890" y="1180787"/>
            <a:ext cx="1587721" cy="2248213"/>
          </a:xfrm>
          <a:prstGeom prst="rect">
            <a:avLst/>
          </a:prstGeom>
        </p:spPr>
      </p:pic>
      <p:pic>
        <p:nvPicPr>
          <p:cNvPr id="6" name="Picture 5"/>
          <p:cNvPicPr>
            <a:picLocks noChangeAspect="1"/>
          </p:cNvPicPr>
          <p:nvPr/>
        </p:nvPicPr>
        <p:blipFill>
          <a:blip r:embed="rId5"/>
          <a:stretch>
            <a:fillRect/>
          </a:stretch>
        </p:blipFill>
        <p:spPr>
          <a:xfrm>
            <a:off x="7118750" y="1082991"/>
            <a:ext cx="1651231" cy="1714739"/>
          </a:xfrm>
          <a:prstGeom prst="rect">
            <a:avLst/>
          </a:prstGeom>
        </p:spPr>
      </p:pic>
      <p:pic>
        <p:nvPicPr>
          <p:cNvPr id="7" name="Picture 6"/>
          <p:cNvPicPr>
            <a:picLocks noChangeAspect="1"/>
          </p:cNvPicPr>
          <p:nvPr/>
        </p:nvPicPr>
        <p:blipFill>
          <a:blip r:embed="rId6"/>
          <a:stretch>
            <a:fillRect/>
          </a:stretch>
        </p:blipFill>
        <p:spPr>
          <a:xfrm>
            <a:off x="3927723" y="1168694"/>
            <a:ext cx="2203709" cy="1580220"/>
          </a:xfrm>
          <a:prstGeom prst="rect">
            <a:avLst/>
          </a:prstGeom>
        </p:spPr>
      </p:pic>
      <p:pic>
        <p:nvPicPr>
          <p:cNvPr id="8" name="Picture 7"/>
          <p:cNvPicPr>
            <a:picLocks noChangeAspect="1"/>
          </p:cNvPicPr>
          <p:nvPr/>
        </p:nvPicPr>
        <p:blipFill>
          <a:blip r:embed="rId7"/>
          <a:stretch>
            <a:fillRect/>
          </a:stretch>
        </p:blipFill>
        <p:spPr>
          <a:xfrm>
            <a:off x="901563" y="1180685"/>
            <a:ext cx="2038843" cy="200940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7"/>
                                        </p:tgtEl>
                                        <p:attrNameLst>
                                          <p:attrName>style.visibility</p:attrName>
                                        </p:attrNameLst>
                                      </p:cBhvr>
                                      <p:to>
                                        <p:strVal val="visible"/>
                                      </p:to>
                                    </p:set>
                                    <p:animEffect transition="in" filter="fade">
                                      <p:cBhvr>
                                        <p:cTn id="17" dur="1000"/>
                                        <p:tgtEl>
                                          <p:spTgt spid="18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 presetClass="exit" presetSubtype="0" fill="hold" grpId="0" nodeType="withEffect">
                                  <p:stCondLst>
                                    <p:cond delay="0"/>
                                  </p:stCondLst>
                                  <p:childTnLst>
                                    <p:set>
                                      <p:cBhvr>
                                        <p:cTn id="24" dur="1" fill="hold">
                                          <p:stCondLst>
                                            <p:cond delay="0"/>
                                          </p:stCondLst>
                                        </p:cTn>
                                        <p:tgtEl>
                                          <p:spTgt spid="1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11" y="132742"/>
            <a:ext cx="11360800" cy="978000"/>
          </a:xfrm>
        </p:spPr>
        <p:txBody>
          <a:bodyPr>
            <a:noAutofit/>
          </a:bodyPr>
          <a:lstStyle/>
          <a:p>
            <a:r>
              <a:rPr lang="en-US" dirty="0">
                <a:ln w="0"/>
                <a:solidFill>
                  <a:srgbClr val="00ACBA"/>
                </a:solidFill>
                <a:latin typeface="+mj-lt"/>
                <a:cs typeface="Amatic SC" panose="020B0604020202020204" charset="-79"/>
              </a:rPr>
              <a:t>Seeking Care in Alaska</a:t>
            </a:r>
            <a:endParaRPr lang="en-US" dirty="0">
              <a:solidFill>
                <a:srgbClr val="00ACBA"/>
              </a:solidFill>
              <a:latin typeface="+mj-lt"/>
            </a:endParaRPr>
          </a:p>
        </p:txBody>
      </p:sp>
      <p:sp>
        <p:nvSpPr>
          <p:cNvPr id="3" name="Slide Number Placeholder 2">
            <a:extLst>
              <a:ext uri="{FF2B5EF4-FFF2-40B4-BE49-F238E27FC236}">
                <a16:creationId xmlns:a16="http://schemas.microsoft.com/office/drawing/2014/main" id="{EA29E06D-B424-4B99-8C8D-A33037D26A13}"/>
              </a:ext>
            </a:extLst>
          </p:cNvPr>
          <p:cNvSpPr>
            <a:spLocks noGrp="1"/>
          </p:cNvSpPr>
          <p:nvPr>
            <p:ph type="sldNum" idx="12"/>
          </p:nvPr>
        </p:nvSpPr>
        <p:spPr/>
        <p:txBody>
          <a:bodyPr/>
          <a:lstStyle/>
          <a:p>
            <a:fld id="{F9409A12-05AC-024F-A1E2-9D51551D4400}" type="slidenum">
              <a:rPr lang="en-US" smtClean="0"/>
              <a:pPr/>
              <a:t>17</a:t>
            </a:fld>
            <a:endParaRPr lang="en-US" dirty="0"/>
          </a:p>
        </p:txBody>
      </p:sp>
      <p:pic>
        <p:nvPicPr>
          <p:cNvPr id="6" name="Picture 5"/>
          <p:cNvPicPr>
            <a:picLocks noChangeAspect="1"/>
          </p:cNvPicPr>
          <p:nvPr/>
        </p:nvPicPr>
        <p:blipFill>
          <a:blip r:embed="rId3"/>
          <a:stretch>
            <a:fillRect/>
          </a:stretch>
        </p:blipFill>
        <p:spPr>
          <a:xfrm>
            <a:off x="6743758" y="1962260"/>
            <a:ext cx="5448242" cy="4068261"/>
          </a:xfrm>
          <a:prstGeom prst="rect">
            <a:avLst/>
          </a:prstGeom>
        </p:spPr>
      </p:pic>
      <p:pic>
        <p:nvPicPr>
          <p:cNvPr id="8" name="Picture 7">
            <a:extLst>
              <a:ext uri="{FF2B5EF4-FFF2-40B4-BE49-F238E27FC236}">
                <a16:creationId xmlns:a16="http://schemas.microsoft.com/office/drawing/2014/main" id="{0E9EB553-B7DE-464F-8747-E68FDF7E24C5}"/>
              </a:ext>
            </a:extLst>
          </p:cNvPr>
          <p:cNvPicPr>
            <a:picLocks noChangeAspect="1"/>
          </p:cNvPicPr>
          <p:nvPr/>
        </p:nvPicPr>
        <p:blipFill>
          <a:blip r:embed="rId4"/>
          <a:stretch>
            <a:fillRect/>
          </a:stretch>
        </p:blipFill>
        <p:spPr>
          <a:xfrm>
            <a:off x="7681198" y="1487966"/>
            <a:ext cx="3573362" cy="4586959"/>
          </a:xfrm>
          <a:prstGeom prst="rect">
            <a:avLst/>
          </a:prstGeom>
        </p:spPr>
      </p:pic>
      <p:sp>
        <p:nvSpPr>
          <p:cNvPr id="5" name="TextBox 4">
            <a:extLst>
              <a:ext uri="{FF2B5EF4-FFF2-40B4-BE49-F238E27FC236}">
                <a16:creationId xmlns:a16="http://schemas.microsoft.com/office/drawing/2014/main" id="{400E0D19-2387-470B-BD0D-80D13AF6EDC5}"/>
              </a:ext>
            </a:extLst>
          </p:cNvPr>
          <p:cNvSpPr txBox="1"/>
          <p:nvPr/>
        </p:nvSpPr>
        <p:spPr>
          <a:xfrm>
            <a:off x="133199" y="1385531"/>
            <a:ext cx="6610559" cy="5324535"/>
          </a:xfrm>
          <a:prstGeom prst="rect">
            <a:avLst/>
          </a:prstGeom>
          <a:noFill/>
        </p:spPr>
        <p:txBody>
          <a:bodyPr wrap="square" rtlCol="0">
            <a:spAutoFit/>
          </a:bodyPr>
          <a:lstStyle/>
          <a:p>
            <a:pPr marL="514350" indent="-514350">
              <a:lnSpc>
                <a:spcPct val="100000"/>
              </a:lnSpc>
              <a:spcBef>
                <a:spcPts val="600"/>
              </a:spcBef>
              <a:buClr>
                <a:srgbClr val="309C88"/>
              </a:buClr>
              <a:buFont typeface="+mj-lt"/>
              <a:buAutoNum type="arabicPeriod"/>
            </a:pPr>
            <a:r>
              <a:rPr lang="en-US" sz="3200" dirty="0">
                <a:solidFill>
                  <a:srgbClr val="000000"/>
                </a:solidFill>
                <a:latin typeface="Montserrat"/>
              </a:rPr>
              <a:t>Community Health Aides / Practitioner Village Clinics</a:t>
            </a:r>
          </a:p>
          <a:p>
            <a:pPr marL="514350" indent="-514350">
              <a:spcBef>
                <a:spcPts val="600"/>
              </a:spcBef>
              <a:buClr>
                <a:srgbClr val="309C88"/>
              </a:buClr>
              <a:buFont typeface="+mj-lt"/>
              <a:buAutoNum type="arabicPeriod"/>
            </a:pPr>
            <a:r>
              <a:rPr lang="en-US" sz="3200" dirty="0">
                <a:solidFill>
                  <a:srgbClr val="000000"/>
                </a:solidFill>
                <a:latin typeface="Montserrat"/>
              </a:rPr>
              <a:t>School Based Health Centers, Rural or Public Health Clinics</a:t>
            </a:r>
          </a:p>
          <a:p>
            <a:pPr marL="514350" indent="-514350">
              <a:lnSpc>
                <a:spcPct val="100000"/>
              </a:lnSpc>
              <a:spcBef>
                <a:spcPts val="600"/>
              </a:spcBef>
              <a:buClr>
                <a:srgbClr val="309C88"/>
              </a:buClr>
              <a:buFont typeface="+mj-lt"/>
              <a:buAutoNum type="arabicPeriod"/>
            </a:pPr>
            <a:r>
              <a:rPr lang="en-US" sz="3200" dirty="0">
                <a:solidFill>
                  <a:srgbClr val="000000"/>
                </a:solidFill>
                <a:latin typeface="Montserrat"/>
              </a:rPr>
              <a:t>Alaska Native Tribal Health System</a:t>
            </a:r>
          </a:p>
          <a:p>
            <a:pPr marL="514350" indent="-514350">
              <a:lnSpc>
                <a:spcPct val="100000"/>
              </a:lnSpc>
              <a:spcBef>
                <a:spcPts val="600"/>
              </a:spcBef>
              <a:buClr>
                <a:srgbClr val="309C88"/>
              </a:buClr>
              <a:buFont typeface="+mj-lt"/>
              <a:buAutoNum type="arabicPeriod"/>
            </a:pPr>
            <a:r>
              <a:rPr lang="en-US" sz="3200" dirty="0">
                <a:solidFill>
                  <a:srgbClr val="000000"/>
                </a:solidFill>
                <a:latin typeface="Montserrat"/>
              </a:rPr>
              <a:t>Telehealth</a:t>
            </a:r>
          </a:p>
          <a:p>
            <a:pPr marL="514350" indent="-514350">
              <a:lnSpc>
                <a:spcPct val="100000"/>
              </a:lnSpc>
              <a:spcBef>
                <a:spcPts val="600"/>
              </a:spcBef>
              <a:buClr>
                <a:srgbClr val="309C88"/>
              </a:buClr>
              <a:buFont typeface="+mj-lt"/>
              <a:buAutoNum type="arabicPeriod"/>
            </a:pPr>
            <a:r>
              <a:rPr lang="en-US" sz="3200" dirty="0">
                <a:solidFill>
                  <a:srgbClr val="000000"/>
                </a:solidFill>
                <a:latin typeface="Montserrat"/>
              </a:rPr>
              <a:t>Think Prevention: Emergency Preparedness</a:t>
            </a:r>
          </a:p>
        </p:txBody>
      </p:sp>
      <p:pic>
        <p:nvPicPr>
          <p:cNvPr id="7" name="Picture 6">
            <a:extLst>
              <a:ext uri="{FF2B5EF4-FFF2-40B4-BE49-F238E27FC236}">
                <a16:creationId xmlns:a16="http://schemas.microsoft.com/office/drawing/2014/main" id="{66566650-50DF-412E-85EB-07A28CF21986}"/>
              </a:ext>
            </a:extLst>
          </p:cNvPr>
          <p:cNvPicPr>
            <a:picLocks noChangeAspect="1"/>
          </p:cNvPicPr>
          <p:nvPr/>
        </p:nvPicPr>
        <p:blipFill rotWithShape="1">
          <a:blip r:embed="rId5"/>
          <a:srcRect l="56063" t="14158" r="10093" b="6610"/>
          <a:stretch/>
        </p:blipFill>
        <p:spPr>
          <a:xfrm>
            <a:off x="6743758" y="1524428"/>
            <a:ext cx="4896366" cy="3417963"/>
          </a:xfrm>
          <a:prstGeom prst="rect">
            <a:avLst/>
          </a:prstGeom>
          <a:ln>
            <a:solidFill>
              <a:schemeClr val="accent1"/>
            </a:solidFill>
          </a:ln>
        </p:spPr>
      </p:pic>
    </p:spTree>
    <p:extLst>
      <p:ext uri="{BB962C8B-B14F-4D97-AF65-F5344CB8AC3E}">
        <p14:creationId xmlns:p14="http://schemas.microsoft.com/office/powerpoint/2010/main" val="736161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7"/>
                                        </p:tgtEl>
                                      </p:cBhvr>
                                    </p:animEffect>
                                    <p:set>
                                      <p:cBhvr>
                                        <p:cTn id="11" dur="1" fill="hold">
                                          <p:stCondLst>
                                            <p:cond delay="499"/>
                                          </p:stCondLst>
                                        </p:cTn>
                                        <p:tgtEl>
                                          <p:spTgt spid="7"/>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8" name="Title 7"/>
          <p:cNvSpPr>
            <a:spLocks noGrp="1"/>
          </p:cNvSpPr>
          <p:nvPr>
            <p:ph type="ctrTitle"/>
          </p:nvPr>
        </p:nvSpPr>
        <p:spPr>
          <a:xfrm>
            <a:off x="838200" y="1202121"/>
            <a:ext cx="10515600" cy="732508"/>
          </a:xfrm>
          <a:prstGeom prst="rect">
            <a:avLst/>
          </a:prstGeom>
          <a:noFill/>
          <a:effectLst/>
        </p:spPr>
        <p:txBody>
          <a:bodyPr spcFirstLastPara="1" vert="horz" wrap="square" lIns="121920" tIns="60960" rIns="121920" bIns="60960" rtlCol="0" anchor="b" anchorCtr="0">
            <a:spAutoFit/>
          </a:bodyPr>
          <a:lstStyle/>
          <a:p>
            <a:r>
              <a:rPr lang="en-US" dirty="0">
                <a:ln w="0"/>
                <a:solidFill>
                  <a:srgbClr val="00ACBA"/>
                </a:solidFill>
                <a:latin typeface="+mj-lt"/>
                <a:cs typeface="Amatic SC" panose="020B0604020202020204" charset="-79"/>
              </a:rPr>
              <a:t>Where Do I Go? (Version #1)</a:t>
            </a:r>
          </a:p>
        </p:txBody>
      </p:sp>
      <p:sp>
        <p:nvSpPr>
          <p:cNvPr id="217" name="Shape 217"/>
          <p:cNvSpPr txBox="1"/>
          <p:nvPr/>
        </p:nvSpPr>
        <p:spPr>
          <a:xfrm>
            <a:off x="605800" y="2166546"/>
            <a:ext cx="9588067" cy="2160595"/>
          </a:xfrm>
          <a:prstGeom prst="rect">
            <a:avLst/>
          </a:prstGeom>
          <a:noFill/>
          <a:ln>
            <a:noFill/>
          </a:ln>
        </p:spPr>
        <p:txBody>
          <a:bodyPr spcFirstLastPara="1" wrap="square" lIns="121900" tIns="121900" rIns="121900" bIns="121900" anchor="t" anchorCtr="0">
            <a:noAutofit/>
          </a:bodyPr>
          <a:lstStyle/>
          <a:p>
            <a:pPr marL="50799">
              <a:spcBef>
                <a:spcPts val="600"/>
              </a:spcBef>
              <a:buSzPts val="3000"/>
            </a:pPr>
            <a:r>
              <a:rPr lang="en" sz="3200" dirty="0">
                <a:solidFill>
                  <a:srgbClr val="000000"/>
                </a:solidFill>
                <a:latin typeface="Montserrat"/>
              </a:rPr>
              <a:t>Read the 6 scenarios. </a:t>
            </a:r>
          </a:p>
          <a:p>
            <a:pPr marL="50799">
              <a:spcBef>
                <a:spcPts val="600"/>
              </a:spcBef>
              <a:buSzPts val="3000"/>
            </a:pPr>
            <a:endParaRPr lang="en" sz="3200" dirty="0">
              <a:solidFill>
                <a:srgbClr val="000000"/>
              </a:solidFill>
              <a:latin typeface="Montserrat"/>
            </a:endParaRPr>
          </a:p>
          <a:p>
            <a:pPr marL="50799">
              <a:spcBef>
                <a:spcPts val="600"/>
              </a:spcBef>
              <a:buSzPts val="3000"/>
            </a:pPr>
            <a:r>
              <a:rPr lang="en" sz="3200" dirty="0">
                <a:solidFill>
                  <a:srgbClr val="000000"/>
                </a:solidFill>
                <a:latin typeface="Montserrat"/>
              </a:rPr>
              <a:t>Decide, together, where the person should go for care.</a:t>
            </a:r>
            <a:endParaRPr sz="3200" dirty="0">
              <a:solidFill>
                <a:srgbClr val="000000"/>
              </a:solidFill>
              <a:latin typeface="Montserrat"/>
            </a:endParaRPr>
          </a:p>
        </p:txBody>
      </p:sp>
      <p:pic>
        <p:nvPicPr>
          <p:cNvPr id="218" name="Shape 218"/>
          <p:cNvPicPr preferRelativeResize="0"/>
          <p:nvPr/>
        </p:nvPicPr>
        <p:blipFill>
          <a:blip r:embed="rId3">
            <a:alphaModFix/>
          </a:blip>
          <a:stretch>
            <a:fillRect/>
          </a:stretch>
        </p:blipFill>
        <p:spPr>
          <a:xfrm>
            <a:off x="2973554" y="4419600"/>
            <a:ext cx="5953196" cy="2438400"/>
          </a:xfrm>
          <a:prstGeom prst="rect">
            <a:avLst/>
          </a:prstGeom>
          <a:noFill/>
          <a:ln>
            <a:noFill/>
          </a:ln>
        </p:spPr>
      </p:pic>
      <p:pic>
        <p:nvPicPr>
          <p:cNvPr id="6" name="Picture 5">
            <a:hlinkClick r:id="rId4"/>
          </p:cNvPr>
          <p:cNvPicPr>
            <a:picLocks noChangeAspect="1"/>
          </p:cNvPicPr>
          <p:nvPr/>
        </p:nvPicPr>
        <p:blipFill>
          <a:blip r:embed="rId5"/>
          <a:stretch>
            <a:fillRect/>
          </a:stretch>
        </p:blipFill>
        <p:spPr>
          <a:xfrm>
            <a:off x="9544604" y="3611156"/>
            <a:ext cx="2369819" cy="1832715"/>
          </a:xfrm>
          <a:prstGeom prst="rect">
            <a:avLst/>
          </a:prstGeom>
        </p:spPr>
      </p:pic>
      <p:sp>
        <p:nvSpPr>
          <p:cNvPr id="2" name="Slide Number Placeholder 1">
            <a:extLst>
              <a:ext uri="{FF2B5EF4-FFF2-40B4-BE49-F238E27FC236}">
                <a16:creationId xmlns:a16="http://schemas.microsoft.com/office/drawing/2014/main" id="{F7F0D24E-8AB9-47A1-807E-8C1CCEF19A15}"/>
              </a:ext>
            </a:extLst>
          </p:cNvPr>
          <p:cNvSpPr>
            <a:spLocks noGrp="1"/>
          </p:cNvSpPr>
          <p:nvPr>
            <p:ph type="sldNum" sz="quarter" idx="12"/>
          </p:nvPr>
        </p:nvSpPr>
        <p:spPr/>
        <p:txBody>
          <a:bodyPr/>
          <a:lstStyle/>
          <a:p>
            <a:fld id="{F9409A12-05AC-024F-A1E2-9D51551D4400}" type="slidenum">
              <a:rPr lang="en-US" smtClean="0"/>
              <a:pPr/>
              <a:t>18</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7" name="Title 7"/>
          <p:cNvSpPr>
            <a:spLocks noGrp="1"/>
          </p:cNvSpPr>
          <p:nvPr>
            <p:ph type="ctrTitle"/>
          </p:nvPr>
        </p:nvSpPr>
        <p:spPr>
          <a:xfrm>
            <a:off x="838200" y="1202121"/>
            <a:ext cx="10515600" cy="732508"/>
          </a:xfrm>
          <a:prstGeom prst="rect">
            <a:avLst/>
          </a:prstGeom>
          <a:noFill/>
          <a:effectLst/>
        </p:spPr>
        <p:txBody>
          <a:bodyPr spcFirstLastPara="1" vert="horz" wrap="square" lIns="121920" tIns="60960" rIns="121920" bIns="60960" rtlCol="0" anchor="b" anchorCtr="0">
            <a:spAutoFit/>
          </a:bodyPr>
          <a:lstStyle/>
          <a:p>
            <a:r>
              <a:rPr lang="en-US" dirty="0">
                <a:ln w="0"/>
                <a:solidFill>
                  <a:srgbClr val="00ACBA"/>
                </a:solidFill>
                <a:latin typeface="+mj-lt"/>
                <a:cs typeface="Amatic SC" panose="020B0604020202020204" charset="-79"/>
              </a:rPr>
              <a:t>Where Do I Go? (Version #2)</a:t>
            </a:r>
          </a:p>
        </p:txBody>
      </p:sp>
      <p:sp>
        <p:nvSpPr>
          <p:cNvPr id="226" name="Shape 226"/>
          <p:cNvSpPr txBox="1"/>
          <p:nvPr/>
        </p:nvSpPr>
        <p:spPr>
          <a:xfrm>
            <a:off x="301763" y="2398049"/>
            <a:ext cx="11588473" cy="1859403"/>
          </a:xfrm>
          <a:prstGeom prst="rect">
            <a:avLst/>
          </a:prstGeom>
          <a:noFill/>
          <a:ln>
            <a:noFill/>
          </a:ln>
        </p:spPr>
        <p:txBody>
          <a:bodyPr spcFirstLastPara="1" wrap="square" lIns="121900" tIns="121900" rIns="121900" bIns="121900" anchor="t" anchorCtr="0">
            <a:noAutofit/>
          </a:bodyPr>
          <a:lstStyle/>
          <a:p>
            <a:pPr marL="50799">
              <a:buSzPts val="3000"/>
            </a:pPr>
            <a:r>
              <a:rPr lang="en-US" sz="3200" dirty="0">
                <a:solidFill>
                  <a:srgbClr val="000000"/>
                </a:solidFill>
                <a:latin typeface="Montserrat"/>
              </a:rPr>
              <a:t>Read the 12 scenarios. </a:t>
            </a:r>
          </a:p>
          <a:p>
            <a:pPr marL="50799">
              <a:buSzPts val="3000"/>
            </a:pPr>
            <a:endParaRPr lang="en-US" sz="3200" dirty="0">
              <a:solidFill>
                <a:srgbClr val="000000"/>
              </a:solidFill>
              <a:latin typeface="Montserrat"/>
            </a:endParaRPr>
          </a:p>
          <a:p>
            <a:pPr marL="50799">
              <a:buSzPts val="3000"/>
            </a:pPr>
            <a:r>
              <a:rPr lang="en-US" sz="3200" dirty="0">
                <a:solidFill>
                  <a:srgbClr val="000000"/>
                </a:solidFill>
                <a:latin typeface="Montserrat"/>
              </a:rPr>
              <a:t>Decide, together, where the person should go for care.</a:t>
            </a:r>
          </a:p>
        </p:txBody>
      </p:sp>
      <p:pic>
        <p:nvPicPr>
          <p:cNvPr id="5" name="Picture 4">
            <a:hlinkClick r:id="rId3"/>
          </p:cNvPr>
          <p:cNvPicPr>
            <a:picLocks noChangeAspect="1"/>
          </p:cNvPicPr>
          <p:nvPr/>
        </p:nvPicPr>
        <p:blipFill>
          <a:blip r:embed="rId4"/>
          <a:stretch>
            <a:fillRect/>
          </a:stretch>
        </p:blipFill>
        <p:spPr>
          <a:xfrm>
            <a:off x="8892283" y="4883020"/>
            <a:ext cx="2404328" cy="1859403"/>
          </a:xfrm>
          <a:prstGeom prst="rect">
            <a:avLst/>
          </a:prstGeom>
        </p:spPr>
      </p:pic>
      <p:pic>
        <p:nvPicPr>
          <p:cNvPr id="6" name="Shape 218">
            <a:extLst>
              <a:ext uri="{FF2B5EF4-FFF2-40B4-BE49-F238E27FC236}">
                <a16:creationId xmlns:a16="http://schemas.microsoft.com/office/drawing/2014/main" id="{75769A7D-B412-486A-B99A-FEF7C2EA4A09}"/>
              </a:ext>
            </a:extLst>
          </p:cNvPr>
          <p:cNvPicPr preferRelativeResize="0"/>
          <p:nvPr/>
        </p:nvPicPr>
        <p:blipFill>
          <a:blip r:embed="rId5">
            <a:alphaModFix/>
          </a:blip>
          <a:stretch>
            <a:fillRect/>
          </a:stretch>
        </p:blipFill>
        <p:spPr>
          <a:xfrm>
            <a:off x="2973554" y="4419600"/>
            <a:ext cx="5953196" cy="2438400"/>
          </a:xfrm>
          <a:prstGeom prst="rect">
            <a:avLst/>
          </a:prstGeom>
          <a:noFill/>
          <a:ln>
            <a:noFill/>
          </a:ln>
        </p:spPr>
      </p:pic>
      <p:sp>
        <p:nvSpPr>
          <p:cNvPr id="2" name="Slide Number Placeholder 1">
            <a:extLst>
              <a:ext uri="{FF2B5EF4-FFF2-40B4-BE49-F238E27FC236}">
                <a16:creationId xmlns:a16="http://schemas.microsoft.com/office/drawing/2014/main" id="{8810691B-A4F3-4FFF-9CA6-FFC7BA158562}"/>
              </a:ext>
            </a:extLst>
          </p:cNvPr>
          <p:cNvSpPr>
            <a:spLocks noGrp="1"/>
          </p:cNvSpPr>
          <p:nvPr>
            <p:ph type="sldNum" sz="quarter" idx="12"/>
          </p:nvPr>
        </p:nvSpPr>
        <p:spPr/>
        <p:txBody>
          <a:bodyPr/>
          <a:lstStyle/>
          <a:p>
            <a:fld id="{F9409A12-05AC-024F-A1E2-9D51551D4400}" type="slidenum">
              <a:rPr lang="en-US" smtClean="0"/>
              <a:pPr/>
              <a:t>19</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Shape 62"/>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fld id="{00000000-1234-1234-1234-123412341234}" type="slidenum">
              <a:rPr lang="en"/>
              <a:pPr/>
              <a:t>2</a:t>
            </a:fld>
            <a:endParaRPr dirty="0"/>
          </a:p>
        </p:txBody>
      </p:sp>
      <p:pic>
        <p:nvPicPr>
          <p:cNvPr id="63" name="Shape 63" descr="Zocdoc &quot;Insurance&quot; Commercial&#10;&#10;Adult confusion over insurance coverage and how to get care for her child" title="Navigating the Healthcare System Intro Video">
            <a:hlinkClick r:id="rId3"/>
          </p:cNvPr>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9" name="Title 8"/>
          <p:cNvSpPr>
            <a:spLocks noGrp="1"/>
          </p:cNvSpPr>
          <p:nvPr>
            <p:ph type="title"/>
          </p:nvPr>
        </p:nvSpPr>
        <p:spPr>
          <a:xfrm>
            <a:off x="841248" y="1187045"/>
            <a:ext cx="10515600" cy="732508"/>
          </a:xfrm>
          <a:prstGeom prst="rect">
            <a:avLst/>
          </a:prstGeom>
          <a:noFill/>
          <a:effectLst/>
        </p:spPr>
        <p:txBody>
          <a:bodyPr spcFirstLastPara="1" vert="horz" wrap="square" lIns="121920" tIns="60960" rIns="121920" bIns="60960" rtlCol="0" anchor="b" anchorCtr="0">
            <a:spAutoFit/>
          </a:bodyPr>
          <a:lstStyle/>
          <a:p>
            <a:r>
              <a:rPr lang="en-US" dirty="0">
                <a:ln w="0"/>
                <a:solidFill>
                  <a:srgbClr val="00ACBA"/>
                </a:solidFill>
                <a:latin typeface="+mj-lt"/>
                <a:cs typeface="Amatic SC" panose="020B0604020202020204" charset="-79"/>
              </a:rPr>
              <a:t>Family Health History</a:t>
            </a:r>
          </a:p>
        </p:txBody>
      </p:sp>
      <p:pic>
        <p:nvPicPr>
          <p:cNvPr id="3" name="Picture 2" descr="Diagram&#10;&#10;Description automatically generated">
            <a:extLst>
              <a:ext uri="{FF2B5EF4-FFF2-40B4-BE49-F238E27FC236}">
                <a16:creationId xmlns:a16="http://schemas.microsoft.com/office/drawing/2014/main" id="{24672674-1490-4FD3-BC72-360D1A2ED798}"/>
              </a:ext>
            </a:extLst>
          </p:cNvPr>
          <p:cNvPicPr>
            <a:picLocks noChangeAspect="1"/>
          </p:cNvPicPr>
          <p:nvPr/>
        </p:nvPicPr>
        <p:blipFill>
          <a:blip r:embed="rId3"/>
          <a:stretch>
            <a:fillRect/>
          </a:stretch>
        </p:blipFill>
        <p:spPr>
          <a:xfrm>
            <a:off x="4763831" y="1919553"/>
            <a:ext cx="4597146" cy="4447513"/>
          </a:xfrm>
          <a:prstGeom prst="rect">
            <a:avLst/>
          </a:prstGeom>
        </p:spPr>
      </p:pic>
      <p:sp>
        <p:nvSpPr>
          <p:cNvPr id="4" name="Slide Number Placeholder 3">
            <a:extLst>
              <a:ext uri="{FF2B5EF4-FFF2-40B4-BE49-F238E27FC236}">
                <a16:creationId xmlns:a16="http://schemas.microsoft.com/office/drawing/2014/main" id="{F3D1D768-CCD8-4A80-8AE3-D57ED52D200B}"/>
              </a:ext>
            </a:extLst>
          </p:cNvPr>
          <p:cNvSpPr>
            <a:spLocks noGrp="1"/>
          </p:cNvSpPr>
          <p:nvPr>
            <p:ph type="sldNum" sz="quarter" idx="10"/>
          </p:nvPr>
        </p:nvSpPr>
        <p:spPr/>
        <p:txBody>
          <a:bodyPr/>
          <a:lstStyle/>
          <a:p>
            <a:fld id="{F9409A12-05AC-024F-A1E2-9D51551D4400}" type="slidenum">
              <a:rPr lang="en-US" smtClean="0"/>
              <a:pPr/>
              <a:t>20</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7" name="Title 6"/>
          <p:cNvSpPr>
            <a:spLocks noGrp="1"/>
          </p:cNvSpPr>
          <p:nvPr>
            <p:ph type="title"/>
          </p:nvPr>
        </p:nvSpPr>
        <p:spPr>
          <a:xfrm>
            <a:off x="841248" y="1187045"/>
            <a:ext cx="10515600" cy="732508"/>
          </a:xfrm>
          <a:prstGeom prst="rect">
            <a:avLst/>
          </a:prstGeom>
          <a:noFill/>
          <a:effectLst/>
        </p:spPr>
        <p:txBody>
          <a:bodyPr spcFirstLastPara="1" vert="horz" wrap="square" lIns="121920" tIns="60960" rIns="121920" bIns="60960" rtlCol="0" anchor="b" anchorCtr="0">
            <a:spAutoFit/>
          </a:bodyPr>
          <a:lstStyle/>
          <a:p>
            <a:r>
              <a:rPr lang="en-US" dirty="0">
                <a:ln w="0"/>
                <a:solidFill>
                  <a:srgbClr val="00ACBA"/>
                </a:solidFill>
                <a:latin typeface="+mj-lt"/>
                <a:cs typeface="Amatic SC" panose="020B0604020202020204" charset="-79"/>
              </a:rPr>
              <a:t>Family Health History – Interview </a:t>
            </a:r>
          </a:p>
        </p:txBody>
      </p:sp>
      <p:sp>
        <p:nvSpPr>
          <p:cNvPr id="248" name="Shape 248"/>
          <p:cNvSpPr txBox="1"/>
          <p:nvPr/>
        </p:nvSpPr>
        <p:spPr>
          <a:xfrm>
            <a:off x="1005684" y="2232556"/>
            <a:ext cx="10524087" cy="3769623"/>
          </a:xfrm>
          <a:prstGeom prst="rect">
            <a:avLst/>
          </a:prstGeom>
          <a:noFill/>
          <a:ln>
            <a:noFill/>
          </a:ln>
        </p:spPr>
        <p:txBody>
          <a:bodyPr spcFirstLastPara="1" wrap="square" lIns="121900" tIns="121900" rIns="121900" bIns="121900" anchor="t" anchorCtr="0">
            <a:noAutofit/>
          </a:bodyPr>
          <a:lstStyle/>
          <a:p>
            <a:pPr marL="609585" indent="-558786">
              <a:spcBef>
                <a:spcPts val="600"/>
              </a:spcBef>
              <a:buClr>
                <a:srgbClr val="00ACBA"/>
              </a:buClr>
              <a:buSzPts val="3000"/>
              <a:buAutoNum type="arabicPeriod"/>
            </a:pPr>
            <a:r>
              <a:rPr lang="en" sz="3200" dirty="0">
                <a:solidFill>
                  <a:srgbClr val="000000"/>
                </a:solidFill>
                <a:latin typeface="Montserrat"/>
              </a:rPr>
              <a:t>Interview family member about your </a:t>
            </a:r>
            <a:br>
              <a:rPr lang="en" sz="3200" dirty="0">
                <a:solidFill>
                  <a:srgbClr val="000000"/>
                </a:solidFill>
                <a:latin typeface="Montserrat"/>
              </a:rPr>
            </a:br>
            <a:r>
              <a:rPr lang="en" sz="3200" dirty="0">
                <a:solidFill>
                  <a:srgbClr val="000000"/>
                </a:solidFill>
                <a:latin typeface="Montserrat"/>
              </a:rPr>
              <a:t>family health history</a:t>
            </a:r>
          </a:p>
          <a:p>
            <a:pPr marL="609585" indent="-558786">
              <a:spcBef>
                <a:spcPts val="600"/>
              </a:spcBef>
              <a:buClr>
                <a:srgbClr val="00ACBA"/>
              </a:buClr>
              <a:buSzPts val="3000"/>
              <a:buAutoNum type="arabicPeriod"/>
            </a:pPr>
            <a:endParaRPr lang="en" sz="3200" dirty="0">
              <a:solidFill>
                <a:srgbClr val="000000"/>
              </a:solidFill>
              <a:latin typeface="Montserrat"/>
            </a:endParaRPr>
          </a:p>
          <a:p>
            <a:pPr marL="609585" indent="-558786">
              <a:spcBef>
                <a:spcPts val="600"/>
              </a:spcBef>
              <a:buClr>
                <a:srgbClr val="00ACBA"/>
              </a:buClr>
              <a:buSzPts val="3000"/>
              <a:buAutoNum type="arabicPeriod"/>
            </a:pPr>
            <a:r>
              <a:rPr lang="en" sz="3200" dirty="0">
                <a:solidFill>
                  <a:srgbClr val="000000"/>
                </a:solidFill>
                <a:latin typeface="Montserrat"/>
              </a:rPr>
              <a:t>Parent/guardian signature</a:t>
            </a:r>
          </a:p>
          <a:p>
            <a:pPr marL="609585" indent="-558786">
              <a:spcBef>
                <a:spcPts val="600"/>
              </a:spcBef>
              <a:buClr>
                <a:srgbClr val="00ACBA"/>
              </a:buClr>
              <a:buSzPts val="3000"/>
              <a:buAutoNum type="arabicPeriod"/>
            </a:pPr>
            <a:endParaRPr lang="en" sz="3200" dirty="0">
              <a:solidFill>
                <a:srgbClr val="000000"/>
              </a:solidFill>
              <a:latin typeface="Montserrat"/>
            </a:endParaRPr>
          </a:p>
          <a:p>
            <a:pPr marL="609585" indent="-558786">
              <a:spcBef>
                <a:spcPts val="600"/>
              </a:spcBef>
              <a:buClr>
                <a:srgbClr val="00ACBA"/>
              </a:buClr>
              <a:buSzPts val="3000"/>
              <a:buAutoNum type="arabicPeriod"/>
            </a:pPr>
            <a:r>
              <a:rPr lang="en" sz="3200" dirty="0">
                <a:solidFill>
                  <a:srgbClr val="000000"/>
                </a:solidFill>
                <a:latin typeface="Montserrat"/>
              </a:rPr>
              <a:t>Complete reflection questions</a:t>
            </a:r>
            <a:endParaRPr sz="3200" dirty="0">
              <a:solidFill>
                <a:srgbClr val="000000"/>
              </a:solidFill>
              <a:latin typeface="Montserrat"/>
            </a:endParaRPr>
          </a:p>
        </p:txBody>
      </p:sp>
      <p:sp>
        <p:nvSpPr>
          <p:cNvPr id="2" name="Slide Number Placeholder 1">
            <a:extLst>
              <a:ext uri="{FF2B5EF4-FFF2-40B4-BE49-F238E27FC236}">
                <a16:creationId xmlns:a16="http://schemas.microsoft.com/office/drawing/2014/main" id="{9AF37E7D-348F-464E-9C48-15E69AD7593A}"/>
              </a:ext>
            </a:extLst>
          </p:cNvPr>
          <p:cNvSpPr>
            <a:spLocks noGrp="1"/>
          </p:cNvSpPr>
          <p:nvPr>
            <p:ph type="sldNum" sz="quarter" idx="10"/>
          </p:nvPr>
        </p:nvSpPr>
        <p:spPr/>
        <p:txBody>
          <a:bodyPr/>
          <a:lstStyle/>
          <a:p>
            <a:fld id="{F9409A12-05AC-024F-A1E2-9D51551D4400}" type="slidenum">
              <a:rPr lang="en-US" smtClean="0"/>
              <a:pPr/>
              <a:t>21</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5" name="Shape 255"/>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algn="ctr"/>
            <a:r>
              <a:rPr lang="en" dirty="0"/>
              <a:t>22</a:t>
            </a:r>
            <a:endParaRPr dirty="0"/>
          </a:p>
        </p:txBody>
      </p:sp>
      <p:pic>
        <p:nvPicPr>
          <p:cNvPr id="4" name="Picture 3" descr="A black and white drawing of a road going through rolling hills with twists and turns entitled &quot;Navigating the Health Care System&quot;.">
            <a:extLst>
              <a:ext uri="{FF2B5EF4-FFF2-40B4-BE49-F238E27FC236}">
                <a16:creationId xmlns:a16="http://schemas.microsoft.com/office/drawing/2014/main" id="{1802469A-5D5D-42C7-A34B-CA907C44BE0B}"/>
              </a:ext>
            </a:extLst>
          </p:cNvPr>
          <p:cNvPicPr>
            <a:picLocks noChangeAspect="1"/>
          </p:cNvPicPr>
          <p:nvPr/>
        </p:nvPicPr>
        <p:blipFill>
          <a:blip r:embed="rId3"/>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5F96E82D-7EAF-4862-84E4-971D77773AD7}"/>
              </a:ext>
            </a:extLst>
          </p:cNvPr>
          <p:cNvSpPr txBox="1"/>
          <p:nvPr/>
        </p:nvSpPr>
        <p:spPr>
          <a:xfrm>
            <a:off x="1890794" y="6181196"/>
            <a:ext cx="4798018" cy="369332"/>
          </a:xfrm>
          <a:prstGeom prst="rect">
            <a:avLst/>
          </a:prstGeom>
          <a:solidFill>
            <a:srgbClr val="309C88"/>
          </a:solidFill>
        </p:spPr>
        <p:txBody>
          <a:bodyPr wrap="square" rtlCol="0">
            <a:spAutoFit/>
          </a:bodyPr>
          <a:lstStyle/>
          <a:p>
            <a:r>
              <a:rPr lang="en-US" b="1" dirty="0">
                <a:solidFill>
                  <a:srgbClr val="FFFFFF"/>
                </a:solidFill>
              </a:rPr>
              <a:t>An Initiative of Nemours Children’s Health</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9" name="Shape 69"/>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algn="ctr"/>
            <a:r>
              <a:rPr lang="en"/>
              <a:t>2</a:t>
            </a:r>
            <a:endParaRPr dirty="0"/>
          </a:p>
        </p:txBody>
      </p:sp>
      <p:pic>
        <p:nvPicPr>
          <p:cNvPr id="7" name="Picture 6" descr="A black and white drawing of a road going through rolling hills with twists and turns entitled &quot;Navigating the Health Care System&quot;.">
            <a:extLst>
              <a:ext uri="{FF2B5EF4-FFF2-40B4-BE49-F238E27FC236}">
                <a16:creationId xmlns:a16="http://schemas.microsoft.com/office/drawing/2014/main" id="{F7984FBB-61C8-4A3C-A7D0-ACCF9F739AA8}"/>
              </a:ext>
            </a:extLst>
          </p:cNvPr>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pic>
        <p:nvPicPr>
          <p:cNvPr id="4" name="Picture 3">
            <a:extLst>
              <a:ext uri="{FF2B5EF4-FFF2-40B4-BE49-F238E27FC236}">
                <a16:creationId xmlns:a16="http://schemas.microsoft.com/office/drawing/2014/main" id="{753CB741-5088-4BB7-92C0-4515708E46F6}"/>
              </a:ext>
            </a:extLst>
          </p:cNvPr>
          <p:cNvPicPr>
            <a:picLocks noChangeAspect="1"/>
          </p:cNvPicPr>
          <p:nvPr/>
        </p:nvPicPr>
        <p:blipFill>
          <a:blip r:embed="rId3"/>
          <a:stretch>
            <a:fillRect/>
          </a:stretch>
        </p:blipFill>
        <p:spPr>
          <a:xfrm>
            <a:off x="7124048" y="1818598"/>
            <a:ext cx="3773632" cy="3773632"/>
          </a:xfrm>
          <a:prstGeom prst="rect">
            <a:avLst/>
          </a:prstGeom>
        </p:spPr>
      </p:pic>
      <p:sp>
        <p:nvSpPr>
          <p:cNvPr id="3" name="Title 2">
            <a:extLst>
              <a:ext uri="{FF2B5EF4-FFF2-40B4-BE49-F238E27FC236}">
                <a16:creationId xmlns:a16="http://schemas.microsoft.com/office/drawing/2014/main" id="{FD90E111-158D-46E3-91FE-86B28C544608}"/>
              </a:ext>
            </a:extLst>
          </p:cNvPr>
          <p:cNvSpPr>
            <a:spLocks noGrp="1"/>
          </p:cNvSpPr>
          <p:nvPr>
            <p:ph type="ctrTitle"/>
          </p:nvPr>
        </p:nvSpPr>
        <p:spPr/>
        <p:txBody>
          <a:bodyPr/>
          <a:lstStyle/>
          <a:p>
            <a:r>
              <a:rPr lang="en-US" dirty="0">
                <a:solidFill>
                  <a:srgbClr val="00ACBA"/>
                </a:solidFill>
              </a:rPr>
              <a:t>Words Worth Knowing</a:t>
            </a:r>
            <a:br>
              <a:rPr lang="en-US" dirty="0"/>
            </a:br>
            <a:endParaRPr lang="en-US" dirty="0"/>
          </a:p>
        </p:txBody>
      </p:sp>
      <p:sp>
        <p:nvSpPr>
          <p:cNvPr id="83" name="Shape 83"/>
          <p:cNvSpPr txBox="1">
            <a:spLocks noGrp="1"/>
          </p:cNvSpPr>
          <p:nvPr>
            <p:ph type="subTitle" idx="1"/>
          </p:nvPr>
        </p:nvSpPr>
        <p:spPr>
          <a:xfrm>
            <a:off x="658761" y="2281718"/>
            <a:ext cx="6587613" cy="4162397"/>
          </a:xfrm>
          <a:prstGeom prst="rect">
            <a:avLst/>
          </a:prstGeom>
          <a:ln>
            <a:noFill/>
          </a:ln>
        </p:spPr>
        <p:txBody>
          <a:bodyPr spcFirstLastPara="1" vert="horz" wrap="square" lIns="121900" tIns="121900" rIns="121900" bIns="121900" rtlCol="0" anchor="t" anchorCtr="0">
            <a:noAutofit/>
          </a:bodyPr>
          <a:lstStyle/>
          <a:p>
            <a:pPr marL="0" indent="0">
              <a:lnSpc>
                <a:spcPct val="100000"/>
              </a:lnSpc>
              <a:spcBef>
                <a:spcPts val="2133"/>
              </a:spcBef>
              <a:buNone/>
            </a:pPr>
            <a:r>
              <a:rPr lang="en-US" sz="3200" dirty="0">
                <a:solidFill>
                  <a:srgbClr val="000000"/>
                </a:solidFill>
                <a:latin typeface="Montserrat"/>
                <a:ea typeface="Calibri"/>
                <a:cs typeface="Calibri"/>
                <a:sym typeface="Calibri"/>
              </a:rPr>
              <a:t>Health</a:t>
            </a:r>
          </a:p>
          <a:p>
            <a:pPr marL="0" indent="0">
              <a:lnSpc>
                <a:spcPct val="100000"/>
              </a:lnSpc>
              <a:spcBef>
                <a:spcPts val="2133"/>
              </a:spcBef>
              <a:buNone/>
            </a:pPr>
            <a:r>
              <a:rPr lang="en-US" sz="3200" dirty="0">
                <a:solidFill>
                  <a:srgbClr val="000000"/>
                </a:solidFill>
                <a:latin typeface="Montserrat"/>
                <a:ea typeface="Calibri"/>
                <a:cs typeface="Calibri"/>
                <a:sym typeface="Calibri"/>
              </a:rPr>
              <a:t>Health Care</a:t>
            </a:r>
          </a:p>
          <a:p>
            <a:pPr marL="0" indent="0">
              <a:lnSpc>
                <a:spcPct val="100000"/>
              </a:lnSpc>
              <a:spcBef>
                <a:spcPts val="2133"/>
              </a:spcBef>
              <a:buNone/>
            </a:pPr>
            <a:r>
              <a:rPr lang="en-US" sz="3200" dirty="0">
                <a:solidFill>
                  <a:srgbClr val="000000"/>
                </a:solidFill>
                <a:latin typeface="Montserrat"/>
                <a:ea typeface="Calibri"/>
                <a:cs typeface="Calibri"/>
                <a:sym typeface="Calibri"/>
              </a:rPr>
              <a:t>Health Literacy </a:t>
            </a:r>
          </a:p>
          <a:p>
            <a:pPr marL="0" indent="0">
              <a:lnSpc>
                <a:spcPct val="100000"/>
              </a:lnSpc>
              <a:spcBef>
                <a:spcPts val="2133"/>
              </a:spcBef>
              <a:buNone/>
            </a:pPr>
            <a:r>
              <a:rPr lang="en-US" sz="3200" dirty="0">
                <a:solidFill>
                  <a:srgbClr val="000000"/>
                </a:solidFill>
                <a:latin typeface="Montserrat"/>
                <a:ea typeface="Calibri"/>
                <a:cs typeface="Calibri"/>
                <a:sym typeface="Calibri"/>
              </a:rPr>
              <a:t>Self-Advocacy</a:t>
            </a:r>
          </a:p>
        </p:txBody>
      </p:sp>
      <p:pic>
        <p:nvPicPr>
          <p:cNvPr id="5" name="Graphic 4" descr="Storytelling with solid fill">
            <a:extLst>
              <a:ext uri="{FF2B5EF4-FFF2-40B4-BE49-F238E27FC236}">
                <a16:creationId xmlns:a16="http://schemas.microsoft.com/office/drawing/2014/main" id="{A6F0FD3B-85C7-4C67-8A51-5533F687BFB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77785" y="2291601"/>
            <a:ext cx="2827625" cy="2827625"/>
          </a:xfrm>
          <a:prstGeom prst="rect">
            <a:avLst/>
          </a:prstGeom>
        </p:spPr>
      </p:pic>
      <p:sp>
        <p:nvSpPr>
          <p:cNvPr id="2" name="Slide Number Placeholder 1">
            <a:extLst>
              <a:ext uri="{FF2B5EF4-FFF2-40B4-BE49-F238E27FC236}">
                <a16:creationId xmlns:a16="http://schemas.microsoft.com/office/drawing/2014/main" id="{5A1C1E6A-4CB7-473A-8CEB-478D4383E6B8}"/>
              </a:ext>
            </a:extLst>
          </p:cNvPr>
          <p:cNvSpPr>
            <a:spLocks noGrp="1"/>
          </p:cNvSpPr>
          <p:nvPr>
            <p:ph type="sldNum" sz="quarter" idx="12"/>
          </p:nvPr>
        </p:nvSpPr>
        <p:spPr/>
        <p:txBody>
          <a:bodyPr/>
          <a:lstStyle/>
          <a:p>
            <a:fld id="{F9409A12-05AC-024F-A1E2-9D51551D4400}" type="slidenum">
              <a:rPr lang="en-US" smtClean="0"/>
              <a:pPr/>
              <a:t>4</a:t>
            </a:fld>
            <a:endParaRPr lang="en-US" dirty="0"/>
          </a:p>
        </p:txBody>
      </p:sp>
    </p:spTree>
    <p:extLst>
      <p:ext uri="{BB962C8B-B14F-4D97-AF65-F5344CB8AC3E}">
        <p14:creationId xmlns:p14="http://schemas.microsoft.com/office/powerpoint/2010/main" val="25134776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2" name="Title 1">
            <a:extLst>
              <a:ext uri="{FF2B5EF4-FFF2-40B4-BE49-F238E27FC236}">
                <a16:creationId xmlns:a16="http://schemas.microsoft.com/office/drawing/2014/main" id="{971E3318-E4DA-4DC1-85D9-006C03E9C446}"/>
              </a:ext>
            </a:extLst>
          </p:cNvPr>
          <p:cNvSpPr>
            <a:spLocks noGrp="1"/>
          </p:cNvSpPr>
          <p:nvPr>
            <p:ph type="title"/>
          </p:nvPr>
        </p:nvSpPr>
        <p:spPr/>
        <p:txBody>
          <a:bodyPr/>
          <a:lstStyle/>
          <a:p>
            <a:r>
              <a:rPr lang="en-US" dirty="0">
                <a:solidFill>
                  <a:srgbClr val="00ACBA"/>
                </a:solidFill>
              </a:rPr>
              <a:t>Your Interpretation…</a:t>
            </a:r>
          </a:p>
        </p:txBody>
      </p:sp>
      <p:sp>
        <p:nvSpPr>
          <p:cNvPr id="83" name="Shape 83"/>
          <p:cNvSpPr txBox="1">
            <a:spLocks noGrp="1"/>
          </p:cNvSpPr>
          <p:nvPr>
            <p:ph idx="4294967295"/>
          </p:nvPr>
        </p:nvSpPr>
        <p:spPr>
          <a:xfrm>
            <a:off x="1017141" y="2338923"/>
            <a:ext cx="10515600" cy="3597275"/>
          </a:xfrm>
          <a:prstGeom prst="rect">
            <a:avLst/>
          </a:prstGeom>
          <a:ln>
            <a:noFill/>
          </a:ln>
        </p:spPr>
        <p:txBody>
          <a:bodyPr spcFirstLastPara="1" vert="horz" wrap="square" lIns="121900" tIns="121900" rIns="121900" bIns="121900" rtlCol="0" anchor="t" anchorCtr="0">
            <a:noAutofit/>
          </a:bodyPr>
          <a:lstStyle/>
          <a:p>
            <a:pPr marL="0" indent="0">
              <a:lnSpc>
                <a:spcPct val="100000"/>
              </a:lnSpc>
              <a:spcBef>
                <a:spcPts val="600"/>
              </a:spcBef>
              <a:buNone/>
            </a:pPr>
            <a:r>
              <a:rPr lang="en" sz="3200" b="1" dirty="0">
                <a:solidFill>
                  <a:srgbClr val="000000"/>
                </a:solidFill>
                <a:latin typeface="Montserrat"/>
                <a:ea typeface="Calibri"/>
                <a:cs typeface="Calibri"/>
                <a:sym typeface="Calibri"/>
              </a:rPr>
              <a:t>Draw/Write/Map</a:t>
            </a:r>
            <a:r>
              <a:rPr lang="en" sz="3200" dirty="0">
                <a:solidFill>
                  <a:srgbClr val="000000"/>
                </a:solidFill>
                <a:latin typeface="Montserrat"/>
                <a:ea typeface="Calibri"/>
                <a:cs typeface="Calibri"/>
                <a:sym typeface="Calibri"/>
              </a:rPr>
              <a:t> the relationship between the following vocabulary words:</a:t>
            </a:r>
            <a:endParaRPr sz="3200" dirty="0">
              <a:solidFill>
                <a:srgbClr val="000000"/>
              </a:solidFill>
              <a:latin typeface="Montserrat"/>
              <a:ea typeface="Calibri"/>
              <a:cs typeface="Calibri"/>
              <a:sym typeface="Calibri"/>
            </a:endParaRPr>
          </a:p>
          <a:p>
            <a:pPr marL="0" indent="0" algn="ctr">
              <a:lnSpc>
                <a:spcPct val="100000"/>
              </a:lnSpc>
              <a:spcBef>
                <a:spcPts val="600"/>
              </a:spcBef>
              <a:buNone/>
            </a:pPr>
            <a:r>
              <a:rPr lang="en" sz="3200" dirty="0">
                <a:solidFill>
                  <a:srgbClr val="000000"/>
                </a:solidFill>
                <a:latin typeface="Montserrat"/>
                <a:ea typeface="Calibri"/>
                <a:cs typeface="Calibri"/>
                <a:sym typeface="Calibri"/>
              </a:rPr>
              <a:t>Health</a:t>
            </a:r>
            <a:endParaRPr sz="3200" dirty="0">
              <a:solidFill>
                <a:srgbClr val="000000"/>
              </a:solidFill>
              <a:latin typeface="Montserrat"/>
              <a:ea typeface="Calibri"/>
              <a:cs typeface="Calibri"/>
              <a:sym typeface="Calibri"/>
            </a:endParaRPr>
          </a:p>
          <a:p>
            <a:pPr marL="0" indent="0" algn="ctr">
              <a:lnSpc>
                <a:spcPct val="100000"/>
              </a:lnSpc>
              <a:spcBef>
                <a:spcPts val="600"/>
              </a:spcBef>
              <a:buNone/>
            </a:pPr>
            <a:r>
              <a:rPr lang="en" sz="3200" dirty="0">
                <a:solidFill>
                  <a:srgbClr val="000000"/>
                </a:solidFill>
                <a:latin typeface="Montserrat"/>
                <a:ea typeface="Calibri"/>
                <a:cs typeface="Calibri"/>
                <a:sym typeface="Calibri"/>
              </a:rPr>
              <a:t>Health Care</a:t>
            </a:r>
            <a:endParaRPr sz="3200" dirty="0">
              <a:solidFill>
                <a:srgbClr val="000000"/>
              </a:solidFill>
              <a:latin typeface="Montserrat"/>
              <a:ea typeface="Calibri"/>
              <a:cs typeface="Calibri"/>
              <a:sym typeface="Calibri"/>
            </a:endParaRPr>
          </a:p>
          <a:p>
            <a:pPr marL="0" indent="0" algn="ctr">
              <a:lnSpc>
                <a:spcPct val="100000"/>
              </a:lnSpc>
              <a:spcBef>
                <a:spcPts val="600"/>
              </a:spcBef>
              <a:buNone/>
            </a:pPr>
            <a:r>
              <a:rPr lang="en" sz="3200" dirty="0">
                <a:solidFill>
                  <a:srgbClr val="000000"/>
                </a:solidFill>
                <a:latin typeface="Montserrat"/>
                <a:ea typeface="Calibri"/>
                <a:cs typeface="Calibri"/>
                <a:sym typeface="Calibri"/>
              </a:rPr>
              <a:t>Health Literacy</a:t>
            </a:r>
            <a:endParaRPr sz="3200" dirty="0">
              <a:solidFill>
                <a:srgbClr val="000000"/>
              </a:solidFill>
              <a:latin typeface="Montserrat"/>
              <a:ea typeface="Calibri"/>
              <a:cs typeface="Calibri"/>
              <a:sym typeface="Calibri"/>
            </a:endParaRPr>
          </a:p>
          <a:p>
            <a:pPr marL="0" indent="0" algn="ctr">
              <a:lnSpc>
                <a:spcPct val="100000"/>
              </a:lnSpc>
              <a:spcBef>
                <a:spcPts val="600"/>
              </a:spcBef>
              <a:spcAft>
                <a:spcPts val="2133"/>
              </a:spcAft>
              <a:buNone/>
            </a:pPr>
            <a:r>
              <a:rPr lang="en" sz="3200" dirty="0">
                <a:solidFill>
                  <a:srgbClr val="000000"/>
                </a:solidFill>
                <a:latin typeface="Montserrat"/>
                <a:ea typeface="Calibri"/>
                <a:cs typeface="Calibri"/>
                <a:sym typeface="Calibri"/>
              </a:rPr>
              <a:t>Self-Advocacy</a:t>
            </a:r>
            <a:endParaRPr sz="3200" dirty="0">
              <a:solidFill>
                <a:srgbClr val="000000"/>
              </a:solidFill>
              <a:latin typeface="Montserrat"/>
              <a:ea typeface="Calibri"/>
              <a:cs typeface="Calibri"/>
              <a:sym typeface="Calibri"/>
            </a:endParaRPr>
          </a:p>
        </p:txBody>
      </p:sp>
      <p:sp>
        <p:nvSpPr>
          <p:cNvPr id="3" name="Slide Number Placeholder 2">
            <a:extLst>
              <a:ext uri="{FF2B5EF4-FFF2-40B4-BE49-F238E27FC236}">
                <a16:creationId xmlns:a16="http://schemas.microsoft.com/office/drawing/2014/main" id="{726BB2E3-FBF0-401F-AD18-4DF93FAEFBAA}"/>
              </a:ext>
            </a:extLst>
          </p:cNvPr>
          <p:cNvSpPr>
            <a:spLocks noGrp="1"/>
          </p:cNvSpPr>
          <p:nvPr>
            <p:ph type="sldNum" sz="quarter" idx="12"/>
          </p:nvPr>
        </p:nvSpPr>
        <p:spPr/>
        <p:txBody>
          <a:bodyPr/>
          <a:lstStyle/>
          <a:p>
            <a:fld id="{F9409A12-05AC-024F-A1E2-9D51551D4400}" type="slidenum">
              <a:rPr lang="en-US" smtClean="0"/>
              <a:pPr/>
              <a:t>5</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2" name="Title 1">
            <a:extLst>
              <a:ext uri="{FF2B5EF4-FFF2-40B4-BE49-F238E27FC236}">
                <a16:creationId xmlns:a16="http://schemas.microsoft.com/office/drawing/2014/main" id="{21B59EA2-849A-4BFD-A63C-128A2BB5DA97}"/>
              </a:ext>
            </a:extLst>
          </p:cNvPr>
          <p:cNvSpPr>
            <a:spLocks noGrp="1"/>
          </p:cNvSpPr>
          <p:nvPr>
            <p:ph type="ctrTitle"/>
          </p:nvPr>
        </p:nvSpPr>
        <p:spPr/>
        <p:txBody>
          <a:bodyPr/>
          <a:lstStyle/>
          <a:p>
            <a:r>
              <a:rPr lang="en-US" dirty="0">
                <a:solidFill>
                  <a:srgbClr val="00ACBA"/>
                </a:solidFill>
              </a:rPr>
              <a:t>Your Interpretation…</a:t>
            </a:r>
          </a:p>
        </p:txBody>
      </p:sp>
      <p:sp>
        <p:nvSpPr>
          <p:cNvPr id="101" name="Shape 101"/>
          <p:cNvSpPr txBox="1"/>
          <p:nvPr/>
        </p:nvSpPr>
        <p:spPr>
          <a:xfrm>
            <a:off x="1375223" y="1514812"/>
            <a:ext cx="9441555" cy="4861273"/>
          </a:xfrm>
          <a:prstGeom prst="rect">
            <a:avLst/>
          </a:prstGeom>
          <a:noFill/>
          <a:ln>
            <a:noFill/>
          </a:ln>
        </p:spPr>
        <p:txBody>
          <a:bodyPr spcFirstLastPara="1" wrap="square" lIns="121900" tIns="121900" rIns="121900" bIns="121900" anchor="ctr" anchorCtr="0">
            <a:noAutofit/>
          </a:bodyPr>
          <a:lstStyle/>
          <a:p>
            <a:pPr algn="ctr"/>
            <a:r>
              <a:rPr lang="en" sz="3200" dirty="0">
                <a:solidFill>
                  <a:srgbClr val="000000"/>
                </a:solidFill>
                <a:latin typeface="Montserrat"/>
              </a:rPr>
              <a:t>Develop one statement that describes your understanding of the relationship between the four vocabulary words.</a:t>
            </a:r>
            <a:endParaRPr sz="3200" dirty="0">
              <a:solidFill>
                <a:srgbClr val="000000"/>
              </a:solidFill>
              <a:latin typeface="Montserrat"/>
            </a:endParaRPr>
          </a:p>
        </p:txBody>
      </p:sp>
      <p:sp>
        <p:nvSpPr>
          <p:cNvPr id="3" name="Slide Number Placeholder 2">
            <a:extLst>
              <a:ext uri="{FF2B5EF4-FFF2-40B4-BE49-F238E27FC236}">
                <a16:creationId xmlns:a16="http://schemas.microsoft.com/office/drawing/2014/main" id="{BE5E96C3-0FE2-4F92-AB39-C178AFCD2A6D}"/>
              </a:ext>
            </a:extLst>
          </p:cNvPr>
          <p:cNvSpPr>
            <a:spLocks noGrp="1"/>
          </p:cNvSpPr>
          <p:nvPr>
            <p:ph type="sldNum" sz="quarter" idx="12"/>
          </p:nvPr>
        </p:nvSpPr>
        <p:spPr/>
        <p:txBody>
          <a:bodyPr/>
          <a:lstStyle/>
          <a:p>
            <a:fld id="{F9409A12-05AC-024F-A1E2-9D51551D4400}" type="slidenum">
              <a:rPr lang="en-US" smtClean="0"/>
              <a:pPr/>
              <a:t>6</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8" name="Title 7">
            <a:extLst>
              <a:ext uri="{FF2B5EF4-FFF2-40B4-BE49-F238E27FC236}">
                <a16:creationId xmlns:a16="http://schemas.microsoft.com/office/drawing/2014/main" id="{8C21193F-9175-4471-A8F9-B639CF795560}"/>
              </a:ext>
            </a:extLst>
          </p:cNvPr>
          <p:cNvSpPr>
            <a:spLocks noGrp="1"/>
          </p:cNvSpPr>
          <p:nvPr>
            <p:ph type="ctrTitle"/>
          </p:nvPr>
        </p:nvSpPr>
        <p:spPr/>
        <p:txBody>
          <a:bodyPr/>
          <a:lstStyle/>
          <a:p>
            <a:r>
              <a:rPr lang="en-US" dirty="0">
                <a:solidFill>
                  <a:srgbClr val="00ACBA"/>
                </a:solidFill>
              </a:rPr>
              <a:t>Self-Advocacy</a:t>
            </a:r>
          </a:p>
        </p:txBody>
      </p:sp>
      <p:pic>
        <p:nvPicPr>
          <p:cNvPr id="108" name="Shape 108" descr="Image result for peanut butter and jelly sandwich clip art"/>
          <p:cNvPicPr preferRelativeResize="0"/>
          <p:nvPr/>
        </p:nvPicPr>
        <p:blipFill>
          <a:blip r:embed="rId3">
            <a:alphaModFix/>
          </a:blip>
          <a:stretch>
            <a:fillRect/>
          </a:stretch>
        </p:blipFill>
        <p:spPr>
          <a:xfrm>
            <a:off x="1390895" y="2602755"/>
            <a:ext cx="3295367" cy="2647567"/>
          </a:xfrm>
          <a:prstGeom prst="rect">
            <a:avLst/>
          </a:prstGeom>
          <a:noFill/>
          <a:ln>
            <a:noFill/>
          </a:ln>
        </p:spPr>
      </p:pic>
      <p:sp>
        <p:nvSpPr>
          <p:cNvPr id="109" name="Shape 109"/>
          <p:cNvSpPr txBox="1"/>
          <p:nvPr/>
        </p:nvSpPr>
        <p:spPr>
          <a:xfrm>
            <a:off x="5724990" y="2914407"/>
            <a:ext cx="5389092" cy="2825493"/>
          </a:xfrm>
          <a:prstGeom prst="rect">
            <a:avLst/>
          </a:prstGeom>
          <a:noFill/>
          <a:ln>
            <a:noFill/>
          </a:ln>
        </p:spPr>
        <p:txBody>
          <a:bodyPr spcFirstLastPara="1" wrap="square" lIns="121900" tIns="121900" rIns="121900" bIns="121900" anchor="t" anchorCtr="0">
            <a:noAutofit/>
          </a:bodyPr>
          <a:lstStyle/>
          <a:p>
            <a:r>
              <a:rPr lang="en" sz="4267" dirty="0">
                <a:solidFill>
                  <a:srgbClr val="000000"/>
                </a:solidFill>
                <a:latin typeface="Montserrat" panose="00000500000000000000" pitchFamily="2" charset="0"/>
              </a:rPr>
              <a:t>How do you make a PB&amp;J sandwich?</a:t>
            </a:r>
            <a:endParaRPr sz="4267" dirty="0">
              <a:solidFill>
                <a:srgbClr val="000000"/>
              </a:solidFill>
              <a:latin typeface="Montserrat" panose="00000500000000000000" pitchFamily="2" charset="0"/>
            </a:endParaRPr>
          </a:p>
        </p:txBody>
      </p:sp>
      <p:sp>
        <p:nvSpPr>
          <p:cNvPr id="110" name="Shape 110"/>
          <p:cNvSpPr txBox="1"/>
          <p:nvPr/>
        </p:nvSpPr>
        <p:spPr>
          <a:xfrm>
            <a:off x="5375231" y="3068822"/>
            <a:ext cx="6088609" cy="2530151"/>
          </a:xfrm>
          <a:prstGeom prst="rect">
            <a:avLst/>
          </a:prstGeom>
          <a:noFill/>
          <a:ln>
            <a:noFill/>
          </a:ln>
        </p:spPr>
        <p:txBody>
          <a:bodyPr spcFirstLastPara="1" wrap="square" lIns="121900" tIns="121900" rIns="121900" bIns="121900" anchor="t" anchorCtr="0">
            <a:noAutofit/>
          </a:bodyPr>
          <a:lstStyle/>
          <a:p>
            <a:pPr algn="ctr"/>
            <a:r>
              <a:rPr lang="en" sz="3200" dirty="0">
                <a:solidFill>
                  <a:srgbClr val="000000"/>
                </a:solidFill>
                <a:latin typeface="Montserrat"/>
              </a:rPr>
              <a:t>How does this relate to self- advocacy and health care?</a:t>
            </a:r>
            <a:endParaRPr sz="3200" dirty="0">
              <a:solidFill>
                <a:srgbClr val="000000"/>
              </a:solidFill>
              <a:latin typeface="Montserrat"/>
            </a:endParaRPr>
          </a:p>
        </p:txBody>
      </p:sp>
      <p:sp>
        <p:nvSpPr>
          <p:cNvPr id="2" name="Rectangle 1"/>
          <p:cNvSpPr/>
          <p:nvPr/>
        </p:nvSpPr>
        <p:spPr>
          <a:xfrm>
            <a:off x="838200" y="5918448"/>
            <a:ext cx="10515600" cy="584775"/>
          </a:xfrm>
          <a:prstGeom prst="rect">
            <a:avLst/>
          </a:prstGeom>
        </p:spPr>
        <p:txBody>
          <a:bodyPr wrap="square">
            <a:spAutoFit/>
          </a:bodyPr>
          <a:lstStyle/>
          <a:p>
            <a:r>
              <a:rPr lang="en-US" sz="3200" u="sng" dirty="0">
                <a:solidFill>
                  <a:srgbClr val="000000"/>
                </a:solidFill>
                <a:latin typeface="Montserrat"/>
                <a:ea typeface="MS Gothic" panose="020B0609070205080204" pitchFamily="49" charset="-128"/>
                <a:cs typeface="Times New Roman" panose="02020603050405020304" pitchFamily="18" charset="0"/>
                <a:hlinkClick r:id="rId4">
                  <a:extLst>
                    <a:ext uri="{A12FA001-AC4F-418D-AE19-62706E023703}">
                      <ahyp:hlinkClr xmlns:ahyp="http://schemas.microsoft.com/office/drawing/2018/hyperlinkcolor" val="tx"/>
                    </a:ext>
                  </a:extLst>
                </a:hlinkClick>
              </a:rPr>
              <a:t>https://www.youtube.com/watch?v=cDA3_5982h8</a:t>
            </a:r>
            <a:endParaRPr lang="en-US" sz="3200" dirty="0">
              <a:solidFill>
                <a:srgbClr val="000000"/>
              </a:solidFill>
              <a:latin typeface="Montserrat"/>
            </a:endParaRPr>
          </a:p>
        </p:txBody>
      </p:sp>
      <p:sp>
        <p:nvSpPr>
          <p:cNvPr id="3" name="Slide Number Placeholder 2">
            <a:extLst>
              <a:ext uri="{FF2B5EF4-FFF2-40B4-BE49-F238E27FC236}">
                <a16:creationId xmlns:a16="http://schemas.microsoft.com/office/drawing/2014/main" id="{0AA86251-D52D-4EEA-B72F-28F21D0650B0}"/>
              </a:ext>
            </a:extLst>
          </p:cNvPr>
          <p:cNvSpPr>
            <a:spLocks noGrp="1"/>
          </p:cNvSpPr>
          <p:nvPr>
            <p:ph type="sldNum" sz="quarter" idx="12"/>
          </p:nvPr>
        </p:nvSpPr>
        <p:spPr/>
        <p:txBody>
          <a:bodyPr/>
          <a:lstStyle/>
          <a:p>
            <a:fld id="{F9409A12-05AC-024F-A1E2-9D51551D4400}" type="slidenum">
              <a:rPr lang="en-US" smtClean="0"/>
              <a:pPr/>
              <a:t>7</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1000"/>
                                        <p:tgtEl>
                                          <p:spTgt spid="109"/>
                                        </p:tgtEl>
                                        <p:attrNameLst>
                                          <p:attrName>ppt_w</p:attrName>
                                        </p:attrNameLst>
                                      </p:cBhvr>
                                      <p:tavLst>
                                        <p:tav tm="0">
                                          <p:val>
                                            <p:strVal val="0"/>
                                          </p:val>
                                        </p:tav>
                                        <p:tav tm="100000">
                                          <p:val>
                                            <p:strVal val="#ppt_w"/>
                                          </p:val>
                                        </p:tav>
                                      </p:tavLst>
                                    </p:anim>
                                    <p:anim calcmode="lin" valueType="num">
                                      <p:cBhvr additive="base">
                                        <p:cTn id="8" dur="1000"/>
                                        <p:tgtEl>
                                          <p:spTgt spid="109"/>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xit" presetSubtype="32" fill="hold" nodeType="clickEffect">
                                  <p:stCondLst>
                                    <p:cond delay="0"/>
                                  </p:stCondLst>
                                  <p:childTnLst>
                                    <p:anim calcmode="lin" valueType="num">
                                      <p:cBhvr additive="base">
                                        <p:cTn id="12" dur="1000"/>
                                        <p:tgtEl>
                                          <p:spTgt spid="109"/>
                                        </p:tgtEl>
                                        <p:attrNameLst>
                                          <p:attrName>ppt_w</p:attrName>
                                        </p:attrNameLst>
                                      </p:cBhvr>
                                      <p:tavLst>
                                        <p:tav tm="0">
                                          <p:val>
                                            <p:strVal val="#ppt_w"/>
                                          </p:val>
                                        </p:tav>
                                        <p:tav tm="100000">
                                          <p:val>
                                            <p:strVal val="0"/>
                                          </p:val>
                                        </p:tav>
                                      </p:tavLst>
                                    </p:anim>
                                    <p:anim calcmode="lin" valueType="num">
                                      <p:cBhvr additive="base">
                                        <p:cTn id="13" dur="1000"/>
                                        <p:tgtEl>
                                          <p:spTgt spid="109"/>
                                        </p:tgtEl>
                                        <p:attrNameLst>
                                          <p:attrName>ppt_h</p:attrName>
                                        </p:attrNameLst>
                                      </p:cBhvr>
                                      <p:tavLst>
                                        <p:tav tm="0">
                                          <p:val>
                                            <p:strVal val="#ppt_h"/>
                                          </p:val>
                                        </p:tav>
                                        <p:tav tm="100000">
                                          <p:val>
                                            <p:strVal val="0"/>
                                          </p:val>
                                        </p:tav>
                                      </p:tavLst>
                                    </p:anim>
                                    <p:set>
                                      <p:cBhvr>
                                        <p:cTn id="14" dur="1" fill="hold">
                                          <p:stCondLst>
                                            <p:cond delay="1000"/>
                                          </p:stCondLst>
                                        </p:cTn>
                                        <p:tgtEl>
                                          <p:spTgt spid="109"/>
                                        </p:tgtEl>
                                        <p:attrNameLst>
                                          <p:attrName>style.visibility</p:attrName>
                                        </p:attrNameLst>
                                      </p:cBhvr>
                                      <p:to>
                                        <p:strVal val="hidden"/>
                                      </p:to>
                                    </p:se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110"/>
                                        </p:tgtEl>
                                        <p:attrNameLst>
                                          <p:attrName>style.visibility</p:attrName>
                                        </p:attrNameLst>
                                      </p:cBhvr>
                                      <p:to>
                                        <p:strVal val="visible"/>
                                      </p:to>
                                    </p:set>
                                    <p:anim calcmode="lin" valueType="num">
                                      <p:cBhvr additive="base">
                                        <p:cTn id="18" dur="1000"/>
                                        <p:tgtEl>
                                          <p:spTgt spid="110"/>
                                        </p:tgtEl>
                                        <p:attrNameLst>
                                          <p:attrName>ppt_w</p:attrName>
                                        </p:attrNameLst>
                                      </p:cBhvr>
                                      <p:tavLst>
                                        <p:tav tm="0">
                                          <p:val>
                                            <p:strVal val="0"/>
                                          </p:val>
                                        </p:tav>
                                        <p:tav tm="100000">
                                          <p:val>
                                            <p:strVal val="#ppt_w"/>
                                          </p:val>
                                        </p:tav>
                                      </p:tavLst>
                                    </p:anim>
                                    <p:anim calcmode="lin" valueType="num">
                                      <p:cBhvr additive="base">
                                        <p:cTn id="19" dur="1000"/>
                                        <p:tgtEl>
                                          <p:spTgt spid="110"/>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2" name="Title 1">
            <a:extLst>
              <a:ext uri="{FF2B5EF4-FFF2-40B4-BE49-F238E27FC236}">
                <a16:creationId xmlns:a16="http://schemas.microsoft.com/office/drawing/2014/main" id="{8312DC09-8592-469B-BFEF-C71343A79361}"/>
              </a:ext>
            </a:extLst>
          </p:cNvPr>
          <p:cNvSpPr>
            <a:spLocks noGrp="1"/>
          </p:cNvSpPr>
          <p:nvPr>
            <p:ph type="title"/>
          </p:nvPr>
        </p:nvSpPr>
        <p:spPr/>
        <p:txBody>
          <a:bodyPr/>
          <a:lstStyle/>
          <a:p>
            <a:r>
              <a:rPr lang="en-US" dirty="0">
                <a:solidFill>
                  <a:srgbClr val="00ACBA"/>
                </a:solidFill>
              </a:rPr>
              <a:t>Self-Advocate Qualities</a:t>
            </a:r>
            <a:br>
              <a:rPr lang="en-US" dirty="0"/>
            </a:br>
            <a:endParaRPr lang="en-US" dirty="0"/>
          </a:p>
        </p:txBody>
      </p:sp>
      <p:sp>
        <p:nvSpPr>
          <p:cNvPr id="3" name="Slide Number Placeholder 2">
            <a:extLst>
              <a:ext uri="{FF2B5EF4-FFF2-40B4-BE49-F238E27FC236}">
                <a16:creationId xmlns:a16="http://schemas.microsoft.com/office/drawing/2014/main" id="{C773B887-9FB2-43BD-8F45-C9CD6059DF12}"/>
              </a:ext>
            </a:extLst>
          </p:cNvPr>
          <p:cNvSpPr>
            <a:spLocks noGrp="1"/>
          </p:cNvSpPr>
          <p:nvPr>
            <p:ph type="sldNum" idx="12"/>
          </p:nvPr>
        </p:nvSpPr>
        <p:spPr/>
        <p:txBody>
          <a:bodyPr/>
          <a:lstStyle/>
          <a:p>
            <a:fld id="{F9409A12-05AC-024F-A1E2-9D51551D4400}" type="slidenum">
              <a:rPr lang="en-US" smtClean="0"/>
              <a:pPr/>
              <a:t>8</a:t>
            </a:fld>
            <a:endParaRPr lang="en-US" dirty="0"/>
          </a:p>
        </p:txBody>
      </p:sp>
      <p:sp>
        <p:nvSpPr>
          <p:cNvPr id="118" name="Shape 118"/>
          <p:cNvSpPr txBox="1"/>
          <p:nvPr/>
        </p:nvSpPr>
        <p:spPr>
          <a:xfrm>
            <a:off x="469211" y="2088173"/>
            <a:ext cx="4487200" cy="1260000"/>
          </a:xfrm>
          <a:prstGeom prst="rect">
            <a:avLst/>
          </a:prstGeom>
          <a:noFill/>
          <a:ln>
            <a:noFill/>
          </a:ln>
        </p:spPr>
        <p:txBody>
          <a:bodyPr spcFirstLastPara="1" wrap="square" lIns="121900" tIns="121900" rIns="121900" bIns="121900" anchor="t" anchorCtr="0">
            <a:noAutofit/>
          </a:bodyPr>
          <a:lstStyle/>
          <a:p>
            <a:pPr algn="ctr"/>
            <a:r>
              <a:rPr lang="en" sz="3200" b="1" i="1" dirty="0">
                <a:solidFill>
                  <a:srgbClr val="000000"/>
                </a:solidFill>
                <a:latin typeface="Montserrat"/>
              </a:rPr>
              <a:t>star</a:t>
            </a:r>
            <a:r>
              <a:rPr lang="en" sz="3200" dirty="0">
                <a:solidFill>
                  <a:srgbClr val="000000"/>
                </a:solidFill>
                <a:latin typeface="Montserrat"/>
              </a:rPr>
              <a:t> = quality I already have</a:t>
            </a:r>
            <a:endParaRPr sz="3200" dirty="0">
              <a:solidFill>
                <a:srgbClr val="000000"/>
              </a:solidFill>
              <a:latin typeface="Montserrat"/>
            </a:endParaRPr>
          </a:p>
        </p:txBody>
      </p:sp>
      <p:sp>
        <p:nvSpPr>
          <p:cNvPr id="119" name="Shape 119"/>
          <p:cNvSpPr txBox="1"/>
          <p:nvPr/>
        </p:nvSpPr>
        <p:spPr>
          <a:xfrm>
            <a:off x="5952162" y="2112500"/>
            <a:ext cx="4487200" cy="1260000"/>
          </a:xfrm>
          <a:prstGeom prst="rect">
            <a:avLst/>
          </a:prstGeom>
          <a:noFill/>
          <a:ln>
            <a:noFill/>
          </a:ln>
        </p:spPr>
        <p:txBody>
          <a:bodyPr spcFirstLastPara="1" wrap="square" lIns="121900" tIns="121900" rIns="121900" bIns="121900" anchor="t" anchorCtr="0">
            <a:noAutofit/>
          </a:bodyPr>
          <a:lstStyle/>
          <a:p>
            <a:pPr lvl="1" algn="ctr"/>
            <a:r>
              <a:rPr lang="en" sz="3200" b="1" i="1" dirty="0">
                <a:solidFill>
                  <a:srgbClr val="000000"/>
                </a:solidFill>
                <a:latin typeface="Montserrat"/>
              </a:rPr>
              <a:t>check</a:t>
            </a:r>
            <a:r>
              <a:rPr lang="en" sz="3200" dirty="0">
                <a:solidFill>
                  <a:srgbClr val="000000"/>
                </a:solidFill>
                <a:latin typeface="Montserrat"/>
              </a:rPr>
              <a:t> = quality I want to work on</a:t>
            </a:r>
            <a:endParaRPr sz="3200" dirty="0">
              <a:solidFill>
                <a:srgbClr val="000000"/>
              </a:solidFill>
              <a:latin typeface="Montserrat"/>
            </a:endParaRPr>
          </a:p>
        </p:txBody>
      </p:sp>
      <p:sp>
        <p:nvSpPr>
          <p:cNvPr id="120" name="Shape 120"/>
          <p:cNvSpPr txBox="1"/>
          <p:nvPr/>
        </p:nvSpPr>
        <p:spPr>
          <a:xfrm>
            <a:off x="5831458" y="838313"/>
            <a:ext cx="5944942" cy="674869"/>
          </a:xfrm>
          <a:prstGeom prst="rect">
            <a:avLst/>
          </a:prstGeom>
          <a:noFill/>
          <a:ln>
            <a:noFill/>
          </a:ln>
        </p:spPr>
        <p:txBody>
          <a:bodyPr spcFirstLastPara="1" wrap="square" lIns="121900" tIns="121900" rIns="121900" bIns="121900" anchor="t" anchorCtr="0">
            <a:noAutofit/>
          </a:bodyPr>
          <a:lstStyle/>
          <a:p>
            <a:pPr algn="ctr"/>
            <a:r>
              <a:rPr lang="en" sz="1400" b="1" i="1" dirty="0">
                <a:solidFill>
                  <a:srgbClr val="000000"/>
                </a:solidFill>
                <a:highlight>
                  <a:srgbClr val="FFFF00"/>
                </a:highlight>
                <a:latin typeface="Montserrat"/>
              </a:rPr>
              <a:t>highlight</a:t>
            </a:r>
            <a:r>
              <a:rPr lang="en" sz="1400" b="1" i="1" dirty="0">
                <a:solidFill>
                  <a:srgbClr val="000000"/>
                </a:solidFill>
                <a:latin typeface="Montserrat"/>
              </a:rPr>
              <a:t>/</a:t>
            </a:r>
            <a:r>
              <a:rPr lang="en" sz="1400" b="1" i="1" u="sng" dirty="0">
                <a:solidFill>
                  <a:srgbClr val="000000"/>
                </a:solidFill>
                <a:latin typeface="Montserrat"/>
              </a:rPr>
              <a:t>underline</a:t>
            </a:r>
            <a:r>
              <a:rPr lang="en" sz="1400" dirty="0">
                <a:solidFill>
                  <a:srgbClr val="000000"/>
                </a:solidFill>
                <a:latin typeface="Montserrat"/>
              </a:rPr>
              <a:t> = tip that will help you work on a quality you checked</a:t>
            </a:r>
            <a:endParaRPr sz="1400" dirty="0">
              <a:solidFill>
                <a:srgbClr val="000000"/>
              </a:solidFill>
              <a:latin typeface="Montserrat"/>
            </a:endParaRPr>
          </a:p>
        </p:txBody>
      </p:sp>
      <p:sp>
        <p:nvSpPr>
          <p:cNvPr id="121" name="Shape 121"/>
          <p:cNvSpPr txBox="1"/>
          <p:nvPr/>
        </p:nvSpPr>
        <p:spPr>
          <a:xfrm>
            <a:off x="294895" y="831857"/>
            <a:ext cx="11602209" cy="5797902"/>
          </a:xfrm>
          <a:prstGeom prst="rect">
            <a:avLst/>
          </a:prstGeom>
          <a:noFill/>
          <a:ln w="38100" cap="flat" cmpd="dbl">
            <a:noFill/>
            <a:prstDash val="solid"/>
            <a:round/>
            <a:headEnd type="none" w="sm" len="sm"/>
            <a:tailEnd type="none" w="sm" len="sm"/>
          </a:ln>
        </p:spPr>
        <p:txBody>
          <a:bodyPr spcFirstLastPara="1" wrap="square" lIns="121900" tIns="121900" rIns="121900" bIns="121900" anchor="t" anchorCtr="0">
            <a:noAutofit/>
          </a:bodyPr>
          <a:lstStyle/>
          <a:p>
            <a:r>
              <a:rPr lang="en" sz="3000" b="1" dirty="0">
                <a:solidFill>
                  <a:srgbClr val="000000"/>
                </a:solidFill>
                <a:latin typeface="Montserrat"/>
              </a:rPr>
              <a:t>Tips for self-advocacy:</a:t>
            </a:r>
            <a:r>
              <a:rPr lang="en" sz="3000" b="1" baseline="30000" dirty="0">
                <a:solidFill>
                  <a:srgbClr val="000000"/>
                </a:solidFill>
                <a:latin typeface="Montserrat"/>
              </a:rPr>
              <a:t>7</a:t>
            </a:r>
            <a:endParaRPr sz="3000" b="1" baseline="30000" dirty="0">
              <a:solidFill>
                <a:srgbClr val="000000"/>
              </a:solidFill>
              <a:latin typeface="Montserrat"/>
            </a:endParaRPr>
          </a:p>
          <a:p>
            <a:endParaRPr sz="3000" b="1" baseline="30000" dirty="0">
              <a:solidFill>
                <a:srgbClr val="000000"/>
              </a:solidFill>
              <a:latin typeface="Montserrat"/>
            </a:endParaRPr>
          </a:p>
          <a:p>
            <a:pPr marL="609585" indent="-406390">
              <a:buSzPts val="1200"/>
              <a:buChar char="●"/>
            </a:pPr>
            <a:r>
              <a:rPr lang="en" sz="3000" dirty="0">
                <a:solidFill>
                  <a:srgbClr val="000000"/>
                </a:solidFill>
                <a:latin typeface="Montserrat"/>
              </a:rPr>
              <a:t>Know and understand your rights and responsibilities.</a:t>
            </a:r>
            <a:endParaRPr sz="3000" dirty="0">
              <a:solidFill>
                <a:srgbClr val="000000"/>
              </a:solidFill>
              <a:latin typeface="Montserrat"/>
            </a:endParaRPr>
          </a:p>
          <a:p>
            <a:pPr marL="609585" indent="-406390">
              <a:buSzPts val="1200"/>
              <a:buChar char="●"/>
            </a:pPr>
            <a:r>
              <a:rPr lang="en" sz="3000" dirty="0">
                <a:solidFill>
                  <a:srgbClr val="000000"/>
                </a:solidFill>
                <a:latin typeface="Montserrat"/>
              </a:rPr>
              <a:t>Learn all you can about your needs, strengths, and weaknesses.</a:t>
            </a:r>
            <a:endParaRPr sz="3000" dirty="0">
              <a:solidFill>
                <a:srgbClr val="000000"/>
              </a:solidFill>
              <a:latin typeface="Montserrat"/>
            </a:endParaRPr>
          </a:p>
          <a:p>
            <a:pPr marL="609585" indent="-406390">
              <a:buSzPts val="1200"/>
              <a:buChar char="●"/>
            </a:pPr>
            <a:r>
              <a:rPr lang="en" sz="3000" dirty="0">
                <a:solidFill>
                  <a:srgbClr val="000000"/>
                </a:solidFill>
                <a:latin typeface="Montserrat"/>
              </a:rPr>
              <a:t>Know what accommodations you may need as well as why you need them.</a:t>
            </a:r>
            <a:endParaRPr sz="3000" dirty="0">
              <a:solidFill>
                <a:srgbClr val="000000"/>
              </a:solidFill>
              <a:latin typeface="Montserrat"/>
            </a:endParaRPr>
          </a:p>
          <a:p>
            <a:pPr marL="609585" indent="-406390">
              <a:buSzPts val="1200"/>
              <a:buChar char="●"/>
            </a:pPr>
            <a:r>
              <a:rPr lang="en" sz="3000" dirty="0">
                <a:solidFill>
                  <a:srgbClr val="000000"/>
                </a:solidFill>
                <a:latin typeface="Montserrat"/>
              </a:rPr>
              <a:t>Know how to effectively and assertively communicate your needs and preferences.</a:t>
            </a:r>
            <a:endParaRPr sz="3000" dirty="0">
              <a:solidFill>
                <a:srgbClr val="000000"/>
              </a:solidFill>
              <a:latin typeface="Montserrat"/>
            </a:endParaRPr>
          </a:p>
          <a:p>
            <a:pPr marL="609585" indent="-406390">
              <a:buSzPts val="1200"/>
              <a:buChar char="●"/>
            </a:pPr>
            <a:r>
              <a:rPr lang="en" sz="3000" dirty="0">
                <a:solidFill>
                  <a:srgbClr val="000000"/>
                </a:solidFill>
                <a:latin typeface="Montserrat"/>
              </a:rPr>
              <a:t>Find out who key people are and how to contact them if necessary.</a:t>
            </a:r>
            <a:endParaRPr sz="3000" dirty="0">
              <a:solidFill>
                <a:srgbClr val="000000"/>
              </a:solidFill>
              <a:latin typeface="Montserrat"/>
            </a:endParaRPr>
          </a:p>
          <a:p>
            <a:pPr marL="609585" indent="-406390">
              <a:buSzPts val="1200"/>
              <a:buChar char="●"/>
            </a:pPr>
            <a:r>
              <a:rPr lang="en" sz="3000" dirty="0">
                <a:solidFill>
                  <a:srgbClr val="000000"/>
                </a:solidFill>
                <a:latin typeface="Montserrat"/>
              </a:rPr>
              <a:t>Be willing to ask questions when something is unclear or you need clarification.</a:t>
            </a:r>
            <a:endParaRPr sz="3000" dirty="0">
              <a:solidFill>
                <a:srgbClr val="000000"/>
              </a:solidFill>
              <a:latin typeface="Montserrat"/>
            </a:endParaRPr>
          </a:p>
        </p:txBody>
      </p:sp>
      <p:pic>
        <p:nvPicPr>
          <p:cNvPr id="122" name="Shape 122"/>
          <p:cNvPicPr preferRelativeResize="0"/>
          <p:nvPr/>
        </p:nvPicPr>
        <p:blipFill>
          <a:blip r:embed="rId3">
            <a:alphaModFix/>
          </a:blip>
          <a:stretch>
            <a:fillRect/>
          </a:stretch>
        </p:blipFill>
        <p:spPr>
          <a:xfrm>
            <a:off x="2331805" y="3348173"/>
            <a:ext cx="7886700" cy="25654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additive="base">
                                        <p:cTn id="7" dur="1000"/>
                                        <p:tgtEl>
                                          <p:spTgt spid="118"/>
                                        </p:tgtEl>
                                        <p:attrNameLst>
                                          <p:attrName>ppt_w</p:attrName>
                                        </p:attrNameLst>
                                      </p:cBhvr>
                                      <p:tavLst>
                                        <p:tav tm="0">
                                          <p:val>
                                            <p:strVal val="0"/>
                                          </p:val>
                                        </p:tav>
                                        <p:tav tm="100000">
                                          <p:val>
                                            <p:strVal val="#ppt_w"/>
                                          </p:val>
                                        </p:tav>
                                      </p:tavLst>
                                    </p:anim>
                                    <p:anim calcmode="lin" valueType="num">
                                      <p:cBhvr additive="base">
                                        <p:cTn id="8" dur="1000"/>
                                        <p:tgtEl>
                                          <p:spTgt spid="118"/>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19"/>
                                        </p:tgtEl>
                                        <p:attrNameLst>
                                          <p:attrName>style.visibility</p:attrName>
                                        </p:attrNameLst>
                                      </p:cBhvr>
                                      <p:to>
                                        <p:strVal val="visible"/>
                                      </p:to>
                                    </p:set>
                                    <p:anim calcmode="lin" valueType="num">
                                      <p:cBhvr additive="base">
                                        <p:cTn id="13" dur="1000"/>
                                        <p:tgtEl>
                                          <p:spTgt spid="119"/>
                                        </p:tgtEl>
                                        <p:attrNameLst>
                                          <p:attrName>ppt_w</p:attrName>
                                        </p:attrNameLst>
                                      </p:cBhvr>
                                      <p:tavLst>
                                        <p:tav tm="0">
                                          <p:val>
                                            <p:strVal val="0"/>
                                          </p:val>
                                        </p:tav>
                                        <p:tav tm="100000">
                                          <p:val>
                                            <p:strVal val="#ppt_w"/>
                                          </p:val>
                                        </p:tav>
                                      </p:tavLst>
                                    </p:anim>
                                    <p:anim calcmode="lin" valueType="num">
                                      <p:cBhvr additive="base">
                                        <p:cTn id="14" dur="1000"/>
                                        <p:tgtEl>
                                          <p:spTgt spid="119"/>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xit" presetSubtype="32" fill="hold" nodeType="clickEffect">
                                  <p:stCondLst>
                                    <p:cond delay="0"/>
                                  </p:stCondLst>
                                  <p:childTnLst>
                                    <p:anim calcmode="lin" valueType="num">
                                      <p:cBhvr additive="base">
                                        <p:cTn id="18" dur="1000"/>
                                        <p:tgtEl>
                                          <p:spTgt spid="118"/>
                                        </p:tgtEl>
                                        <p:attrNameLst>
                                          <p:attrName>ppt_w</p:attrName>
                                        </p:attrNameLst>
                                      </p:cBhvr>
                                      <p:tavLst>
                                        <p:tav tm="0">
                                          <p:val>
                                            <p:strVal val="#ppt_w"/>
                                          </p:val>
                                        </p:tav>
                                        <p:tav tm="100000">
                                          <p:val>
                                            <p:strVal val="0"/>
                                          </p:val>
                                        </p:tav>
                                      </p:tavLst>
                                    </p:anim>
                                    <p:anim calcmode="lin" valueType="num">
                                      <p:cBhvr additive="base">
                                        <p:cTn id="19" dur="1000"/>
                                        <p:tgtEl>
                                          <p:spTgt spid="118"/>
                                        </p:tgtEl>
                                        <p:attrNameLst>
                                          <p:attrName>ppt_h</p:attrName>
                                        </p:attrNameLst>
                                      </p:cBhvr>
                                      <p:tavLst>
                                        <p:tav tm="0">
                                          <p:val>
                                            <p:strVal val="#ppt_h"/>
                                          </p:val>
                                        </p:tav>
                                        <p:tav tm="100000">
                                          <p:val>
                                            <p:strVal val="0"/>
                                          </p:val>
                                        </p:tav>
                                      </p:tavLst>
                                    </p:anim>
                                    <p:set>
                                      <p:cBhvr>
                                        <p:cTn id="20" dur="1" fill="hold">
                                          <p:stCondLst>
                                            <p:cond delay="1000"/>
                                          </p:stCondLst>
                                        </p:cTn>
                                        <p:tgtEl>
                                          <p:spTgt spid="118"/>
                                        </p:tgtEl>
                                        <p:attrNameLst>
                                          <p:attrName>style.visibility</p:attrName>
                                        </p:attrNameLst>
                                      </p:cBhvr>
                                      <p:to>
                                        <p:strVal val="hidden"/>
                                      </p:to>
                                    </p:set>
                                  </p:childTnLst>
                                </p:cTn>
                              </p:par>
                              <p:par>
                                <p:cTn id="21" presetID="23" presetClass="exit" presetSubtype="32" fill="hold" nodeType="withEffect">
                                  <p:stCondLst>
                                    <p:cond delay="0"/>
                                  </p:stCondLst>
                                  <p:childTnLst>
                                    <p:anim calcmode="lin" valueType="num">
                                      <p:cBhvr additive="base">
                                        <p:cTn id="22" dur="1000"/>
                                        <p:tgtEl>
                                          <p:spTgt spid="119"/>
                                        </p:tgtEl>
                                        <p:attrNameLst>
                                          <p:attrName>ppt_w</p:attrName>
                                        </p:attrNameLst>
                                      </p:cBhvr>
                                      <p:tavLst>
                                        <p:tav tm="0">
                                          <p:val>
                                            <p:strVal val="#ppt_w"/>
                                          </p:val>
                                        </p:tav>
                                        <p:tav tm="100000">
                                          <p:val>
                                            <p:strVal val="0"/>
                                          </p:val>
                                        </p:tav>
                                      </p:tavLst>
                                    </p:anim>
                                    <p:anim calcmode="lin" valueType="num">
                                      <p:cBhvr additive="base">
                                        <p:cTn id="23" dur="1000"/>
                                        <p:tgtEl>
                                          <p:spTgt spid="119"/>
                                        </p:tgtEl>
                                        <p:attrNameLst>
                                          <p:attrName>ppt_h</p:attrName>
                                        </p:attrNameLst>
                                      </p:cBhvr>
                                      <p:tavLst>
                                        <p:tav tm="0">
                                          <p:val>
                                            <p:strVal val="#ppt_h"/>
                                          </p:val>
                                        </p:tav>
                                        <p:tav tm="100000">
                                          <p:val>
                                            <p:strVal val="0"/>
                                          </p:val>
                                        </p:tav>
                                      </p:tavLst>
                                    </p:anim>
                                    <p:set>
                                      <p:cBhvr>
                                        <p:cTn id="24" dur="1" fill="hold">
                                          <p:stCondLst>
                                            <p:cond delay="1000"/>
                                          </p:stCondLst>
                                        </p:cTn>
                                        <p:tgtEl>
                                          <p:spTgt spid="119"/>
                                        </p:tgtEl>
                                        <p:attrNameLst>
                                          <p:attrName>style.visibility</p:attrName>
                                        </p:attrNameLst>
                                      </p:cBhvr>
                                      <p:to>
                                        <p:strVal val="hidden"/>
                                      </p:to>
                                    </p:set>
                                  </p:childTnLst>
                                </p:cTn>
                              </p:par>
                              <p:par>
                                <p:cTn id="25" presetID="23" presetClass="exit" presetSubtype="32" fill="hold" nodeType="withEffect">
                                  <p:stCondLst>
                                    <p:cond delay="0"/>
                                  </p:stCondLst>
                                  <p:childTnLst>
                                    <p:anim calcmode="lin" valueType="num">
                                      <p:cBhvr additive="base">
                                        <p:cTn id="26" dur="1000"/>
                                        <p:tgtEl>
                                          <p:spTgt spid="122"/>
                                        </p:tgtEl>
                                        <p:attrNameLst>
                                          <p:attrName>ppt_w</p:attrName>
                                        </p:attrNameLst>
                                      </p:cBhvr>
                                      <p:tavLst>
                                        <p:tav tm="0">
                                          <p:val>
                                            <p:strVal val="#ppt_w"/>
                                          </p:val>
                                        </p:tav>
                                        <p:tav tm="100000">
                                          <p:val>
                                            <p:strVal val="0"/>
                                          </p:val>
                                        </p:tav>
                                      </p:tavLst>
                                    </p:anim>
                                    <p:anim calcmode="lin" valueType="num">
                                      <p:cBhvr additive="base">
                                        <p:cTn id="27" dur="1000"/>
                                        <p:tgtEl>
                                          <p:spTgt spid="122"/>
                                        </p:tgtEl>
                                        <p:attrNameLst>
                                          <p:attrName>ppt_h</p:attrName>
                                        </p:attrNameLst>
                                      </p:cBhvr>
                                      <p:tavLst>
                                        <p:tav tm="0">
                                          <p:val>
                                            <p:strVal val="#ppt_h"/>
                                          </p:val>
                                        </p:tav>
                                        <p:tav tm="100000">
                                          <p:val>
                                            <p:strVal val="0"/>
                                          </p:val>
                                        </p:tav>
                                      </p:tavLst>
                                    </p:anim>
                                    <p:set>
                                      <p:cBhvr>
                                        <p:cTn id="28" dur="1" fill="hold">
                                          <p:stCondLst>
                                            <p:cond delay="1000"/>
                                          </p:stCondLst>
                                        </p:cTn>
                                        <p:tgtEl>
                                          <p:spTgt spid="122"/>
                                        </p:tgtEl>
                                        <p:attrNameLst>
                                          <p:attrName>style.visibility</p:attrName>
                                        </p:attrNameLst>
                                      </p:cBhvr>
                                      <p:to>
                                        <p:strVal val="hidden"/>
                                      </p:to>
                                    </p:set>
                                  </p:childTnLst>
                                </p:cTn>
                              </p:par>
                            </p:childTnLst>
                          </p:cTn>
                        </p:par>
                        <p:par>
                          <p:cTn id="29" fill="hold">
                            <p:stCondLst>
                              <p:cond delay="1000"/>
                            </p:stCondLst>
                            <p:childTnLst>
                              <p:par>
                                <p:cTn id="30" presetID="23" presetClass="entr" presetSubtype="16" fill="hold" nodeType="afterEffect">
                                  <p:stCondLst>
                                    <p:cond delay="0"/>
                                  </p:stCondLst>
                                  <p:childTnLst>
                                    <p:set>
                                      <p:cBhvr>
                                        <p:cTn id="31" dur="1" fill="hold">
                                          <p:stCondLst>
                                            <p:cond delay="0"/>
                                          </p:stCondLst>
                                        </p:cTn>
                                        <p:tgtEl>
                                          <p:spTgt spid="120"/>
                                        </p:tgtEl>
                                        <p:attrNameLst>
                                          <p:attrName>style.visibility</p:attrName>
                                        </p:attrNameLst>
                                      </p:cBhvr>
                                      <p:to>
                                        <p:strVal val="visible"/>
                                      </p:to>
                                    </p:set>
                                    <p:anim calcmode="lin" valueType="num">
                                      <p:cBhvr additive="base">
                                        <p:cTn id="32" dur="1000"/>
                                        <p:tgtEl>
                                          <p:spTgt spid="120"/>
                                        </p:tgtEl>
                                        <p:attrNameLst>
                                          <p:attrName>ppt_w</p:attrName>
                                        </p:attrNameLst>
                                      </p:cBhvr>
                                      <p:tavLst>
                                        <p:tav tm="0">
                                          <p:val>
                                            <p:strVal val="0"/>
                                          </p:val>
                                        </p:tav>
                                        <p:tav tm="100000">
                                          <p:val>
                                            <p:strVal val="#ppt_w"/>
                                          </p:val>
                                        </p:tav>
                                      </p:tavLst>
                                    </p:anim>
                                    <p:anim calcmode="lin" valueType="num">
                                      <p:cBhvr additive="base">
                                        <p:cTn id="33" dur="1000"/>
                                        <p:tgtEl>
                                          <p:spTgt spid="120"/>
                                        </p:tgtEl>
                                        <p:attrNameLst>
                                          <p:attrName>ppt_h</p:attrName>
                                        </p:attrNameLst>
                                      </p:cBhvr>
                                      <p:tavLst>
                                        <p:tav tm="0">
                                          <p:val>
                                            <p:str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121"/>
                                        </p:tgtEl>
                                        <p:attrNameLst>
                                          <p:attrName>style.visibility</p:attrName>
                                        </p:attrNameLst>
                                      </p:cBhvr>
                                      <p:to>
                                        <p:strVal val="visible"/>
                                      </p:to>
                                    </p:set>
                                    <p:anim calcmode="lin" valueType="num">
                                      <p:cBhvr additive="base">
                                        <p:cTn id="36" dur="1000"/>
                                        <p:tgtEl>
                                          <p:spTgt spid="121"/>
                                        </p:tgtEl>
                                        <p:attrNameLst>
                                          <p:attrName>ppt_w</p:attrName>
                                        </p:attrNameLst>
                                      </p:cBhvr>
                                      <p:tavLst>
                                        <p:tav tm="0">
                                          <p:val>
                                            <p:strVal val="0"/>
                                          </p:val>
                                        </p:tav>
                                        <p:tav tm="100000">
                                          <p:val>
                                            <p:strVal val="#ppt_w"/>
                                          </p:val>
                                        </p:tav>
                                      </p:tavLst>
                                    </p:anim>
                                    <p:anim calcmode="lin" valueType="num">
                                      <p:cBhvr additive="base">
                                        <p:cTn id="37" dur="1000"/>
                                        <p:tgtEl>
                                          <p:spTgt spid="121"/>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ln w="0"/>
                <a:solidFill>
                  <a:srgbClr val="00ACBA"/>
                </a:solidFill>
                <a:latin typeface="+mj-lt"/>
                <a:ea typeface="+mn-ea"/>
                <a:cs typeface="Amatic SC" panose="020B0604020202020204" charset="-79"/>
              </a:rPr>
              <a:t>Ask Me 3</a:t>
            </a:r>
          </a:p>
        </p:txBody>
      </p:sp>
      <p:sp>
        <p:nvSpPr>
          <p:cNvPr id="3" name="Text Placeholder 2"/>
          <p:cNvSpPr>
            <a:spLocks noGrp="1"/>
          </p:cNvSpPr>
          <p:nvPr>
            <p:ph type="subTitle" idx="1"/>
          </p:nvPr>
        </p:nvSpPr>
        <p:spPr>
          <a:xfrm>
            <a:off x="1495745" y="2394093"/>
            <a:ext cx="5257801" cy="3504457"/>
          </a:xfrm>
        </p:spPr>
        <p:txBody>
          <a:bodyPr>
            <a:normAutofit lnSpcReduction="10000"/>
          </a:bodyPr>
          <a:lstStyle/>
          <a:p>
            <a:pPr marL="514350" indent="-514350">
              <a:lnSpc>
                <a:spcPct val="100000"/>
              </a:lnSpc>
              <a:spcBef>
                <a:spcPts val="600"/>
              </a:spcBef>
              <a:buClr>
                <a:srgbClr val="00ACBA"/>
              </a:buClr>
              <a:buFont typeface="+mj-lt"/>
              <a:buAutoNum type="arabicPeriod"/>
            </a:pPr>
            <a:r>
              <a:rPr lang="en-US" sz="3200" dirty="0">
                <a:solidFill>
                  <a:srgbClr val="000000"/>
                </a:solidFill>
                <a:latin typeface="Montserrat"/>
              </a:rPr>
              <a:t>What is my main problem?</a:t>
            </a:r>
            <a:br>
              <a:rPr lang="en-US" sz="3200" dirty="0">
                <a:solidFill>
                  <a:srgbClr val="000000"/>
                </a:solidFill>
                <a:latin typeface="Montserrat"/>
              </a:rPr>
            </a:br>
            <a:endParaRPr lang="en-US" sz="3200" dirty="0">
              <a:solidFill>
                <a:srgbClr val="000000"/>
              </a:solidFill>
              <a:latin typeface="Montserrat"/>
            </a:endParaRPr>
          </a:p>
          <a:p>
            <a:pPr marL="514350" indent="-514350">
              <a:lnSpc>
                <a:spcPct val="100000"/>
              </a:lnSpc>
              <a:spcBef>
                <a:spcPts val="600"/>
              </a:spcBef>
              <a:buClr>
                <a:srgbClr val="00ACBA"/>
              </a:buClr>
              <a:buFont typeface="+mj-lt"/>
              <a:buAutoNum type="arabicPeriod"/>
            </a:pPr>
            <a:r>
              <a:rPr lang="en-US" sz="3200" dirty="0">
                <a:solidFill>
                  <a:srgbClr val="000000"/>
                </a:solidFill>
                <a:latin typeface="Montserrat"/>
              </a:rPr>
              <a:t>What do I need to do?</a:t>
            </a:r>
            <a:br>
              <a:rPr lang="en-US" sz="3200" dirty="0">
                <a:solidFill>
                  <a:srgbClr val="000000"/>
                </a:solidFill>
                <a:latin typeface="Montserrat"/>
              </a:rPr>
            </a:br>
            <a:endParaRPr lang="en-US" sz="3200" dirty="0">
              <a:solidFill>
                <a:srgbClr val="000000"/>
              </a:solidFill>
              <a:latin typeface="Montserrat"/>
            </a:endParaRPr>
          </a:p>
          <a:p>
            <a:pPr marL="514350" indent="-514350">
              <a:lnSpc>
                <a:spcPct val="100000"/>
              </a:lnSpc>
              <a:spcBef>
                <a:spcPts val="600"/>
              </a:spcBef>
              <a:buClr>
                <a:srgbClr val="00ACBA"/>
              </a:buClr>
              <a:buFont typeface="+mj-lt"/>
              <a:buAutoNum type="arabicPeriod"/>
            </a:pPr>
            <a:r>
              <a:rPr lang="en-US" sz="3200" dirty="0">
                <a:solidFill>
                  <a:srgbClr val="000000"/>
                </a:solidFill>
                <a:latin typeface="Montserrat"/>
              </a:rPr>
              <a:t>Why is it important for me to do this?</a:t>
            </a:r>
          </a:p>
        </p:txBody>
      </p:sp>
      <p:sp>
        <p:nvSpPr>
          <p:cNvPr id="5" name="Rectangle 4"/>
          <p:cNvSpPr/>
          <p:nvPr/>
        </p:nvSpPr>
        <p:spPr>
          <a:xfrm>
            <a:off x="222999" y="6034536"/>
            <a:ext cx="9627676" cy="338554"/>
          </a:xfrm>
          <a:prstGeom prst="rect">
            <a:avLst/>
          </a:prstGeom>
        </p:spPr>
        <p:txBody>
          <a:bodyPr wrap="square">
            <a:spAutoFit/>
          </a:bodyPr>
          <a:lstStyle/>
          <a:p>
            <a:r>
              <a:rPr lang="en-US" sz="1600" dirty="0">
                <a:solidFill>
                  <a:srgbClr val="000000"/>
                </a:solidFill>
                <a:latin typeface="Montserrat"/>
              </a:rPr>
              <a:t>Ask Me 3® is a registered trademark licensed to the Institute for Healthcare Improvement.</a:t>
            </a:r>
          </a:p>
        </p:txBody>
      </p:sp>
      <p:sp>
        <p:nvSpPr>
          <p:cNvPr id="6" name="Slide Number Placeholder 5">
            <a:extLst>
              <a:ext uri="{FF2B5EF4-FFF2-40B4-BE49-F238E27FC236}">
                <a16:creationId xmlns:a16="http://schemas.microsoft.com/office/drawing/2014/main" id="{23A84636-80F4-4FC2-AD55-A6CEF4CA6DD5}"/>
              </a:ext>
            </a:extLst>
          </p:cNvPr>
          <p:cNvSpPr>
            <a:spLocks noGrp="1"/>
          </p:cNvSpPr>
          <p:nvPr>
            <p:ph type="sldNum" sz="quarter" idx="10"/>
          </p:nvPr>
        </p:nvSpPr>
        <p:spPr/>
        <p:txBody>
          <a:bodyPr/>
          <a:lstStyle/>
          <a:p>
            <a:fld id="{F9409A12-05AC-024F-A1E2-9D51551D4400}" type="slidenum">
              <a:rPr lang="en-US" smtClean="0"/>
              <a:pPr/>
              <a:t>9</a:t>
            </a:fld>
            <a:endParaRPr lang="en-US" dirty="0"/>
          </a:p>
        </p:txBody>
      </p:sp>
    </p:spTree>
    <p:extLst>
      <p:ext uri="{BB962C8B-B14F-4D97-AF65-F5344CB8AC3E}">
        <p14:creationId xmlns:p14="http://schemas.microsoft.com/office/powerpoint/2010/main" val="244570978"/>
      </p:ext>
    </p:extLst>
  </p:cSld>
  <p:clrMapOvr>
    <a:masterClrMapping/>
  </p:clrMapOvr>
</p:sld>
</file>

<file path=ppt/theme/theme1.xml><?xml version="1.0" encoding="utf-8"?>
<a:theme xmlns:a="http://schemas.openxmlformats.org/drawingml/2006/main" name="Office Theme">
  <a:themeElements>
    <a:clrScheme name="Custom 8">
      <a:dk1>
        <a:srgbClr val="309C8A"/>
      </a:dk1>
      <a:lt1>
        <a:srgbClr val="FEF3E0"/>
      </a:lt1>
      <a:dk2>
        <a:srgbClr val="004169"/>
      </a:dk2>
      <a:lt2>
        <a:srgbClr val="FEF3E0"/>
      </a:lt2>
      <a:accent1>
        <a:srgbClr val="309C8A"/>
      </a:accent1>
      <a:accent2>
        <a:srgbClr val="004169"/>
      </a:accent2>
      <a:accent3>
        <a:srgbClr val="6660A6"/>
      </a:accent3>
      <a:accent4>
        <a:srgbClr val="F05966"/>
      </a:accent4>
      <a:accent5>
        <a:srgbClr val="00ACBA"/>
      </a:accent5>
      <a:accent6>
        <a:srgbClr val="FAAD1D"/>
      </a:accent6>
      <a:hlink>
        <a:srgbClr val="6660A6"/>
      </a:hlink>
      <a:folHlink>
        <a:srgbClr val="6660A6"/>
      </a:folHlink>
    </a:clrScheme>
    <a:fontScheme name="Nemours Brand">
      <a:majorFont>
        <a:latin typeface="Times New Roman"/>
        <a:ea typeface=""/>
        <a:cs typeface=""/>
      </a:majorFont>
      <a:minorFont>
        <a:latin typeface=""/>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9B55C9C423ABA45BC650AB4FD6D5476" ma:contentTypeVersion="19" ma:contentTypeDescription="Create a new document." ma:contentTypeScope="" ma:versionID="4de9d8b928e8543e1f115af34c843933">
  <xsd:schema xmlns:xsd="http://www.w3.org/2001/XMLSchema" xmlns:xs="http://www.w3.org/2001/XMLSchema" xmlns:p="http://schemas.microsoft.com/office/2006/metadata/properties" xmlns:ns2="128e445f-53bd-4d7c-94e9-7ccc49acf3c2" xmlns:ns3="60dfdbe2-22b5-4261-a021-0a589e027dce" targetNamespace="http://schemas.microsoft.com/office/2006/metadata/properties" ma:root="true" ma:fieldsID="e0be40ab95b1929d1d270abf8b76ba55" ns2:_="" ns3:_="">
    <xsd:import namespace="128e445f-53bd-4d7c-94e9-7ccc49acf3c2"/>
    <xsd:import namespace="60dfdbe2-22b5-4261-a021-0a589e027dc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LengthInSeconds"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Date_x002f_Time"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8e445f-53bd-4d7c-94e9-7ccc49acf3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Date_x002f_Time" ma:index="19" nillable="true" ma:displayName="Date/Time" ma:format="DateTime" ma:internalName="Date_x002f_Time">
      <xsd:simpleType>
        <xsd:restriction base="dms:DateTime"/>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5dd6296-2b79-4843-a53e-d30c5b80f8c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0dfdbe2-22b5-4261-a021-0a589e027dce"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25cb0454-a148-475c-934c-527469558b1b}" ma:internalName="TaxCatchAll" ma:showField="CatchAllData" ma:web="60dfdbe2-22b5-4261-a021-0a589e027d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28e445f-53bd-4d7c-94e9-7ccc49acf3c2">
      <Terms xmlns="http://schemas.microsoft.com/office/infopath/2007/PartnerControls"/>
    </lcf76f155ced4ddcb4097134ff3c332f>
    <Date_x002f_Time xmlns="128e445f-53bd-4d7c-94e9-7ccc49acf3c2" xsi:nil="true"/>
    <TaxCatchAll xmlns="60dfdbe2-22b5-4261-a021-0a589e027dce" xsi:nil="true"/>
  </documentManagement>
</p:properties>
</file>

<file path=customXml/itemProps1.xml><?xml version="1.0" encoding="utf-8"?>
<ds:datastoreItem xmlns:ds="http://schemas.openxmlformats.org/officeDocument/2006/customXml" ds:itemID="{A9630FAC-C0A7-4615-99B8-101A4F9DD18E}"/>
</file>

<file path=customXml/itemProps2.xml><?xml version="1.0" encoding="utf-8"?>
<ds:datastoreItem xmlns:ds="http://schemas.openxmlformats.org/officeDocument/2006/customXml" ds:itemID="{99F6DD40-3105-4252-904A-A7A42BB488C6}"/>
</file>

<file path=customXml/itemProps3.xml><?xml version="1.0" encoding="utf-8"?>
<ds:datastoreItem xmlns:ds="http://schemas.openxmlformats.org/officeDocument/2006/customXml" ds:itemID="{D226BBBD-8BDE-4FA6-B10A-A5C8F9091101}"/>
</file>

<file path=docProps/app.xml><?xml version="1.0" encoding="utf-8"?>
<Properties xmlns="http://schemas.openxmlformats.org/officeDocument/2006/extended-properties" xmlns:vt="http://schemas.openxmlformats.org/officeDocument/2006/docPropsVTypes">
  <Template/>
  <TotalTime>13350</TotalTime>
  <Words>8946</Words>
  <Application>Microsoft Office PowerPoint</Application>
  <PresentationFormat>Widescreen</PresentationFormat>
  <Paragraphs>631</Paragraphs>
  <Slides>22</Slides>
  <Notes>22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Asap</vt:lpstr>
      <vt:lpstr>Calibri</vt:lpstr>
      <vt:lpstr>Courier New</vt:lpstr>
      <vt:lpstr>Montserrat</vt:lpstr>
      <vt:lpstr>Montserrat Medium</vt:lpstr>
      <vt:lpstr>Sabon LT Std</vt:lpstr>
      <vt:lpstr>Times New Roman</vt:lpstr>
      <vt:lpstr>Office Theme</vt:lpstr>
      <vt:lpstr>PowerPoint Presentation</vt:lpstr>
      <vt:lpstr>PowerPoint Presentation</vt:lpstr>
      <vt:lpstr>PowerPoint Presentation</vt:lpstr>
      <vt:lpstr>Words Worth Knowing </vt:lpstr>
      <vt:lpstr>Your Interpretation…</vt:lpstr>
      <vt:lpstr>Your Interpretation…</vt:lpstr>
      <vt:lpstr>Self-Advocacy</vt:lpstr>
      <vt:lpstr>Self-Advocate Qualities </vt:lpstr>
      <vt:lpstr>Ask Me 3</vt:lpstr>
      <vt:lpstr>Primary Care Provider (PCP)</vt:lpstr>
      <vt:lpstr>But Why?</vt:lpstr>
      <vt:lpstr>But How?</vt:lpstr>
      <vt:lpstr>But How?</vt:lpstr>
      <vt:lpstr>Specialist</vt:lpstr>
      <vt:lpstr>Emergency Department (Emergency Room)</vt:lpstr>
      <vt:lpstr>Urgent Care</vt:lpstr>
      <vt:lpstr>Seeking Care in Alaska</vt:lpstr>
      <vt:lpstr>Where Do I Go? (Version #1)</vt:lpstr>
      <vt:lpstr>Where Do I Go? (Version #2)</vt:lpstr>
      <vt:lpstr>Family Health History</vt:lpstr>
      <vt:lpstr>Family Health History – Interview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Salvucci, Natalie</dc:creator>
  <cp:lastModifiedBy>Blackburn, Kathleen B.</cp:lastModifiedBy>
  <cp:revision>94</cp:revision>
  <dcterms:created xsi:type="dcterms:W3CDTF">2021-06-07T13:58:53Z</dcterms:created>
  <dcterms:modified xsi:type="dcterms:W3CDTF">2021-11-05T17:44:40Z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0x01010019B55C9C423ABA45BC650AB4FD6D5476</vt:lpwstr>
  </property>
</Properties>
</file>