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Amatic SC" panose="020B0604020202020204" charset="-79"/>
      <p:regular r:id="rId27"/>
      <p:bold r:id="rId28"/>
    </p:embeddedFont>
    <p:embeddedFont>
      <p:font typeface="Source Code Pro" panose="020B0604020202020204" charset="0"/>
      <p:regular r:id="rId29"/>
      <p:bold r:id="rId30"/>
    </p:embeddedFont>
    <p:embeddedFont>
      <p:font typeface="Oswald" panose="020B0604020202020204" charset="0"/>
      <p:regular r:id="rId31"/>
      <p:bold r:id="rId32"/>
    </p:embeddedFont>
    <p:embeddedFont>
      <p:font typeface="Calibri" panose="020F050202020403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198" y="5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ctr">
              <a:lnSpc>
                <a:spcPct val="115000"/>
              </a:lnSpc>
              <a:spcBef>
                <a:spcPts val="0"/>
              </a:spcBef>
              <a:buNone/>
            </a:pPr>
            <a:r>
              <a:rPr lang="en" b="1">
                <a:latin typeface="Calibri"/>
                <a:ea typeface="Calibri"/>
                <a:cs typeface="Calibri"/>
                <a:sym typeface="Calibri"/>
              </a:rPr>
              <a:t>Alternate Activity #5: Responsible Use of Prescription &amp; OTC Drugs</a:t>
            </a:r>
          </a:p>
          <a:p>
            <a:pPr lvl="0" algn="ctr">
              <a:lnSpc>
                <a:spcPct val="115000"/>
              </a:lnSpc>
              <a:spcBef>
                <a:spcPts val="0"/>
              </a:spcBef>
              <a:buNone/>
            </a:pPr>
            <a:endParaRPr b="1">
              <a:latin typeface="Calibri"/>
              <a:ea typeface="Calibri"/>
              <a:cs typeface="Calibri"/>
              <a:sym typeface="Calibri"/>
            </a:endParaRPr>
          </a:p>
          <a:p>
            <a:pPr lvl="0">
              <a:lnSpc>
                <a:spcPct val="115000"/>
              </a:lnSpc>
              <a:spcBef>
                <a:spcPts val="0"/>
              </a:spcBef>
              <a:buNone/>
            </a:pPr>
            <a:r>
              <a:rPr lang="en" u="sng">
                <a:latin typeface="Calibri"/>
                <a:ea typeface="Calibri"/>
                <a:cs typeface="Calibri"/>
                <a:sym typeface="Calibri"/>
              </a:rPr>
              <a:t>Materials</a:t>
            </a:r>
          </a:p>
          <a:p>
            <a:pPr lvl="0">
              <a:lnSpc>
                <a:spcPct val="115000"/>
              </a:lnSpc>
              <a:spcBef>
                <a:spcPts val="0"/>
              </a:spcBef>
              <a:buNone/>
            </a:pPr>
            <a:r>
              <a:rPr lang="en" b="1" i="1">
                <a:latin typeface="Calibri"/>
                <a:ea typeface="Calibri"/>
                <a:cs typeface="Calibri"/>
                <a:sym typeface="Calibri"/>
              </a:rPr>
              <a:t>Before Class Set-Up:</a:t>
            </a:r>
            <a:r>
              <a:rPr lang="en" i="1">
                <a:latin typeface="Calibri"/>
                <a:ea typeface="Calibri"/>
                <a:cs typeface="Calibri"/>
                <a:sym typeface="Calibri"/>
              </a:rPr>
              <a:t> </a:t>
            </a:r>
            <a:r>
              <a:rPr lang="en">
                <a:latin typeface="Calibri"/>
                <a:ea typeface="Calibri"/>
                <a:cs typeface="Calibri"/>
                <a:sym typeface="Calibri"/>
              </a:rPr>
              <a:t>Print game cards </a:t>
            </a:r>
            <a:r>
              <a:rPr lang="en" i="1">
                <a:latin typeface="Calibri"/>
                <a:ea typeface="Calibri"/>
                <a:cs typeface="Calibri"/>
                <a:sym typeface="Calibri"/>
              </a:rPr>
              <a:t>(one set of cards per group)</a:t>
            </a:r>
          </a:p>
          <a:p>
            <a:pPr lvl="0">
              <a:lnSpc>
                <a:spcPct val="115000"/>
              </a:lnSpc>
              <a:spcBef>
                <a:spcPts val="0"/>
              </a:spcBef>
              <a:buNone/>
            </a:pPr>
            <a:endParaRPr sz="600">
              <a:latin typeface="Calibri"/>
              <a:ea typeface="Calibri"/>
              <a:cs typeface="Calibri"/>
              <a:sym typeface="Calibri"/>
            </a:endParaRPr>
          </a:p>
          <a:p>
            <a:pPr lvl="0">
              <a:lnSpc>
                <a:spcPct val="115000"/>
              </a:lnSpc>
              <a:spcBef>
                <a:spcPts val="0"/>
              </a:spcBef>
              <a:buNone/>
            </a:pPr>
            <a:r>
              <a:rPr lang="en">
                <a:latin typeface="Calibri"/>
                <a:ea typeface="Calibri"/>
                <a:cs typeface="Calibri"/>
                <a:sym typeface="Calibri"/>
              </a:rPr>
              <a:t>- Alternate Activity #5: Responsible Use of Prescription &amp; OTC Drugs Powerpoint</a:t>
            </a:r>
          </a:p>
          <a:p>
            <a:pPr lvl="0" rtl="0">
              <a:lnSpc>
                <a:spcPct val="115000"/>
              </a:lnSpc>
              <a:spcBef>
                <a:spcPts val="0"/>
              </a:spcBef>
              <a:buNone/>
            </a:pPr>
            <a:r>
              <a:rPr lang="en">
                <a:latin typeface="Calibri"/>
                <a:ea typeface="Calibri"/>
                <a:cs typeface="Calibri"/>
                <a:sym typeface="Calibri"/>
              </a:rPr>
              <a:t>- Responsible Use of Prescription &amp; OTC Drug Use Game Cards </a:t>
            </a:r>
            <a:r>
              <a:rPr lang="en" i="1">
                <a:latin typeface="Calibri"/>
                <a:ea typeface="Calibri"/>
                <a:cs typeface="Calibri"/>
                <a:sym typeface="Calibri"/>
              </a:rPr>
              <a:t>(One set - prescription, over the counter, both - per group)</a:t>
            </a:r>
          </a:p>
          <a:p>
            <a:pPr marL="914400" lvl="0" indent="-298450" rtl="0">
              <a:lnSpc>
                <a:spcPct val="115000"/>
              </a:lnSpc>
              <a:spcBef>
                <a:spcPts val="0"/>
              </a:spcBef>
              <a:buSzPct val="100000"/>
              <a:buFont typeface="Calibri"/>
              <a:buChar char="✪"/>
            </a:pPr>
            <a:r>
              <a:rPr lang="en">
                <a:latin typeface="Calibri"/>
                <a:ea typeface="Calibri"/>
                <a:cs typeface="Calibri"/>
                <a:sym typeface="Calibri"/>
              </a:rPr>
              <a:t>Could also use mini whiteboards instead of printing cards</a:t>
            </a:r>
          </a:p>
          <a:p>
            <a:pPr lvl="0">
              <a:lnSpc>
                <a:spcPct val="115000"/>
              </a:lnSpc>
              <a:spcBef>
                <a:spcPts val="0"/>
              </a:spcBef>
              <a:buNone/>
            </a:pPr>
            <a:r>
              <a:rPr lang="en">
                <a:latin typeface="Calibri"/>
                <a:ea typeface="Calibri"/>
                <a:cs typeface="Calibri"/>
                <a:sym typeface="Calibri"/>
              </a:rPr>
              <a:t>- Scrap Paper (to record group points)</a:t>
            </a:r>
          </a:p>
          <a:p>
            <a:pPr lvl="0">
              <a:lnSpc>
                <a:spcPct val="115000"/>
              </a:lnSpc>
              <a:spcBef>
                <a:spcPts val="0"/>
              </a:spcBef>
              <a:buNone/>
            </a:pPr>
            <a:endParaRPr sz="600">
              <a:latin typeface="Calibri"/>
              <a:ea typeface="Calibri"/>
              <a:cs typeface="Calibri"/>
              <a:sym typeface="Calibri"/>
            </a:endParaRPr>
          </a:p>
          <a:p>
            <a:pPr lvl="0" rtl="0">
              <a:lnSpc>
                <a:spcPct val="115000"/>
              </a:lnSpc>
              <a:spcBef>
                <a:spcPts val="0"/>
              </a:spcBef>
              <a:buNone/>
            </a:pPr>
            <a:r>
              <a:rPr lang="en" i="1">
                <a:latin typeface="Calibri"/>
                <a:ea typeface="Calibri"/>
                <a:cs typeface="Calibri"/>
                <a:sym typeface="Calibri"/>
              </a:rPr>
              <a:t>Optional: </a:t>
            </a:r>
            <a:r>
              <a:rPr lang="en">
                <a:latin typeface="Calibri"/>
                <a:ea typeface="Calibri"/>
                <a:cs typeface="Calibri"/>
                <a:sym typeface="Calibri"/>
              </a:rPr>
              <a:t>Clear Sheet Protectors</a:t>
            </a:r>
            <a:r>
              <a:rPr lang="en" i="1">
                <a:latin typeface="Calibri"/>
                <a:ea typeface="Calibri"/>
                <a:cs typeface="Calibri"/>
                <a:sym typeface="Calibri"/>
              </a:rPr>
              <a:t> (for game cards); </a:t>
            </a:r>
            <a:r>
              <a:rPr lang="en">
                <a:latin typeface="Calibri"/>
                <a:ea typeface="Calibri"/>
                <a:cs typeface="Calibri"/>
                <a:sym typeface="Calibri"/>
              </a:rPr>
              <a:t>Example Prescription &amp; OTC Drug Labels</a:t>
            </a:r>
          </a:p>
          <a:p>
            <a:pPr lvl="0">
              <a:lnSpc>
                <a:spcPct val="115000"/>
              </a:lnSpc>
              <a:spcBef>
                <a:spcPts val="0"/>
              </a:spcBef>
              <a:buNone/>
            </a:pPr>
            <a:endParaRPr>
              <a:latin typeface="Calibri"/>
              <a:ea typeface="Calibri"/>
              <a:cs typeface="Calibri"/>
              <a:sym typeface="Calibri"/>
            </a:endParaRPr>
          </a:p>
          <a:p>
            <a:pPr lvl="0">
              <a:lnSpc>
                <a:spcPct val="115000"/>
              </a:lnSpc>
              <a:spcBef>
                <a:spcPts val="0"/>
              </a:spcBef>
              <a:buNone/>
            </a:pPr>
            <a:r>
              <a:rPr lang="en" u="sng">
                <a:latin typeface="Calibri"/>
                <a:ea typeface="Calibri"/>
                <a:cs typeface="Calibri"/>
                <a:sym typeface="Calibri"/>
              </a:rPr>
              <a:t>Step-By-Step Directions</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Introduction </a:t>
            </a:r>
            <a:r>
              <a:rPr lang="en" i="1">
                <a:latin typeface="Calibri"/>
                <a:ea typeface="Calibri"/>
                <a:cs typeface="Calibri"/>
                <a:sym typeface="Calibri"/>
              </a:rPr>
              <a:t>(from Module #2 Powerpoint - Slide #4) </a:t>
            </a:r>
            <a:r>
              <a:rPr lang="en">
                <a:latin typeface="Calibri"/>
                <a:ea typeface="Calibri"/>
                <a:cs typeface="Calibri"/>
                <a:sym typeface="Calibri"/>
              </a:rPr>
              <a:t> </a:t>
            </a:r>
            <a:r>
              <a:rPr lang="en" u="sng">
                <a:latin typeface="Calibri"/>
                <a:ea typeface="Calibri"/>
                <a:cs typeface="Calibri"/>
                <a:sym typeface="Calibri"/>
              </a:rPr>
              <a:t>Sample Teacher Script</a:t>
            </a:r>
            <a:r>
              <a:rPr lang="en">
                <a:latin typeface="Calibri"/>
                <a:ea typeface="Calibri"/>
                <a:cs typeface="Calibri"/>
                <a:sym typeface="Calibri"/>
              </a:rPr>
              <a:t> - </a:t>
            </a:r>
            <a:r>
              <a:rPr lang="en" i="1">
                <a:latin typeface="Calibri"/>
                <a:ea typeface="Calibri"/>
                <a:cs typeface="Calibri"/>
                <a:sym typeface="Calibri"/>
              </a:rPr>
              <a:t>“As part of your treatment, your doctor might give you a prescription for a medicine or suggest an over the counter medicine to help your medical condition. Even though they are recommended by a doctor, these medicines can be dangerous if they are not used responsibly. Medicines come in many different forms such as pills, liquids, and even inhalers and all of them come with information related to their use. You need to know what medication you are taking and what the medication treats so you can use them responsibly. We are going to play a game of Kahoot! to review the responsible use of prescription and OTC medications.”</a:t>
            </a:r>
          </a:p>
          <a:p>
            <a:pPr lvl="0" rtl="0">
              <a:lnSpc>
                <a:spcPct val="115000"/>
              </a:lnSpc>
              <a:spcBef>
                <a:spcPts val="0"/>
              </a:spcBef>
              <a:buNone/>
            </a:pPr>
            <a:endParaRPr i="1">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Split class into small groups</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Give each group scrap paper,  a set of game cards (Prescription, OTC, Both), and the example prescription &amp; OTC drug labels </a:t>
            </a:r>
            <a:r>
              <a:rPr lang="en" i="1">
                <a:latin typeface="Calibri"/>
                <a:ea typeface="Calibri"/>
                <a:cs typeface="Calibri"/>
                <a:sym typeface="Calibri"/>
              </a:rPr>
              <a:t>(if available)</a:t>
            </a:r>
            <a:r>
              <a:rPr lang="en">
                <a:latin typeface="Calibri"/>
                <a:ea typeface="Calibri"/>
                <a:cs typeface="Calibri"/>
                <a:sym typeface="Calibri"/>
              </a:rPr>
              <a:t>.</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Explain the basic rules of the game</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Teacher will read the statement on the board.</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The group will determine if the statement applies to </a:t>
            </a:r>
            <a:r>
              <a:rPr lang="en" b="1">
                <a:latin typeface="Calibri"/>
                <a:ea typeface="Calibri"/>
                <a:cs typeface="Calibri"/>
                <a:sym typeface="Calibri"/>
              </a:rPr>
              <a:t>only</a:t>
            </a:r>
            <a:r>
              <a:rPr lang="en">
                <a:latin typeface="Calibri"/>
                <a:ea typeface="Calibri"/>
                <a:cs typeface="Calibri"/>
                <a:sym typeface="Calibri"/>
              </a:rPr>
              <a:t> prescription drugs, </a:t>
            </a:r>
            <a:r>
              <a:rPr lang="en" b="1">
                <a:latin typeface="Calibri"/>
                <a:ea typeface="Calibri"/>
                <a:cs typeface="Calibri"/>
                <a:sym typeface="Calibri"/>
              </a:rPr>
              <a:t>only</a:t>
            </a:r>
            <a:r>
              <a:rPr lang="en">
                <a:latin typeface="Calibri"/>
                <a:ea typeface="Calibri"/>
                <a:cs typeface="Calibri"/>
                <a:sym typeface="Calibri"/>
              </a:rPr>
              <a:t> OTC drugs, or </a:t>
            </a:r>
            <a:r>
              <a:rPr lang="en" b="1">
                <a:latin typeface="Calibri"/>
                <a:ea typeface="Calibri"/>
                <a:cs typeface="Calibri"/>
                <a:sym typeface="Calibri"/>
              </a:rPr>
              <a:t>both</a:t>
            </a:r>
            <a:r>
              <a:rPr lang="en">
                <a:latin typeface="Calibri"/>
                <a:ea typeface="Calibri"/>
                <a:cs typeface="Calibri"/>
                <a:sym typeface="Calibri"/>
              </a:rPr>
              <a:t>. Give the groups approximately 30 seconds to make a decision.</a:t>
            </a:r>
          </a:p>
          <a:p>
            <a:pPr marL="1371600" lvl="2" indent="-298450" rtl="0">
              <a:lnSpc>
                <a:spcPct val="115000"/>
              </a:lnSpc>
              <a:spcBef>
                <a:spcPts val="0"/>
              </a:spcBef>
              <a:buSzPct val="100000"/>
              <a:buFont typeface="Calibri"/>
              <a:buChar char="✪"/>
            </a:pPr>
            <a:r>
              <a:rPr lang="en">
                <a:latin typeface="Calibri"/>
                <a:ea typeface="Calibri"/>
                <a:cs typeface="Calibri"/>
                <a:sym typeface="Calibri"/>
              </a:rPr>
              <a:t> </a:t>
            </a:r>
            <a:r>
              <a:rPr lang="en" i="1">
                <a:latin typeface="Calibri"/>
                <a:ea typeface="Calibri"/>
                <a:cs typeface="Calibri"/>
                <a:sym typeface="Calibri"/>
              </a:rPr>
              <a:t>If you have example labels, encourage students to use the labels to help them make their decision.</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After 30 seconds, the teacher tells each group to “Hold Them Up”. Each group is required to hold up the card that represents their answer. </a:t>
            </a:r>
            <a:r>
              <a:rPr lang="en" b="1">
                <a:latin typeface="Calibri"/>
                <a:ea typeface="Calibri"/>
                <a:cs typeface="Calibri"/>
                <a:sym typeface="Calibri"/>
              </a:rPr>
              <a:t>GROUPS SHOULD NOT HOLD UP THEIR ANSWER UNTIL DIRECTED BY THE TEACHER.</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Reveal the correct answer and have students record one point on their scrap paper for a correct answer. There are no points awarded for a wrong answer.</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Review the answer and talking points </a:t>
            </a:r>
            <a:r>
              <a:rPr lang="en" i="1">
                <a:latin typeface="Calibri"/>
                <a:ea typeface="Calibri"/>
                <a:cs typeface="Calibri"/>
                <a:sym typeface="Calibri"/>
              </a:rPr>
              <a:t>(on each answer slide)</a:t>
            </a:r>
            <a:r>
              <a:rPr lang="en">
                <a:latin typeface="Calibri"/>
                <a:ea typeface="Calibri"/>
                <a:cs typeface="Calibri"/>
                <a:sym typeface="Calibri"/>
              </a:rPr>
              <a:t> with the group, especially if there were a lot of wrong answers.</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Repeat for all 11 statements.</a:t>
            </a:r>
          </a:p>
          <a:p>
            <a:pPr lvl="0" rtl="0">
              <a:lnSpc>
                <a:spcPct val="115000"/>
              </a:lnSpc>
              <a:spcBef>
                <a:spcPts val="0"/>
              </a:spcBef>
              <a:buNone/>
            </a:pPr>
            <a:endParaRPr i="1">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Transition </a:t>
            </a:r>
            <a:r>
              <a:rPr lang="en" u="sng">
                <a:latin typeface="Calibri"/>
                <a:ea typeface="Calibri"/>
                <a:cs typeface="Calibri"/>
                <a:sym typeface="Calibri"/>
              </a:rPr>
              <a:t>Sample Teacher Script</a:t>
            </a:r>
            <a:r>
              <a:rPr lang="en">
                <a:latin typeface="Calibri"/>
                <a:ea typeface="Calibri"/>
                <a:cs typeface="Calibri"/>
                <a:sym typeface="Calibri"/>
              </a:rPr>
              <a:t> - </a:t>
            </a:r>
            <a:r>
              <a:rPr lang="en" i="1">
                <a:latin typeface="Calibri"/>
                <a:ea typeface="Calibri"/>
                <a:cs typeface="Calibri"/>
                <a:sym typeface="Calibri"/>
              </a:rPr>
              <a:t>“Prescription and OTC drugs are an effective treatment for many health issues as long as they are used correctly. Reading the labels and understanding the information provided is important so you can avoid unexpected side effects.”</a:t>
            </a:r>
          </a:p>
          <a:p>
            <a:pPr lvl="0" rtl="0">
              <a:lnSpc>
                <a:spcPct val="115000"/>
              </a:lnSpc>
              <a:spcBef>
                <a:spcPts val="0"/>
              </a:spcBef>
              <a:buNone/>
            </a:pPr>
            <a:endParaRPr i="1">
              <a:latin typeface="Calibri"/>
              <a:ea typeface="Calibri"/>
              <a:cs typeface="Calibri"/>
              <a:sym typeface="Calibri"/>
            </a:endParaRPr>
          </a:p>
          <a:p>
            <a:pPr lvl="0" rtl="0">
              <a:lnSpc>
                <a:spcPct val="115000"/>
              </a:lnSpc>
              <a:spcBef>
                <a:spcPts val="0"/>
              </a:spcBef>
              <a:buNone/>
            </a:pPr>
            <a:r>
              <a:rPr lang="en" u="sng">
                <a:latin typeface="Calibri"/>
                <a:ea typeface="Calibri"/>
                <a:cs typeface="Calibri"/>
                <a:sym typeface="Calibri"/>
              </a:rPr>
              <a:t>Activity Toolkit Resources</a:t>
            </a:r>
          </a:p>
          <a:p>
            <a:pPr lvl="0">
              <a:lnSpc>
                <a:spcPct val="115000"/>
              </a:lnSpc>
              <a:spcBef>
                <a:spcPts val="0"/>
              </a:spcBef>
              <a:buNone/>
            </a:pPr>
            <a:r>
              <a:rPr lang="en" i="1">
                <a:latin typeface="Calibri"/>
                <a:ea typeface="Calibri"/>
                <a:cs typeface="Calibri"/>
                <a:sym typeface="Calibri"/>
              </a:rPr>
              <a:t>Materials:</a:t>
            </a:r>
            <a:r>
              <a:rPr lang="en">
                <a:latin typeface="Calibri"/>
                <a:ea typeface="Calibri"/>
                <a:cs typeface="Calibri"/>
                <a:sym typeface="Calibri"/>
              </a:rPr>
              <a:t> Responsible Use of Prescription &amp; OTC Drug Use Game Cards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gn="ctr" rtl="0">
              <a:lnSpc>
                <a:spcPct val="115000"/>
              </a:lnSpc>
              <a:spcBef>
                <a:spcPts val="0"/>
              </a:spcBef>
              <a:buNone/>
            </a:pPr>
            <a:r>
              <a:rPr lang="en" b="1">
                <a:latin typeface="Calibri"/>
                <a:ea typeface="Calibri"/>
                <a:cs typeface="Calibri"/>
                <a:sym typeface="Calibri"/>
              </a:rPr>
              <a:t>Alternate Activity #5: Responsible Use of Prescription &amp; OTC Drugs</a:t>
            </a:r>
          </a:p>
          <a:p>
            <a:pPr lvl="0" algn="ctr" rtl="0">
              <a:lnSpc>
                <a:spcPct val="115000"/>
              </a:lnSpc>
              <a:spcBef>
                <a:spcPts val="0"/>
              </a:spcBef>
              <a:buNone/>
            </a:pPr>
            <a:endParaRPr b="1">
              <a:latin typeface="Calibri"/>
              <a:ea typeface="Calibri"/>
              <a:cs typeface="Calibri"/>
              <a:sym typeface="Calibri"/>
            </a:endParaRPr>
          </a:p>
          <a:p>
            <a:pPr lvl="0" rtl="0">
              <a:lnSpc>
                <a:spcPct val="115000"/>
              </a:lnSpc>
              <a:spcBef>
                <a:spcPts val="0"/>
              </a:spcBef>
              <a:buNone/>
            </a:pPr>
            <a:r>
              <a:rPr lang="en" u="sng">
                <a:latin typeface="Calibri"/>
                <a:ea typeface="Calibri"/>
                <a:cs typeface="Calibri"/>
                <a:sym typeface="Calibri"/>
              </a:rPr>
              <a:t>Materials</a:t>
            </a:r>
          </a:p>
          <a:p>
            <a:pPr lvl="0" rtl="0">
              <a:lnSpc>
                <a:spcPct val="115000"/>
              </a:lnSpc>
              <a:spcBef>
                <a:spcPts val="0"/>
              </a:spcBef>
              <a:buNone/>
            </a:pPr>
            <a:r>
              <a:rPr lang="en" b="1" i="1">
                <a:latin typeface="Calibri"/>
                <a:ea typeface="Calibri"/>
                <a:cs typeface="Calibri"/>
                <a:sym typeface="Calibri"/>
              </a:rPr>
              <a:t>Before Class Set-Up:</a:t>
            </a:r>
            <a:r>
              <a:rPr lang="en" i="1">
                <a:latin typeface="Calibri"/>
                <a:ea typeface="Calibri"/>
                <a:cs typeface="Calibri"/>
                <a:sym typeface="Calibri"/>
              </a:rPr>
              <a:t> </a:t>
            </a:r>
            <a:r>
              <a:rPr lang="en">
                <a:latin typeface="Calibri"/>
                <a:ea typeface="Calibri"/>
                <a:cs typeface="Calibri"/>
                <a:sym typeface="Calibri"/>
              </a:rPr>
              <a:t>Print game cards </a:t>
            </a:r>
            <a:r>
              <a:rPr lang="en" i="1">
                <a:latin typeface="Calibri"/>
                <a:ea typeface="Calibri"/>
                <a:cs typeface="Calibri"/>
                <a:sym typeface="Calibri"/>
              </a:rPr>
              <a:t>(one set of cards per group)</a:t>
            </a:r>
          </a:p>
          <a:p>
            <a:pPr lvl="0" rtl="0">
              <a:lnSpc>
                <a:spcPct val="115000"/>
              </a:lnSpc>
              <a:spcBef>
                <a:spcPts val="0"/>
              </a:spcBef>
              <a:buNone/>
            </a:pPr>
            <a:endParaRPr sz="600">
              <a:latin typeface="Calibri"/>
              <a:ea typeface="Calibri"/>
              <a:cs typeface="Calibri"/>
              <a:sym typeface="Calibri"/>
            </a:endParaRPr>
          </a:p>
          <a:p>
            <a:pPr lvl="0" rtl="0">
              <a:lnSpc>
                <a:spcPct val="115000"/>
              </a:lnSpc>
              <a:spcBef>
                <a:spcPts val="0"/>
              </a:spcBef>
              <a:buNone/>
            </a:pPr>
            <a:r>
              <a:rPr lang="en">
                <a:latin typeface="Calibri"/>
                <a:ea typeface="Calibri"/>
                <a:cs typeface="Calibri"/>
                <a:sym typeface="Calibri"/>
              </a:rPr>
              <a:t>- Alternate Activity #5: Responsible Use of Prescription &amp; OTC Drugs Powerpoint</a:t>
            </a:r>
          </a:p>
          <a:p>
            <a:pPr lvl="0" rtl="0">
              <a:lnSpc>
                <a:spcPct val="115000"/>
              </a:lnSpc>
              <a:spcBef>
                <a:spcPts val="0"/>
              </a:spcBef>
              <a:buNone/>
            </a:pPr>
            <a:r>
              <a:rPr lang="en">
                <a:latin typeface="Calibri"/>
                <a:ea typeface="Calibri"/>
                <a:cs typeface="Calibri"/>
                <a:sym typeface="Calibri"/>
              </a:rPr>
              <a:t>- Responsible Use of Prescription &amp; OTC Drug Use Game Cards </a:t>
            </a:r>
            <a:r>
              <a:rPr lang="en" i="1">
                <a:latin typeface="Calibri"/>
                <a:ea typeface="Calibri"/>
                <a:cs typeface="Calibri"/>
                <a:sym typeface="Calibri"/>
              </a:rPr>
              <a:t>(One set - prescription, over the counter, both - per group)</a:t>
            </a:r>
          </a:p>
          <a:p>
            <a:pPr marL="914400" lvl="0" indent="-298450" rtl="0">
              <a:lnSpc>
                <a:spcPct val="115000"/>
              </a:lnSpc>
              <a:spcBef>
                <a:spcPts val="0"/>
              </a:spcBef>
              <a:buSzPct val="100000"/>
              <a:buFont typeface="Calibri"/>
              <a:buChar char="✪"/>
            </a:pPr>
            <a:r>
              <a:rPr lang="en">
                <a:latin typeface="Calibri"/>
                <a:ea typeface="Calibri"/>
                <a:cs typeface="Calibri"/>
                <a:sym typeface="Calibri"/>
              </a:rPr>
              <a:t>Could also use mini whiteboards instead of printing cards</a:t>
            </a:r>
          </a:p>
          <a:p>
            <a:pPr lvl="0" rtl="0">
              <a:lnSpc>
                <a:spcPct val="115000"/>
              </a:lnSpc>
              <a:spcBef>
                <a:spcPts val="0"/>
              </a:spcBef>
              <a:buNone/>
            </a:pPr>
            <a:r>
              <a:rPr lang="en">
                <a:latin typeface="Calibri"/>
                <a:ea typeface="Calibri"/>
                <a:cs typeface="Calibri"/>
                <a:sym typeface="Calibri"/>
              </a:rPr>
              <a:t>- Scrap Paper (to record group points)</a:t>
            </a:r>
          </a:p>
          <a:p>
            <a:pPr lvl="0" rtl="0">
              <a:lnSpc>
                <a:spcPct val="115000"/>
              </a:lnSpc>
              <a:spcBef>
                <a:spcPts val="0"/>
              </a:spcBef>
              <a:buNone/>
            </a:pPr>
            <a:endParaRPr sz="600">
              <a:latin typeface="Calibri"/>
              <a:ea typeface="Calibri"/>
              <a:cs typeface="Calibri"/>
              <a:sym typeface="Calibri"/>
            </a:endParaRPr>
          </a:p>
          <a:p>
            <a:pPr lvl="0" rtl="0">
              <a:lnSpc>
                <a:spcPct val="115000"/>
              </a:lnSpc>
              <a:spcBef>
                <a:spcPts val="0"/>
              </a:spcBef>
              <a:buNone/>
            </a:pPr>
            <a:r>
              <a:rPr lang="en" i="1">
                <a:latin typeface="Calibri"/>
                <a:ea typeface="Calibri"/>
                <a:cs typeface="Calibri"/>
                <a:sym typeface="Calibri"/>
              </a:rPr>
              <a:t>Optional: </a:t>
            </a:r>
            <a:r>
              <a:rPr lang="en">
                <a:latin typeface="Calibri"/>
                <a:ea typeface="Calibri"/>
                <a:cs typeface="Calibri"/>
                <a:sym typeface="Calibri"/>
              </a:rPr>
              <a:t>Clear Sheet Protectors</a:t>
            </a:r>
            <a:r>
              <a:rPr lang="en" i="1">
                <a:latin typeface="Calibri"/>
                <a:ea typeface="Calibri"/>
                <a:cs typeface="Calibri"/>
                <a:sym typeface="Calibri"/>
              </a:rPr>
              <a:t> (for game cards); </a:t>
            </a:r>
            <a:r>
              <a:rPr lang="en">
                <a:latin typeface="Calibri"/>
                <a:ea typeface="Calibri"/>
                <a:cs typeface="Calibri"/>
                <a:sym typeface="Calibri"/>
              </a:rPr>
              <a:t>Example Prescription &amp; OTC Drug Labels</a:t>
            </a:r>
          </a:p>
          <a:p>
            <a:pPr lvl="0" rtl="0">
              <a:lnSpc>
                <a:spcPct val="115000"/>
              </a:lnSpc>
              <a:spcBef>
                <a:spcPts val="0"/>
              </a:spcBef>
              <a:buNone/>
            </a:pPr>
            <a:endParaRPr>
              <a:latin typeface="Calibri"/>
              <a:ea typeface="Calibri"/>
              <a:cs typeface="Calibri"/>
              <a:sym typeface="Calibri"/>
            </a:endParaRPr>
          </a:p>
          <a:p>
            <a:pPr lvl="0" rtl="0">
              <a:lnSpc>
                <a:spcPct val="115000"/>
              </a:lnSpc>
              <a:spcBef>
                <a:spcPts val="0"/>
              </a:spcBef>
              <a:buNone/>
            </a:pPr>
            <a:r>
              <a:rPr lang="en" u="sng">
                <a:latin typeface="Calibri"/>
                <a:ea typeface="Calibri"/>
                <a:cs typeface="Calibri"/>
                <a:sym typeface="Calibri"/>
              </a:rPr>
              <a:t>Step-By-Step Directions</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Introduction </a:t>
            </a:r>
            <a:r>
              <a:rPr lang="en" u="sng">
                <a:latin typeface="Calibri"/>
                <a:ea typeface="Calibri"/>
                <a:cs typeface="Calibri"/>
                <a:sym typeface="Calibri"/>
              </a:rPr>
              <a:t>Sample Teacher Script</a:t>
            </a:r>
            <a:r>
              <a:rPr lang="en">
                <a:latin typeface="Calibri"/>
                <a:ea typeface="Calibri"/>
                <a:cs typeface="Calibri"/>
                <a:sym typeface="Calibri"/>
              </a:rPr>
              <a:t> - </a:t>
            </a:r>
            <a:r>
              <a:rPr lang="en" i="1">
                <a:latin typeface="Calibri"/>
                <a:ea typeface="Calibri"/>
                <a:cs typeface="Calibri"/>
                <a:sym typeface="Calibri"/>
              </a:rPr>
              <a:t>“As part of your treatment, your doctor might give you a prescription for a medicine or suggest an over the counter medicine to help your medical condition. Even though they are recommended by a doctor, these medicines can be dangerous if they are not used responsibly. Medicines come in many different forms such as pills, liquids, and even inhalers and all of them come with information related to their use. You need to know what medication you are taking and what the medication treats so you can use them responsibly. We are going to play a game of Kahoot! to review the responsible use of prescription and OTC medications.”</a:t>
            </a:r>
          </a:p>
          <a:p>
            <a:pPr lvl="0" rtl="0">
              <a:lnSpc>
                <a:spcPct val="115000"/>
              </a:lnSpc>
              <a:spcBef>
                <a:spcPts val="0"/>
              </a:spcBef>
              <a:buNone/>
            </a:pPr>
            <a:endParaRPr i="1">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Split class into small groups</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Give each group scrap paper,  a set of game cards (Prescription, OTC, Both), and the example prescription &amp; OTC drug labels </a:t>
            </a:r>
            <a:r>
              <a:rPr lang="en" i="1">
                <a:latin typeface="Calibri"/>
                <a:ea typeface="Calibri"/>
                <a:cs typeface="Calibri"/>
                <a:sym typeface="Calibri"/>
              </a:rPr>
              <a:t>(if available)</a:t>
            </a:r>
            <a:r>
              <a:rPr lang="en">
                <a:latin typeface="Calibri"/>
                <a:ea typeface="Calibri"/>
                <a:cs typeface="Calibri"/>
                <a:sym typeface="Calibri"/>
              </a:rPr>
              <a:t>.</a:t>
            </a: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Explain the basic rules of the game</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Teacher will read the statement on the board.</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The group will determine if the statement applies to </a:t>
            </a:r>
            <a:r>
              <a:rPr lang="en" b="1">
                <a:latin typeface="Calibri"/>
                <a:ea typeface="Calibri"/>
                <a:cs typeface="Calibri"/>
                <a:sym typeface="Calibri"/>
              </a:rPr>
              <a:t>only</a:t>
            </a:r>
            <a:r>
              <a:rPr lang="en">
                <a:latin typeface="Calibri"/>
                <a:ea typeface="Calibri"/>
                <a:cs typeface="Calibri"/>
                <a:sym typeface="Calibri"/>
              </a:rPr>
              <a:t> prescription drugs, </a:t>
            </a:r>
            <a:r>
              <a:rPr lang="en" b="1">
                <a:latin typeface="Calibri"/>
                <a:ea typeface="Calibri"/>
                <a:cs typeface="Calibri"/>
                <a:sym typeface="Calibri"/>
              </a:rPr>
              <a:t>only</a:t>
            </a:r>
            <a:r>
              <a:rPr lang="en">
                <a:latin typeface="Calibri"/>
                <a:ea typeface="Calibri"/>
                <a:cs typeface="Calibri"/>
                <a:sym typeface="Calibri"/>
              </a:rPr>
              <a:t> OTC drugs, or </a:t>
            </a:r>
            <a:r>
              <a:rPr lang="en" b="1">
                <a:latin typeface="Calibri"/>
                <a:ea typeface="Calibri"/>
                <a:cs typeface="Calibri"/>
                <a:sym typeface="Calibri"/>
              </a:rPr>
              <a:t>both</a:t>
            </a:r>
            <a:r>
              <a:rPr lang="en">
                <a:latin typeface="Calibri"/>
                <a:ea typeface="Calibri"/>
                <a:cs typeface="Calibri"/>
                <a:sym typeface="Calibri"/>
              </a:rPr>
              <a:t>. Give the groups approximately 30 seconds to make a decision.</a:t>
            </a:r>
          </a:p>
          <a:p>
            <a:pPr marL="1371600" lvl="2" indent="-298450" rtl="0">
              <a:lnSpc>
                <a:spcPct val="115000"/>
              </a:lnSpc>
              <a:spcBef>
                <a:spcPts val="0"/>
              </a:spcBef>
              <a:buSzPct val="100000"/>
              <a:buFont typeface="Calibri"/>
              <a:buChar char="✪"/>
            </a:pPr>
            <a:r>
              <a:rPr lang="en">
                <a:latin typeface="Calibri"/>
                <a:ea typeface="Calibri"/>
                <a:cs typeface="Calibri"/>
                <a:sym typeface="Calibri"/>
              </a:rPr>
              <a:t> </a:t>
            </a:r>
            <a:r>
              <a:rPr lang="en" i="1">
                <a:latin typeface="Calibri"/>
                <a:ea typeface="Calibri"/>
                <a:cs typeface="Calibri"/>
                <a:sym typeface="Calibri"/>
              </a:rPr>
              <a:t>If you have example labels, encourage students to use the labels to help them make their decision.</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After 30 seconds, the teacher tells each group to “Hold Them Up”. Each group is required to hold up the card that represents their answer. </a:t>
            </a:r>
            <a:r>
              <a:rPr lang="en" b="1">
                <a:latin typeface="Calibri"/>
                <a:ea typeface="Calibri"/>
                <a:cs typeface="Calibri"/>
                <a:sym typeface="Calibri"/>
              </a:rPr>
              <a:t>GROUPS SHOULD NOT HOLD UP THEIR ANSWER UNTIL DIRECTED BY THE TEACHER.</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Reveal the correct answer and have students record one point on their scrap paper for a correct answer. There are no points awarded for a wrong answer.</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Review the answer and talking points </a:t>
            </a:r>
            <a:r>
              <a:rPr lang="en" i="1">
                <a:latin typeface="Calibri"/>
                <a:ea typeface="Calibri"/>
                <a:cs typeface="Calibri"/>
                <a:sym typeface="Calibri"/>
              </a:rPr>
              <a:t>(on each answer slide)</a:t>
            </a:r>
            <a:r>
              <a:rPr lang="en">
                <a:latin typeface="Calibri"/>
                <a:ea typeface="Calibri"/>
                <a:cs typeface="Calibri"/>
                <a:sym typeface="Calibri"/>
              </a:rPr>
              <a:t> with the group, especially if there were a lot of wrong answers.</a:t>
            </a:r>
          </a:p>
          <a:p>
            <a:pPr marL="914400" lvl="1" indent="-298450" rtl="0">
              <a:lnSpc>
                <a:spcPct val="115000"/>
              </a:lnSpc>
              <a:spcBef>
                <a:spcPts val="0"/>
              </a:spcBef>
              <a:buSzPct val="100000"/>
              <a:buFont typeface="Calibri"/>
              <a:buAutoNum type="alphaLcPeriod"/>
            </a:pPr>
            <a:r>
              <a:rPr lang="en">
                <a:latin typeface="Calibri"/>
                <a:ea typeface="Calibri"/>
                <a:cs typeface="Calibri"/>
                <a:sym typeface="Calibri"/>
              </a:rPr>
              <a:t>Repeat for all 11 statements.</a:t>
            </a:r>
          </a:p>
          <a:p>
            <a:pPr lvl="0" rtl="0">
              <a:lnSpc>
                <a:spcPct val="115000"/>
              </a:lnSpc>
              <a:spcBef>
                <a:spcPts val="0"/>
              </a:spcBef>
              <a:buNone/>
            </a:pPr>
            <a:endParaRPr i="1">
              <a:latin typeface="Calibri"/>
              <a:ea typeface="Calibri"/>
              <a:cs typeface="Calibri"/>
              <a:sym typeface="Calibri"/>
            </a:endParaRPr>
          </a:p>
          <a:p>
            <a:pPr marL="457200" lvl="0" indent="-298450" rtl="0">
              <a:lnSpc>
                <a:spcPct val="115000"/>
              </a:lnSpc>
              <a:spcBef>
                <a:spcPts val="0"/>
              </a:spcBef>
              <a:buSzPct val="100000"/>
              <a:buFont typeface="Calibri"/>
              <a:buAutoNum type="arabicPeriod"/>
            </a:pPr>
            <a:r>
              <a:rPr lang="en">
                <a:latin typeface="Calibri"/>
                <a:ea typeface="Calibri"/>
                <a:cs typeface="Calibri"/>
                <a:sym typeface="Calibri"/>
              </a:rPr>
              <a:t>Transition </a:t>
            </a:r>
            <a:r>
              <a:rPr lang="en" u="sng">
                <a:latin typeface="Calibri"/>
                <a:ea typeface="Calibri"/>
                <a:cs typeface="Calibri"/>
                <a:sym typeface="Calibri"/>
              </a:rPr>
              <a:t>Sample Teacher Script</a:t>
            </a:r>
            <a:r>
              <a:rPr lang="en">
                <a:latin typeface="Calibri"/>
                <a:ea typeface="Calibri"/>
                <a:cs typeface="Calibri"/>
                <a:sym typeface="Calibri"/>
              </a:rPr>
              <a:t> - </a:t>
            </a:r>
            <a:r>
              <a:rPr lang="en" i="1">
                <a:latin typeface="Calibri"/>
                <a:ea typeface="Calibri"/>
                <a:cs typeface="Calibri"/>
                <a:sym typeface="Calibri"/>
              </a:rPr>
              <a:t>“Prescription and OTC drugs are an effective treatment for many health issues as long as they are used correctly. Reading the labels and understanding the information provided is important so you can avoid unexpected side effects.”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3"/>
            <a:ext cx="2808000" cy="29508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sz="4500">
                <a:latin typeface="Amatic SC"/>
                <a:ea typeface="Amatic SC"/>
                <a:cs typeface="Amatic SC"/>
                <a:sym typeface="Amatic SC"/>
              </a:rPr>
              <a:t>Responsible Prescription &amp; OTC Drug Use - Game Rules</a:t>
            </a:r>
          </a:p>
        </p:txBody>
      </p:sp>
      <p:sp>
        <p:nvSpPr>
          <p:cNvPr id="63" name="Shape 63"/>
          <p:cNvSpPr txBox="1">
            <a:spLocks noGrp="1"/>
          </p:cNvSpPr>
          <p:nvPr>
            <p:ph type="body" idx="1"/>
          </p:nvPr>
        </p:nvSpPr>
        <p:spPr>
          <a:xfrm>
            <a:off x="311700" y="1468825"/>
            <a:ext cx="8520600" cy="3326700"/>
          </a:xfrm>
          <a:prstGeom prst="rect">
            <a:avLst/>
          </a:prstGeom>
        </p:spPr>
        <p:txBody>
          <a:bodyPr lIns="91425" tIns="91425" rIns="91425" bIns="91425" anchor="t" anchorCtr="0">
            <a:noAutofit/>
          </a:bodyPr>
          <a:lstStyle/>
          <a:p>
            <a:pPr marL="457200" lvl="0" indent="-419100" rtl="0">
              <a:spcBef>
                <a:spcPts val="0"/>
              </a:spcBef>
              <a:buSzPct val="100000"/>
              <a:buFont typeface="Calibri"/>
              <a:buAutoNum type="arabicPeriod"/>
            </a:pPr>
            <a:r>
              <a:rPr lang="en" sz="3000">
                <a:latin typeface="Calibri"/>
                <a:ea typeface="Calibri"/>
                <a:cs typeface="Calibri"/>
                <a:sym typeface="Calibri"/>
              </a:rPr>
              <a:t>As a group, determine if the statement on the board applies to </a:t>
            </a:r>
            <a:r>
              <a:rPr lang="en" sz="3000" b="1">
                <a:latin typeface="Calibri"/>
                <a:ea typeface="Calibri"/>
                <a:cs typeface="Calibri"/>
                <a:sym typeface="Calibri"/>
              </a:rPr>
              <a:t>only prescription</a:t>
            </a:r>
            <a:r>
              <a:rPr lang="en" sz="3000">
                <a:latin typeface="Calibri"/>
                <a:ea typeface="Calibri"/>
                <a:cs typeface="Calibri"/>
                <a:sym typeface="Calibri"/>
              </a:rPr>
              <a:t> drugs, </a:t>
            </a:r>
            <a:r>
              <a:rPr lang="en" sz="3000" b="1">
                <a:latin typeface="Calibri"/>
                <a:ea typeface="Calibri"/>
                <a:cs typeface="Calibri"/>
                <a:sym typeface="Calibri"/>
              </a:rPr>
              <a:t>only OTC </a:t>
            </a:r>
            <a:r>
              <a:rPr lang="en" sz="3000">
                <a:latin typeface="Calibri"/>
                <a:ea typeface="Calibri"/>
                <a:cs typeface="Calibri"/>
                <a:sym typeface="Calibri"/>
              </a:rPr>
              <a:t>drugs, or </a:t>
            </a:r>
            <a:r>
              <a:rPr lang="en" sz="3000" b="1">
                <a:latin typeface="Calibri"/>
                <a:ea typeface="Calibri"/>
                <a:cs typeface="Calibri"/>
                <a:sym typeface="Calibri"/>
              </a:rPr>
              <a:t>both</a:t>
            </a:r>
            <a:r>
              <a:rPr lang="en" sz="3000">
                <a:latin typeface="Calibri"/>
                <a:ea typeface="Calibri"/>
                <a:cs typeface="Calibri"/>
                <a:sym typeface="Calibri"/>
              </a:rPr>
              <a:t>.</a:t>
            </a:r>
          </a:p>
          <a:p>
            <a:pPr lvl="0" rtl="0">
              <a:spcBef>
                <a:spcPts val="0"/>
              </a:spcBef>
              <a:buNone/>
            </a:pPr>
            <a:endParaRPr sz="600">
              <a:latin typeface="Calibri"/>
              <a:ea typeface="Calibri"/>
              <a:cs typeface="Calibri"/>
              <a:sym typeface="Calibri"/>
            </a:endParaRPr>
          </a:p>
          <a:p>
            <a:pPr marL="457200" lvl="0" indent="-419100">
              <a:spcBef>
                <a:spcPts val="0"/>
              </a:spcBef>
              <a:buSzPct val="100000"/>
              <a:buFont typeface="Calibri"/>
              <a:buAutoNum type="arabicPeriod"/>
            </a:pPr>
            <a:r>
              <a:rPr lang="en" sz="3000" b="1" u="sng">
                <a:latin typeface="Calibri"/>
                <a:ea typeface="Calibri"/>
                <a:cs typeface="Calibri"/>
                <a:sym typeface="Calibri"/>
              </a:rPr>
              <a:t>DON’T</a:t>
            </a:r>
            <a:r>
              <a:rPr lang="en" sz="3000">
                <a:latin typeface="Calibri"/>
                <a:ea typeface="Calibri"/>
                <a:cs typeface="Calibri"/>
                <a:sym typeface="Calibri"/>
              </a:rPr>
              <a:t> hold up the card with your answer until teacher says, “Hold Them 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xEl>
                                              <p:pRg st="0" end="0"/>
                                            </p:txEl>
                                          </p:spTgt>
                                        </p:tgtEl>
                                        <p:attrNameLst>
                                          <p:attrName>style.visibility</p:attrName>
                                        </p:attrNameLst>
                                      </p:cBhvr>
                                      <p:to>
                                        <p:strVal val="visible"/>
                                      </p:to>
                                    </p:set>
                                    <p:animEffect transition="in" filter="fade">
                                      <p:cBhvr>
                                        <p:cTn id="7" dur="1000"/>
                                        <p:tgtEl>
                                          <p:spTgt spid="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
                                            <p:txEl>
                                              <p:pRg st="1" end="1"/>
                                            </p:txEl>
                                          </p:spTgt>
                                        </p:tgtEl>
                                        <p:attrNameLst>
                                          <p:attrName>style.visibility</p:attrName>
                                        </p:attrNameLst>
                                      </p:cBhvr>
                                      <p:to>
                                        <p:strVal val="visible"/>
                                      </p:to>
                                    </p:set>
                                    <p:animEffect transition="in" filter="fade">
                                      <p:cBhvr>
                                        <p:cTn id="12" dur="1000"/>
                                        <p:tgtEl>
                                          <p:spTgt spid="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
                                            <p:txEl>
                                              <p:pRg st="2" end="2"/>
                                            </p:txEl>
                                          </p:spTgt>
                                        </p:tgtEl>
                                        <p:attrNameLst>
                                          <p:attrName>style.visibility</p:attrName>
                                        </p:attrNameLst>
                                      </p:cBhvr>
                                      <p:to>
                                        <p:strVal val="visible"/>
                                      </p:to>
                                    </p:set>
                                    <p:animEffect transition="in" filter="fade">
                                      <p:cBhvr>
                                        <p:cTn id="17" dur="1000"/>
                                        <p:tgtEl>
                                          <p:spTgt spid="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17" name="Shape 11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Some people think OTC is safer because it does not require a prescription; can be just as dangerous if misused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#5</a:t>
            </a:r>
          </a:p>
        </p:txBody>
      </p:sp>
      <p:sp>
        <p:nvSpPr>
          <p:cNvPr id="123" name="Shape 12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One bottle of this/these type(s) of drug(s) can be used by more than one person.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Over The Counter</a:t>
            </a:r>
          </a:p>
        </p:txBody>
      </p:sp>
      <p:sp>
        <p:nvSpPr>
          <p:cNvPr id="129" name="Shape 12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If my friend has a headache I can give them some of my Advil, but not some of my prescription migraine medication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#6</a:t>
            </a:r>
          </a:p>
        </p:txBody>
      </p:sp>
      <p:sp>
        <p:nvSpPr>
          <p:cNvPr id="135" name="Shape 13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for this/these drug(s) has your name 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Prescription</a:t>
            </a:r>
          </a:p>
        </p:txBody>
      </p:sp>
      <p:sp>
        <p:nvSpPr>
          <p:cNvPr id="141" name="Shape 14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The name on the bottle is the only person that should be using medication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#7</a:t>
            </a:r>
          </a:p>
        </p:txBody>
      </p:sp>
      <p:sp>
        <p:nvSpPr>
          <p:cNvPr id="147" name="Shape 14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for this/these drug(s) includes the inactive ingredients.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Over The Counter</a:t>
            </a:r>
          </a:p>
        </p:txBody>
      </p:sp>
      <p:sp>
        <p:nvSpPr>
          <p:cNvPr id="153" name="Shape 15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Inactive ingredients replace questions the doctor asks about allergies in an appointment; check inactive ingredients to avoid adverse reactions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#8</a:t>
            </a:r>
          </a:p>
        </p:txBody>
      </p:sp>
      <p:sp>
        <p:nvSpPr>
          <p:cNvPr id="159" name="Shape 15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on this/these drug(s) includes warnings related to using the drug.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65" name="Shape 16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What to avoid when taking the medication; what could cause problems</a:t>
            </a:r>
          </a:p>
          <a:p>
            <a:pPr lvl="0" rtl="0">
              <a:lnSpc>
                <a:spcPct val="100000"/>
              </a:lnSpc>
              <a:spcBef>
                <a:spcPts val="0"/>
              </a:spcBef>
              <a:spcAft>
                <a:spcPts val="0"/>
              </a:spcAft>
              <a:buNone/>
            </a:pPr>
            <a:endParaRPr sz="150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Important to avoid adverse reactions with other medications already taking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#9</a:t>
            </a:r>
          </a:p>
        </p:txBody>
      </p:sp>
      <p:sp>
        <p:nvSpPr>
          <p:cNvPr id="171" name="Shape 17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The label on this/these drug(s) include(s) a description of what the medication looks like.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rtl="0">
              <a:spcBef>
                <a:spcPts val="0"/>
              </a:spcBef>
              <a:buNone/>
            </a:pPr>
            <a:r>
              <a:rPr lang="en" sz="4500">
                <a:latin typeface="Amatic SC"/>
                <a:ea typeface="Amatic SC"/>
                <a:cs typeface="Amatic SC"/>
                <a:sym typeface="Amatic SC"/>
              </a:rPr>
              <a:t>Responsible Prescription &amp; OTC Drug Use - Game Rules</a:t>
            </a:r>
          </a:p>
        </p:txBody>
      </p:sp>
      <p:sp>
        <p:nvSpPr>
          <p:cNvPr id="69" name="Shape 69"/>
          <p:cNvSpPr txBox="1">
            <a:spLocks noGrp="1"/>
          </p:cNvSpPr>
          <p:nvPr>
            <p:ph type="body" idx="1"/>
          </p:nvPr>
        </p:nvSpPr>
        <p:spPr>
          <a:xfrm>
            <a:off x="311700" y="1468825"/>
            <a:ext cx="8520600" cy="3326700"/>
          </a:xfrm>
          <a:prstGeom prst="rect">
            <a:avLst/>
          </a:prstGeom>
        </p:spPr>
        <p:txBody>
          <a:bodyPr lIns="91425" tIns="91425" rIns="91425" bIns="91425" anchor="ctr" anchorCtr="0">
            <a:noAutofit/>
          </a:bodyPr>
          <a:lstStyle/>
          <a:p>
            <a:pPr marL="457200" lvl="0" indent="-419100" rtl="0">
              <a:spcBef>
                <a:spcPts val="0"/>
              </a:spcBef>
              <a:buSzPct val="100000"/>
              <a:buFont typeface="Calibri"/>
              <a:buAutoNum type="arabicPeriod"/>
            </a:pPr>
            <a:r>
              <a:rPr lang="en" sz="3000">
                <a:latin typeface="Calibri"/>
                <a:ea typeface="Calibri"/>
                <a:cs typeface="Calibri"/>
                <a:sym typeface="Calibri"/>
              </a:rPr>
              <a:t>Record your points on scrap paper</a:t>
            </a:r>
          </a:p>
          <a:p>
            <a:pPr marL="914400" lvl="1" indent="-419100" rtl="0">
              <a:spcBef>
                <a:spcPts val="0"/>
              </a:spcBef>
              <a:buSzPct val="100000"/>
              <a:buFont typeface="Calibri"/>
              <a:buAutoNum type="alphaLcPeriod"/>
            </a:pPr>
            <a:r>
              <a:rPr lang="en" sz="3000">
                <a:latin typeface="Calibri"/>
                <a:ea typeface="Calibri"/>
                <a:cs typeface="Calibri"/>
                <a:sym typeface="Calibri"/>
              </a:rPr>
              <a:t>Correct Answer = 1 Point</a:t>
            </a:r>
          </a:p>
          <a:p>
            <a:pPr marL="914400" lvl="1" indent="-419100" rtl="0">
              <a:spcBef>
                <a:spcPts val="0"/>
              </a:spcBef>
              <a:buSzPct val="100000"/>
              <a:buFont typeface="Calibri"/>
              <a:buAutoNum type="alphaLcPeriod"/>
            </a:pPr>
            <a:r>
              <a:rPr lang="en" sz="3000">
                <a:latin typeface="Calibri"/>
                <a:ea typeface="Calibri"/>
                <a:cs typeface="Calibri"/>
                <a:sym typeface="Calibri"/>
              </a:rPr>
              <a:t>Incorrect Answer = 0 Points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animEffect transition="in" filter="fade">
                                      <p:cBhvr>
                                        <p:cTn id="7" dur="1000"/>
                                        <p:tgtEl>
                                          <p:spTgt spid="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9">
                                            <p:txEl>
                                              <p:pRg st="1" end="1"/>
                                            </p:txEl>
                                          </p:spTgt>
                                        </p:tgtEl>
                                        <p:attrNameLst>
                                          <p:attrName>style.visibility</p:attrName>
                                        </p:attrNameLst>
                                      </p:cBhvr>
                                      <p:to>
                                        <p:strVal val="visible"/>
                                      </p:to>
                                    </p:set>
                                    <p:animEffect transition="in" filter="fade">
                                      <p:cBhvr>
                                        <p:cTn id="12" dur="1000"/>
                                        <p:tgtEl>
                                          <p:spTgt spid="6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xEl>
                                              <p:pRg st="2" end="2"/>
                                            </p:txEl>
                                          </p:spTgt>
                                        </p:tgtEl>
                                        <p:attrNameLst>
                                          <p:attrName>style.visibility</p:attrName>
                                        </p:attrNameLst>
                                      </p:cBhvr>
                                      <p:to>
                                        <p:strVal val="visible"/>
                                      </p:to>
                                    </p:set>
                                    <p:animEffect transition="in" filter="fade">
                                      <p:cBhvr>
                                        <p:cTn id="17" dur="1000"/>
                                        <p:tgtEl>
                                          <p:spTgt spid="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77" name="Shape 17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OTC bottle has picture on the box</a:t>
            </a:r>
          </a:p>
          <a:p>
            <a:pPr lvl="0" rtl="0">
              <a:lnSpc>
                <a:spcPct val="100000"/>
              </a:lnSpc>
              <a:spcBef>
                <a:spcPts val="0"/>
              </a:spcBef>
              <a:spcAft>
                <a:spcPts val="0"/>
              </a:spcAft>
              <a:buNone/>
            </a:pPr>
            <a:endParaRPr sz="1500">
              <a:solidFill>
                <a:srgbClr val="000000"/>
              </a:solidFill>
              <a:latin typeface="Calibri"/>
              <a:ea typeface="Calibri"/>
              <a:cs typeface="Calibri"/>
              <a:sym typeface="Calibri"/>
            </a:endParaRPr>
          </a:p>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Prescription has description on bottle - important that medication matches description to avoid mistakes made by person filling prescription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#10</a:t>
            </a:r>
          </a:p>
        </p:txBody>
      </p:sp>
      <p:sp>
        <p:nvSpPr>
          <p:cNvPr id="183" name="Shape 18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can ask a pharmacist if you have questions about this/these type(s) of drug(s).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89" name="Shape 18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Ask questions when picking up prescription or take OTC medication to counter to ask a question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#11</a:t>
            </a:r>
          </a:p>
        </p:txBody>
      </p:sp>
      <p:sp>
        <p:nvSpPr>
          <p:cNvPr id="195" name="Shape 19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can ask a doctor if you have questions about this/these type(s) of drug(s).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201" name="Shape 20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Ask questions during appointment or phone call/email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n" sz="7000">
                <a:solidFill>
                  <a:srgbClr val="FFFFFF"/>
                </a:solidFill>
                <a:highlight>
                  <a:srgbClr val="000000"/>
                </a:highlight>
                <a:latin typeface="Amatic SC"/>
                <a:ea typeface="Amatic SC"/>
                <a:cs typeface="Amatic SC"/>
                <a:sym typeface="Amatic SC"/>
              </a:rPr>
              <a:t>Question #1</a:t>
            </a:r>
          </a:p>
        </p:txBody>
      </p:sp>
      <p:sp>
        <p:nvSpPr>
          <p:cNvPr id="75" name="Shape 7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a:spcBef>
                <a:spcPts val="0"/>
              </a:spcBef>
              <a:buNone/>
            </a:pPr>
            <a:r>
              <a:rPr lang="en" sz="4000">
                <a:solidFill>
                  <a:srgbClr val="333333"/>
                </a:solidFill>
                <a:highlight>
                  <a:srgbClr val="FFFFFF"/>
                </a:highlight>
                <a:latin typeface="Calibri"/>
                <a:ea typeface="Calibri"/>
                <a:cs typeface="Calibri"/>
                <a:sym typeface="Calibri"/>
              </a:rPr>
              <a:t>You need a note from the doctor in order to get this/these type(s) of drug(s).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a:spcBef>
                <a:spcPts val="0"/>
              </a:spcBef>
              <a:buNone/>
            </a:pPr>
            <a:r>
              <a:rPr lang="en" sz="6500">
                <a:solidFill>
                  <a:srgbClr val="000000"/>
                </a:solidFill>
                <a:highlight>
                  <a:srgbClr val="00FF00"/>
                </a:highlight>
                <a:latin typeface="Amatic SC"/>
                <a:ea typeface="Amatic SC"/>
                <a:cs typeface="Amatic SC"/>
                <a:sym typeface="Amatic SC"/>
              </a:rPr>
              <a:t>Prescription</a:t>
            </a:r>
          </a:p>
        </p:txBody>
      </p:sp>
      <p:sp>
        <p:nvSpPr>
          <p:cNvPr id="81" name="Shape 8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Some OTC drugs are kept behind the pharmacy counter, but they do not need a prescription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#2</a:t>
            </a:r>
          </a:p>
        </p:txBody>
      </p:sp>
      <p:sp>
        <p:nvSpPr>
          <p:cNvPr id="87" name="Shape 87"/>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can buy this/these type(s) of drug(s) at a grocery store or gas station.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Over The Counter</a:t>
            </a:r>
          </a:p>
        </p:txBody>
      </p:sp>
      <p:sp>
        <p:nvSpPr>
          <p:cNvPr id="93" name="Shape 93"/>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OTC drugs can be bought from many different stores, prescriptions can only be </a:t>
            </a:r>
            <a:r>
              <a:rPr lang="en" sz="3500" i="1">
                <a:solidFill>
                  <a:srgbClr val="000000"/>
                </a:solidFill>
                <a:latin typeface="Calibri"/>
                <a:ea typeface="Calibri"/>
                <a:cs typeface="Calibri"/>
                <a:sym typeface="Calibri"/>
              </a:rPr>
              <a:t>legally</a:t>
            </a:r>
            <a:r>
              <a:rPr lang="en" sz="3500">
                <a:solidFill>
                  <a:srgbClr val="000000"/>
                </a:solidFill>
                <a:latin typeface="Calibri"/>
                <a:ea typeface="Calibri"/>
                <a:cs typeface="Calibri"/>
                <a:sym typeface="Calibri"/>
              </a:rPr>
              <a:t> purchased from a pharmacy (some of these stores have a pharmacy 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#3</a:t>
            </a:r>
          </a:p>
        </p:txBody>
      </p:sp>
      <p:sp>
        <p:nvSpPr>
          <p:cNvPr id="99" name="Shape 99"/>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You should read and follow all of the directions on the label.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6500">
                <a:solidFill>
                  <a:srgbClr val="000000"/>
                </a:solidFill>
                <a:highlight>
                  <a:srgbClr val="00FF00"/>
                </a:highlight>
                <a:latin typeface="Amatic SC"/>
                <a:ea typeface="Amatic SC"/>
                <a:cs typeface="Amatic SC"/>
                <a:sym typeface="Amatic SC"/>
              </a:rPr>
              <a:t>Both</a:t>
            </a:r>
          </a:p>
        </p:txBody>
      </p:sp>
      <p:sp>
        <p:nvSpPr>
          <p:cNvPr id="105" name="Shape 105"/>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marL="457200" lvl="0" indent="-450850" rtl="0">
              <a:lnSpc>
                <a:spcPct val="100000"/>
              </a:lnSpc>
              <a:spcBef>
                <a:spcPts val="0"/>
              </a:spcBef>
              <a:spcAft>
                <a:spcPts val="0"/>
              </a:spcAft>
              <a:buClr>
                <a:srgbClr val="000000"/>
              </a:buClr>
              <a:buSzPct val="100000"/>
              <a:buFont typeface="Calibri"/>
              <a:buChar char="●"/>
            </a:pPr>
            <a:r>
              <a:rPr lang="en" sz="3500">
                <a:solidFill>
                  <a:srgbClr val="000000"/>
                </a:solidFill>
                <a:latin typeface="Calibri"/>
                <a:ea typeface="Calibri"/>
                <a:cs typeface="Calibri"/>
                <a:sym typeface="Calibri"/>
              </a:rPr>
              <a:t>Tell you how to use them properly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524900"/>
            <a:ext cx="8520600" cy="733500"/>
          </a:xfrm>
          <a:prstGeom prst="rect">
            <a:avLst/>
          </a:prstGeom>
        </p:spPr>
        <p:txBody>
          <a:bodyPr lIns="91425" tIns="91425" rIns="91425" bIns="91425" anchor="b" anchorCtr="0">
            <a:noAutofit/>
          </a:bodyPr>
          <a:lstStyle/>
          <a:p>
            <a:pPr lvl="0" rtl="0">
              <a:spcBef>
                <a:spcPts val="0"/>
              </a:spcBef>
              <a:buNone/>
            </a:pPr>
            <a:r>
              <a:rPr lang="en" sz="7000">
                <a:solidFill>
                  <a:srgbClr val="FFFFFF"/>
                </a:solidFill>
                <a:highlight>
                  <a:srgbClr val="000000"/>
                </a:highlight>
                <a:latin typeface="Amatic SC"/>
                <a:ea typeface="Amatic SC"/>
                <a:cs typeface="Amatic SC"/>
                <a:sym typeface="Amatic SC"/>
              </a:rPr>
              <a:t>Question #4</a:t>
            </a:r>
          </a:p>
        </p:txBody>
      </p:sp>
      <p:sp>
        <p:nvSpPr>
          <p:cNvPr id="111" name="Shape 111"/>
          <p:cNvSpPr txBox="1">
            <a:spLocks noGrp="1"/>
          </p:cNvSpPr>
          <p:nvPr>
            <p:ph type="body" idx="1"/>
          </p:nvPr>
        </p:nvSpPr>
        <p:spPr>
          <a:xfrm>
            <a:off x="311700" y="1468825"/>
            <a:ext cx="8520600" cy="3099900"/>
          </a:xfrm>
          <a:prstGeom prst="rect">
            <a:avLst/>
          </a:prstGeom>
        </p:spPr>
        <p:txBody>
          <a:bodyPr lIns="91425" tIns="91425" rIns="91425" bIns="91425" anchor="ctr" anchorCtr="0">
            <a:noAutofit/>
          </a:bodyPr>
          <a:lstStyle/>
          <a:p>
            <a:pPr lvl="0" algn="ctr" rtl="0">
              <a:spcBef>
                <a:spcPts val="0"/>
              </a:spcBef>
              <a:buNone/>
            </a:pPr>
            <a:r>
              <a:rPr lang="en" sz="4000">
                <a:solidFill>
                  <a:srgbClr val="333333"/>
                </a:solidFill>
                <a:highlight>
                  <a:srgbClr val="FFFFFF"/>
                </a:highlight>
                <a:latin typeface="Calibri"/>
                <a:ea typeface="Calibri"/>
                <a:cs typeface="Calibri"/>
                <a:sym typeface="Calibri"/>
              </a:rPr>
              <a:t>If you do not use this/these drug(s) correctly, it can be extremely dangerous.</a:t>
            </a:r>
          </a:p>
        </p:txBody>
      </p:sp>
    </p:spTree>
  </p:cSld>
  <p:clrMapOvr>
    <a:masterClrMapping/>
  </p:clrMapOvr>
</p:sld>
</file>

<file path=ppt/theme/theme1.xml><?xml version="1.0" encoding="utf-8"?>
<a:theme xmlns:a="http://schemas.openxmlformats.org/drawingml/2006/main"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1477</Words>
  <Application>Microsoft Office PowerPoint</Application>
  <PresentationFormat>On-screen Show (16:9)</PresentationFormat>
  <Paragraphs>113</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Amatic SC</vt:lpstr>
      <vt:lpstr>Arial</vt:lpstr>
      <vt:lpstr>Source Code Pro</vt:lpstr>
      <vt:lpstr>Oswald</vt:lpstr>
      <vt:lpstr>Calibri</vt:lpstr>
      <vt:lpstr>modern-writer</vt:lpstr>
      <vt:lpstr>Responsible Prescription &amp; OTC Drug Use - Game Rules</vt:lpstr>
      <vt:lpstr>Responsible Prescription &amp; OTC Drug Use - Game Rules</vt:lpstr>
      <vt:lpstr>Question #1</vt:lpstr>
      <vt:lpstr>Prescription</vt:lpstr>
      <vt:lpstr>Question #2</vt:lpstr>
      <vt:lpstr>Over The Counter</vt:lpstr>
      <vt:lpstr>Question #3</vt:lpstr>
      <vt:lpstr>Both</vt:lpstr>
      <vt:lpstr>Question #4</vt:lpstr>
      <vt:lpstr>Both</vt:lpstr>
      <vt:lpstr>Question #5</vt:lpstr>
      <vt:lpstr>Over The Counter</vt:lpstr>
      <vt:lpstr>Question #6</vt:lpstr>
      <vt:lpstr>Prescription</vt:lpstr>
      <vt:lpstr>Question #7</vt:lpstr>
      <vt:lpstr>Over The Counter</vt:lpstr>
      <vt:lpstr>Question #8</vt:lpstr>
      <vt:lpstr>Both</vt:lpstr>
      <vt:lpstr>Question #9</vt:lpstr>
      <vt:lpstr>Both</vt:lpstr>
      <vt:lpstr>Question #10</vt:lpstr>
      <vt:lpstr>Both</vt:lpstr>
      <vt:lpstr>Question #11</vt:lpstr>
      <vt:lpstr>Both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Responsible Prescription &amp; OTC Drug Use - Game Rules</dc:title>
  <dc:creator>Hughes, Denise A.</dc:creator>
  <cp:lastModifiedBy>Hughes, Denise A.</cp:lastModifiedBy>
  <cp:revision>1</cp:revision>
  <dcterms:modified xsi:type="dcterms:W3CDTF">2017-07-07T17:28:31Z</dcterms:modified>
</cp:coreProperties>
</file>