
<file path=[Content_Types].xml><?xml version="1.0" encoding="utf-8"?>
<Types xmlns="http://schemas.openxmlformats.org/package/2006/content-types">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26"/>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Lst>
  <p:sldSz cx="9144000" cy="5143500" type="screen16x9"/>
  <p:notesSz cx="6858000" cy="9144000"/>
  <p:embeddedFontLst>
    <p:embeddedFont>
      <p:font typeface="Amatic SC" panose="020B0604020202020204" charset="-79"/>
      <p:regular r:id="rId27"/>
      <p:bold r:id="rId28"/>
    </p:embeddedFont>
    <p:embeddedFont>
      <p:font typeface="Source Code Pro" panose="020B0604020202020204" charset="0"/>
      <p:regular r:id="rId29"/>
      <p:bold r:id="rId30"/>
    </p:embeddedFont>
    <p:embeddedFont>
      <p:font typeface="Oswald" panose="020B0604020202020204" charset="0"/>
      <p:regular r:id="rId31"/>
      <p:bold r:id="rId32"/>
    </p:embeddedFont>
    <p:embeddedFont>
      <p:font typeface="Calibri" panose="020F0502020204030204" pitchFamily="34" charset="0"/>
      <p:regular r:id="rId33"/>
      <p:bold r:id="rId34"/>
      <p:italic r:id="rId35"/>
      <p:boldItalic r:id="rId36"/>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39" d="100"/>
          <a:sy n="139" d="100"/>
        </p:scale>
        <p:origin x="198" y="56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9"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font" Target="fonts/font8.fntdata"/><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font" Target="fonts/font7.fntdata"/><Relationship Id="rId38"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font" Target="fonts/font3.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font" Target="fonts/font6.fntdata"/><Relationship Id="rId37" Type="http://schemas.openxmlformats.org/officeDocument/2006/relationships/presProps" Target="presProps.xml"/><Relationship Id="rId40"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font" Target="fonts/font2.fntdata"/><Relationship Id="rId36" Type="http://schemas.openxmlformats.org/officeDocument/2006/relationships/font" Target="fonts/font10.fntdata"/><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font" Target="fonts/font5.fntdata"/><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font" Target="fonts/font1.fntdata"/><Relationship Id="rId30" Type="http://schemas.openxmlformats.org/officeDocument/2006/relationships/font" Target="fonts/font4.fntdata"/><Relationship Id="rId35" Type="http://schemas.openxmlformats.org/officeDocument/2006/relationships/font" Target="fonts/font9.fntdata"/></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8"/>
        <p:cNvGrpSpPr/>
        <p:nvPr/>
      </p:nvGrpSpPr>
      <p:grpSpPr>
        <a:xfrm>
          <a:off x="0" y="0"/>
          <a:ext cx="0" cy="0"/>
          <a:chOff x="0" y="0"/>
          <a:chExt cx="0" cy="0"/>
        </a:xfrm>
      </p:grpSpPr>
      <p:sp>
        <p:nvSpPr>
          <p:cNvPr id="59" name="Shape 5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0" name="Shape 6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lgn="ctr">
              <a:lnSpc>
                <a:spcPct val="115000"/>
              </a:lnSpc>
              <a:spcBef>
                <a:spcPts val="0"/>
              </a:spcBef>
              <a:buNone/>
            </a:pPr>
            <a:r>
              <a:rPr lang="en" b="1">
                <a:latin typeface="Calibri"/>
                <a:ea typeface="Calibri"/>
                <a:cs typeface="Calibri"/>
                <a:sym typeface="Calibri"/>
              </a:rPr>
              <a:t>Alternate Activity #5: Responsible Use of Prescription &amp; OTC Drugs</a:t>
            </a:r>
          </a:p>
          <a:p>
            <a:pPr lvl="0" algn="ctr">
              <a:lnSpc>
                <a:spcPct val="115000"/>
              </a:lnSpc>
              <a:spcBef>
                <a:spcPts val="0"/>
              </a:spcBef>
              <a:buNone/>
            </a:pPr>
            <a:endParaRPr b="1">
              <a:latin typeface="Calibri"/>
              <a:ea typeface="Calibri"/>
              <a:cs typeface="Calibri"/>
              <a:sym typeface="Calibri"/>
            </a:endParaRPr>
          </a:p>
          <a:p>
            <a:pPr lvl="0">
              <a:lnSpc>
                <a:spcPct val="115000"/>
              </a:lnSpc>
              <a:spcBef>
                <a:spcPts val="0"/>
              </a:spcBef>
              <a:buNone/>
            </a:pPr>
            <a:r>
              <a:rPr lang="en" u="sng">
                <a:latin typeface="Calibri"/>
                <a:ea typeface="Calibri"/>
                <a:cs typeface="Calibri"/>
                <a:sym typeface="Calibri"/>
              </a:rPr>
              <a:t>Materials</a:t>
            </a:r>
          </a:p>
          <a:p>
            <a:pPr lvl="0">
              <a:lnSpc>
                <a:spcPct val="115000"/>
              </a:lnSpc>
              <a:spcBef>
                <a:spcPts val="0"/>
              </a:spcBef>
              <a:buNone/>
            </a:pPr>
            <a:r>
              <a:rPr lang="en" b="1" i="1">
                <a:latin typeface="Calibri"/>
                <a:ea typeface="Calibri"/>
                <a:cs typeface="Calibri"/>
                <a:sym typeface="Calibri"/>
              </a:rPr>
              <a:t>Before Class Set-Up:</a:t>
            </a:r>
            <a:r>
              <a:rPr lang="en" i="1">
                <a:latin typeface="Calibri"/>
                <a:ea typeface="Calibri"/>
                <a:cs typeface="Calibri"/>
                <a:sym typeface="Calibri"/>
              </a:rPr>
              <a:t> </a:t>
            </a:r>
            <a:r>
              <a:rPr lang="en">
                <a:latin typeface="Calibri"/>
                <a:ea typeface="Calibri"/>
                <a:cs typeface="Calibri"/>
                <a:sym typeface="Calibri"/>
              </a:rPr>
              <a:t>Print game cards </a:t>
            </a:r>
            <a:r>
              <a:rPr lang="en" i="1">
                <a:latin typeface="Calibri"/>
                <a:ea typeface="Calibri"/>
                <a:cs typeface="Calibri"/>
                <a:sym typeface="Calibri"/>
              </a:rPr>
              <a:t>(one set of cards per group)</a:t>
            </a:r>
          </a:p>
          <a:p>
            <a:pPr lvl="0">
              <a:lnSpc>
                <a:spcPct val="115000"/>
              </a:lnSpc>
              <a:spcBef>
                <a:spcPts val="0"/>
              </a:spcBef>
              <a:buNone/>
            </a:pPr>
            <a:endParaRPr sz="600">
              <a:latin typeface="Calibri"/>
              <a:ea typeface="Calibri"/>
              <a:cs typeface="Calibri"/>
              <a:sym typeface="Calibri"/>
            </a:endParaRPr>
          </a:p>
          <a:p>
            <a:pPr lvl="0">
              <a:lnSpc>
                <a:spcPct val="115000"/>
              </a:lnSpc>
              <a:spcBef>
                <a:spcPts val="0"/>
              </a:spcBef>
              <a:buNone/>
            </a:pPr>
            <a:r>
              <a:rPr lang="en">
                <a:latin typeface="Calibri"/>
                <a:ea typeface="Calibri"/>
                <a:cs typeface="Calibri"/>
                <a:sym typeface="Calibri"/>
              </a:rPr>
              <a:t>- Alternate Activity #5: Responsible Use of Prescription &amp; OTC Drugs Powerpoint</a:t>
            </a:r>
          </a:p>
          <a:p>
            <a:pPr lvl="0" rtl="0">
              <a:lnSpc>
                <a:spcPct val="115000"/>
              </a:lnSpc>
              <a:spcBef>
                <a:spcPts val="0"/>
              </a:spcBef>
              <a:buNone/>
            </a:pPr>
            <a:r>
              <a:rPr lang="en">
                <a:latin typeface="Calibri"/>
                <a:ea typeface="Calibri"/>
                <a:cs typeface="Calibri"/>
                <a:sym typeface="Calibri"/>
              </a:rPr>
              <a:t>- Responsible Use of Prescription &amp; OTC Drug Use Game Cards </a:t>
            </a:r>
            <a:r>
              <a:rPr lang="en" i="1">
                <a:latin typeface="Calibri"/>
                <a:ea typeface="Calibri"/>
                <a:cs typeface="Calibri"/>
                <a:sym typeface="Calibri"/>
              </a:rPr>
              <a:t>(One set - prescription, over the counter, both - per group)</a:t>
            </a:r>
          </a:p>
          <a:p>
            <a:pPr marL="914400" lvl="0" indent="-298450" rtl="0">
              <a:lnSpc>
                <a:spcPct val="115000"/>
              </a:lnSpc>
              <a:spcBef>
                <a:spcPts val="0"/>
              </a:spcBef>
              <a:buSzPct val="100000"/>
              <a:buFont typeface="Calibri"/>
              <a:buChar char="✪"/>
            </a:pPr>
            <a:r>
              <a:rPr lang="en">
                <a:latin typeface="Calibri"/>
                <a:ea typeface="Calibri"/>
                <a:cs typeface="Calibri"/>
                <a:sym typeface="Calibri"/>
              </a:rPr>
              <a:t>Could also use mini whiteboards instead of printing cards</a:t>
            </a:r>
          </a:p>
          <a:p>
            <a:pPr lvl="0">
              <a:lnSpc>
                <a:spcPct val="115000"/>
              </a:lnSpc>
              <a:spcBef>
                <a:spcPts val="0"/>
              </a:spcBef>
              <a:buNone/>
            </a:pPr>
            <a:r>
              <a:rPr lang="en">
                <a:latin typeface="Calibri"/>
                <a:ea typeface="Calibri"/>
                <a:cs typeface="Calibri"/>
                <a:sym typeface="Calibri"/>
              </a:rPr>
              <a:t>- Scrap Paper (to record group points)</a:t>
            </a:r>
          </a:p>
          <a:p>
            <a:pPr lvl="0">
              <a:lnSpc>
                <a:spcPct val="115000"/>
              </a:lnSpc>
              <a:spcBef>
                <a:spcPts val="0"/>
              </a:spcBef>
              <a:buNone/>
            </a:pPr>
            <a:endParaRPr sz="600">
              <a:latin typeface="Calibri"/>
              <a:ea typeface="Calibri"/>
              <a:cs typeface="Calibri"/>
              <a:sym typeface="Calibri"/>
            </a:endParaRPr>
          </a:p>
          <a:p>
            <a:pPr lvl="0" rtl="0">
              <a:lnSpc>
                <a:spcPct val="115000"/>
              </a:lnSpc>
              <a:spcBef>
                <a:spcPts val="0"/>
              </a:spcBef>
              <a:buNone/>
            </a:pPr>
            <a:r>
              <a:rPr lang="en" i="1">
                <a:latin typeface="Calibri"/>
                <a:ea typeface="Calibri"/>
                <a:cs typeface="Calibri"/>
                <a:sym typeface="Calibri"/>
              </a:rPr>
              <a:t>Optional: </a:t>
            </a:r>
            <a:r>
              <a:rPr lang="en">
                <a:latin typeface="Calibri"/>
                <a:ea typeface="Calibri"/>
                <a:cs typeface="Calibri"/>
                <a:sym typeface="Calibri"/>
              </a:rPr>
              <a:t>Clear Sheet Protectors</a:t>
            </a:r>
            <a:r>
              <a:rPr lang="en" i="1">
                <a:latin typeface="Calibri"/>
                <a:ea typeface="Calibri"/>
                <a:cs typeface="Calibri"/>
                <a:sym typeface="Calibri"/>
              </a:rPr>
              <a:t> (for game cards); </a:t>
            </a:r>
            <a:r>
              <a:rPr lang="en">
                <a:latin typeface="Calibri"/>
                <a:ea typeface="Calibri"/>
                <a:cs typeface="Calibri"/>
                <a:sym typeface="Calibri"/>
              </a:rPr>
              <a:t>Example Prescription &amp; OTC Drug Labels</a:t>
            </a:r>
          </a:p>
          <a:p>
            <a:pPr lvl="0">
              <a:lnSpc>
                <a:spcPct val="115000"/>
              </a:lnSpc>
              <a:spcBef>
                <a:spcPts val="0"/>
              </a:spcBef>
              <a:buNone/>
            </a:pPr>
            <a:endParaRPr>
              <a:latin typeface="Calibri"/>
              <a:ea typeface="Calibri"/>
              <a:cs typeface="Calibri"/>
              <a:sym typeface="Calibri"/>
            </a:endParaRPr>
          </a:p>
          <a:p>
            <a:pPr lvl="0">
              <a:lnSpc>
                <a:spcPct val="115000"/>
              </a:lnSpc>
              <a:spcBef>
                <a:spcPts val="0"/>
              </a:spcBef>
              <a:buNone/>
            </a:pPr>
            <a:r>
              <a:rPr lang="en" u="sng">
                <a:latin typeface="Calibri"/>
                <a:ea typeface="Calibri"/>
                <a:cs typeface="Calibri"/>
                <a:sym typeface="Calibri"/>
              </a:rPr>
              <a:t>Step-By-Step Directions</a:t>
            </a: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Introduction </a:t>
            </a:r>
            <a:r>
              <a:rPr lang="en" i="1">
                <a:latin typeface="Calibri"/>
                <a:ea typeface="Calibri"/>
                <a:cs typeface="Calibri"/>
                <a:sym typeface="Calibri"/>
              </a:rPr>
              <a:t>(from Module #2 Powerpoint - Slide #4) </a:t>
            </a:r>
            <a:r>
              <a:rPr lang="en">
                <a:latin typeface="Calibri"/>
                <a:ea typeface="Calibri"/>
                <a:cs typeface="Calibri"/>
                <a:sym typeface="Calibri"/>
              </a:rPr>
              <a:t> </a:t>
            </a:r>
            <a:r>
              <a:rPr lang="en" u="sng">
                <a:latin typeface="Calibri"/>
                <a:ea typeface="Calibri"/>
                <a:cs typeface="Calibri"/>
                <a:sym typeface="Calibri"/>
              </a:rPr>
              <a:t>Sample Teacher Script</a:t>
            </a:r>
            <a:r>
              <a:rPr lang="en">
                <a:latin typeface="Calibri"/>
                <a:ea typeface="Calibri"/>
                <a:cs typeface="Calibri"/>
                <a:sym typeface="Calibri"/>
              </a:rPr>
              <a:t> - </a:t>
            </a:r>
            <a:r>
              <a:rPr lang="en" i="1">
                <a:latin typeface="Calibri"/>
                <a:ea typeface="Calibri"/>
                <a:cs typeface="Calibri"/>
                <a:sym typeface="Calibri"/>
              </a:rPr>
              <a:t>“As part of your treatment, your doctor might give you a prescription for a medicine or suggest an over the counter medicine to help your medical condition. Even though they are recommended by a doctor, these medicines can be dangerous if they are not used responsibly. Medicines come in many different forms such as pills, liquids, and even inhalers and all of them come with information related to their use. You need to know what medication you are taking and what the medication treats so you can use them responsibly. We are going to play a game of Kahoot! to review the responsible use of prescription and OTC medications.”</a:t>
            </a:r>
          </a:p>
          <a:p>
            <a:pPr lvl="0" rtl="0">
              <a:lnSpc>
                <a:spcPct val="115000"/>
              </a:lnSpc>
              <a:spcBef>
                <a:spcPts val="0"/>
              </a:spcBef>
              <a:buNone/>
            </a:pPr>
            <a:endParaRPr i="1">
              <a:latin typeface="Calibri"/>
              <a:ea typeface="Calibri"/>
              <a:cs typeface="Calibri"/>
              <a:sym typeface="Calibri"/>
            </a:endParaRP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Split class into small groups</a:t>
            </a: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Give each group scrap paper,  a set of game cards (Prescription, OTC, Both), and the example prescription &amp; OTC drug labels </a:t>
            </a:r>
            <a:r>
              <a:rPr lang="en" i="1">
                <a:latin typeface="Calibri"/>
                <a:ea typeface="Calibri"/>
                <a:cs typeface="Calibri"/>
                <a:sym typeface="Calibri"/>
              </a:rPr>
              <a:t>(if available)</a:t>
            </a:r>
            <a:r>
              <a:rPr lang="en">
                <a:latin typeface="Calibri"/>
                <a:ea typeface="Calibri"/>
                <a:cs typeface="Calibri"/>
                <a:sym typeface="Calibri"/>
              </a:rPr>
              <a:t>.</a:t>
            </a: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Explain the basic rules of the game</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Teacher will read the statement on the board.</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The group will determine if the statement applies to </a:t>
            </a:r>
            <a:r>
              <a:rPr lang="en" b="1">
                <a:latin typeface="Calibri"/>
                <a:ea typeface="Calibri"/>
                <a:cs typeface="Calibri"/>
                <a:sym typeface="Calibri"/>
              </a:rPr>
              <a:t>only</a:t>
            </a:r>
            <a:r>
              <a:rPr lang="en">
                <a:latin typeface="Calibri"/>
                <a:ea typeface="Calibri"/>
                <a:cs typeface="Calibri"/>
                <a:sym typeface="Calibri"/>
              </a:rPr>
              <a:t> prescription drugs, </a:t>
            </a:r>
            <a:r>
              <a:rPr lang="en" b="1">
                <a:latin typeface="Calibri"/>
                <a:ea typeface="Calibri"/>
                <a:cs typeface="Calibri"/>
                <a:sym typeface="Calibri"/>
              </a:rPr>
              <a:t>only</a:t>
            </a:r>
            <a:r>
              <a:rPr lang="en">
                <a:latin typeface="Calibri"/>
                <a:ea typeface="Calibri"/>
                <a:cs typeface="Calibri"/>
                <a:sym typeface="Calibri"/>
              </a:rPr>
              <a:t> OTC drugs, or </a:t>
            </a:r>
            <a:r>
              <a:rPr lang="en" b="1">
                <a:latin typeface="Calibri"/>
                <a:ea typeface="Calibri"/>
                <a:cs typeface="Calibri"/>
                <a:sym typeface="Calibri"/>
              </a:rPr>
              <a:t>both</a:t>
            </a:r>
            <a:r>
              <a:rPr lang="en">
                <a:latin typeface="Calibri"/>
                <a:ea typeface="Calibri"/>
                <a:cs typeface="Calibri"/>
                <a:sym typeface="Calibri"/>
              </a:rPr>
              <a:t>. Give the groups approximately 30 seconds to make a decision.</a:t>
            </a:r>
          </a:p>
          <a:p>
            <a:pPr marL="1371600" lvl="2" indent="-298450" rtl="0">
              <a:lnSpc>
                <a:spcPct val="115000"/>
              </a:lnSpc>
              <a:spcBef>
                <a:spcPts val="0"/>
              </a:spcBef>
              <a:buSzPct val="100000"/>
              <a:buFont typeface="Calibri"/>
              <a:buChar char="✪"/>
            </a:pPr>
            <a:r>
              <a:rPr lang="en">
                <a:latin typeface="Calibri"/>
                <a:ea typeface="Calibri"/>
                <a:cs typeface="Calibri"/>
                <a:sym typeface="Calibri"/>
              </a:rPr>
              <a:t> </a:t>
            </a:r>
            <a:r>
              <a:rPr lang="en" i="1">
                <a:latin typeface="Calibri"/>
                <a:ea typeface="Calibri"/>
                <a:cs typeface="Calibri"/>
                <a:sym typeface="Calibri"/>
              </a:rPr>
              <a:t>If you have example labels, encourage students to use the labels to help them make their decision.</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After 30 seconds, the teacher tells each group to “Hold Them Up”. Each group is required to hold up the card that represents their answer. </a:t>
            </a:r>
            <a:r>
              <a:rPr lang="en" b="1">
                <a:latin typeface="Calibri"/>
                <a:ea typeface="Calibri"/>
                <a:cs typeface="Calibri"/>
                <a:sym typeface="Calibri"/>
              </a:rPr>
              <a:t>GROUPS SHOULD NOT HOLD UP THEIR ANSWER UNTIL DIRECTED BY THE TEACHER.</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Reveal the correct answer and have students record one point on their scrap paper for a correct answer. There are no points awarded for a wrong answer.</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Review the answer and talking points </a:t>
            </a:r>
            <a:r>
              <a:rPr lang="en" i="1">
                <a:latin typeface="Calibri"/>
                <a:ea typeface="Calibri"/>
                <a:cs typeface="Calibri"/>
                <a:sym typeface="Calibri"/>
              </a:rPr>
              <a:t>(on each answer slide)</a:t>
            </a:r>
            <a:r>
              <a:rPr lang="en">
                <a:latin typeface="Calibri"/>
                <a:ea typeface="Calibri"/>
                <a:cs typeface="Calibri"/>
                <a:sym typeface="Calibri"/>
              </a:rPr>
              <a:t> with the group, especially if there were a lot of wrong answers.</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Repeat for all 11 statements.</a:t>
            </a:r>
          </a:p>
          <a:p>
            <a:pPr lvl="0" rtl="0">
              <a:lnSpc>
                <a:spcPct val="115000"/>
              </a:lnSpc>
              <a:spcBef>
                <a:spcPts val="0"/>
              </a:spcBef>
              <a:buNone/>
            </a:pPr>
            <a:endParaRPr i="1">
              <a:latin typeface="Calibri"/>
              <a:ea typeface="Calibri"/>
              <a:cs typeface="Calibri"/>
              <a:sym typeface="Calibri"/>
            </a:endParaRP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Transition </a:t>
            </a:r>
            <a:r>
              <a:rPr lang="en" u="sng">
                <a:latin typeface="Calibri"/>
                <a:ea typeface="Calibri"/>
                <a:cs typeface="Calibri"/>
                <a:sym typeface="Calibri"/>
              </a:rPr>
              <a:t>Sample Teacher Script</a:t>
            </a:r>
            <a:r>
              <a:rPr lang="en">
                <a:latin typeface="Calibri"/>
                <a:ea typeface="Calibri"/>
                <a:cs typeface="Calibri"/>
                <a:sym typeface="Calibri"/>
              </a:rPr>
              <a:t> - </a:t>
            </a:r>
            <a:r>
              <a:rPr lang="en" i="1">
                <a:latin typeface="Calibri"/>
                <a:ea typeface="Calibri"/>
                <a:cs typeface="Calibri"/>
                <a:sym typeface="Calibri"/>
              </a:rPr>
              <a:t>“Prescription and OTC drugs are an effective treatment for many health issues as long as they are used correctly. Reading the labels and understanding the information provided is important so you can avoid unexpected side effects.”</a:t>
            </a:r>
          </a:p>
          <a:p>
            <a:pPr lvl="0" rtl="0">
              <a:lnSpc>
                <a:spcPct val="115000"/>
              </a:lnSpc>
              <a:spcBef>
                <a:spcPts val="0"/>
              </a:spcBef>
              <a:buNone/>
            </a:pPr>
            <a:endParaRPr i="1">
              <a:latin typeface="Calibri"/>
              <a:ea typeface="Calibri"/>
              <a:cs typeface="Calibri"/>
              <a:sym typeface="Calibri"/>
            </a:endParaRPr>
          </a:p>
          <a:p>
            <a:pPr lvl="0" rtl="0">
              <a:lnSpc>
                <a:spcPct val="115000"/>
              </a:lnSpc>
              <a:spcBef>
                <a:spcPts val="0"/>
              </a:spcBef>
              <a:buNone/>
            </a:pPr>
            <a:r>
              <a:rPr lang="en" u="sng">
                <a:latin typeface="Calibri"/>
                <a:ea typeface="Calibri"/>
                <a:cs typeface="Calibri"/>
                <a:sym typeface="Calibri"/>
              </a:rPr>
              <a:t>Activity Toolkit Resources</a:t>
            </a:r>
          </a:p>
          <a:p>
            <a:pPr lvl="0">
              <a:lnSpc>
                <a:spcPct val="115000"/>
              </a:lnSpc>
              <a:spcBef>
                <a:spcPts val="0"/>
              </a:spcBef>
              <a:buNone/>
            </a:pPr>
            <a:r>
              <a:rPr lang="en" i="1">
                <a:latin typeface="Calibri"/>
                <a:ea typeface="Calibri"/>
                <a:cs typeface="Calibri"/>
                <a:sym typeface="Calibri"/>
              </a:rPr>
              <a:t>Materials:</a:t>
            </a:r>
            <a:r>
              <a:rPr lang="en">
                <a:latin typeface="Calibri"/>
                <a:ea typeface="Calibri"/>
                <a:cs typeface="Calibri"/>
                <a:sym typeface="Calibri"/>
              </a:rPr>
              <a:t> Responsible Use of Prescription &amp; OTC Drug Use Game Cards</a:t>
            </a: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2"/>
        <p:cNvGrpSpPr/>
        <p:nvPr/>
      </p:nvGrpSpPr>
      <p:grpSpPr>
        <a:xfrm>
          <a:off x="0" y="0"/>
          <a:ext cx="0" cy="0"/>
          <a:chOff x="0" y="0"/>
          <a:chExt cx="0" cy="0"/>
        </a:xfrm>
      </p:grpSpPr>
      <p:sp>
        <p:nvSpPr>
          <p:cNvPr id="113" name="Shape 11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4" name="Shape 11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8"/>
        <p:cNvGrpSpPr/>
        <p:nvPr/>
      </p:nvGrpSpPr>
      <p:grpSpPr>
        <a:xfrm>
          <a:off x="0" y="0"/>
          <a:ext cx="0" cy="0"/>
          <a:chOff x="0" y="0"/>
          <a:chExt cx="0" cy="0"/>
        </a:xfrm>
      </p:grpSpPr>
      <p:sp>
        <p:nvSpPr>
          <p:cNvPr id="119" name="Shape 11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0" name="Shape 12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Shape 12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6" name="Shape 12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Shape 1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2" name="Shape 13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6"/>
        <p:cNvGrpSpPr/>
        <p:nvPr/>
      </p:nvGrpSpPr>
      <p:grpSpPr>
        <a:xfrm>
          <a:off x="0" y="0"/>
          <a:ext cx="0" cy="0"/>
          <a:chOff x="0" y="0"/>
          <a:chExt cx="0" cy="0"/>
        </a:xfrm>
      </p:grpSpPr>
      <p:sp>
        <p:nvSpPr>
          <p:cNvPr id="137" name="Shape 13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8" name="Shape 13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2"/>
        <p:cNvGrpSpPr/>
        <p:nvPr/>
      </p:nvGrpSpPr>
      <p:grpSpPr>
        <a:xfrm>
          <a:off x="0" y="0"/>
          <a:ext cx="0" cy="0"/>
          <a:chOff x="0" y="0"/>
          <a:chExt cx="0" cy="0"/>
        </a:xfrm>
      </p:grpSpPr>
      <p:sp>
        <p:nvSpPr>
          <p:cNvPr id="143" name="Shape 14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4" name="Shape 14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8"/>
        <p:cNvGrpSpPr/>
        <p:nvPr/>
      </p:nvGrpSpPr>
      <p:grpSpPr>
        <a:xfrm>
          <a:off x="0" y="0"/>
          <a:ext cx="0" cy="0"/>
          <a:chOff x="0" y="0"/>
          <a:chExt cx="0" cy="0"/>
        </a:xfrm>
      </p:grpSpPr>
      <p:sp>
        <p:nvSpPr>
          <p:cNvPr id="149" name="Shape 14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0" name="Shape 15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4"/>
        <p:cNvGrpSpPr/>
        <p:nvPr/>
      </p:nvGrpSpPr>
      <p:grpSpPr>
        <a:xfrm>
          <a:off x="0" y="0"/>
          <a:ext cx="0" cy="0"/>
          <a:chOff x="0" y="0"/>
          <a:chExt cx="0" cy="0"/>
        </a:xfrm>
      </p:grpSpPr>
      <p:sp>
        <p:nvSpPr>
          <p:cNvPr id="155" name="Shape 15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6" name="Shape 15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0"/>
        <p:cNvGrpSpPr/>
        <p:nvPr/>
      </p:nvGrpSpPr>
      <p:grpSpPr>
        <a:xfrm>
          <a:off x="0" y="0"/>
          <a:ext cx="0" cy="0"/>
          <a:chOff x="0" y="0"/>
          <a:chExt cx="0" cy="0"/>
        </a:xfrm>
      </p:grpSpPr>
      <p:sp>
        <p:nvSpPr>
          <p:cNvPr id="161" name="Shape 16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2" name="Shape 16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6"/>
        <p:cNvGrpSpPr/>
        <p:nvPr/>
      </p:nvGrpSpPr>
      <p:grpSpPr>
        <a:xfrm>
          <a:off x="0" y="0"/>
          <a:ext cx="0" cy="0"/>
          <a:chOff x="0" y="0"/>
          <a:chExt cx="0" cy="0"/>
        </a:xfrm>
      </p:grpSpPr>
      <p:sp>
        <p:nvSpPr>
          <p:cNvPr id="167" name="Shape 1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8" name="Shape 16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4"/>
        <p:cNvGrpSpPr/>
        <p:nvPr/>
      </p:nvGrpSpPr>
      <p:grpSpPr>
        <a:xfrm>
          <a:off x="0" y="0"/>
          <a:ext cx="0" cy="0"/>
          <a:chOff x="0" y="0"/>
          <a:chExt cx="0" cy="0"/>
        </a:xfrm>
      </p:grpSpPr>
      <p:sp>
        <p:nvSpPr>
          <p:cNvPr id="65" name="Shape 6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6" name="Shape 6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lgn="ctr" rtl="0">
              <a:lnSpc>
                <a:spcPct val="115000"/>
              </a:lnSpc>
              <a:spcBef>
                <a:spcPts val="0"/>
              </a:spcBef>
              <a:buNone/>
            </a:pPr>
            <a:r>
              <a:rPr lang="en" b="1">
                <a:latin typeface="Calibri"/>
                <a:ea typeface="Calibri"/>
                <a:cs typeface="Calibri"/>
                <a:sym typeface="Calibri"/>
              </a:rPr>
              <a:t>Alternate Activity #5: Responsible Use of Prescription &amp; OTC Drugs</a:t>
            </a:r>
          </a:p>
          <a:p>
            <a:pPr lvl="0" algn="ctr" rtl="0">
              <a:lnSpc>
                <a:spcPct val="115000"/>
              </a:lnSpc>
              <a:spcBef>
                <a:spcPts val="0"/>
              </a:spcBef>
              <a:buNone/>
            </a:pPr>
            <a:endParaRPr b="1">
              <a:latin typeface="Calibri"/>
              <a:ea typeface="Calibri"/>
              <a:cs typeface="Calibri"/>
              <a:sym typeface="Calibri"/>
            </a:endParaRPr>
          </a:p>
          <a:p>
            <a:pPr lvl="0" rtl="0">
              <a:lnSpc>
                <a:spcPct val="115000"/>
              </a:lnSpc>
              <a:spcBef>
                <a:spcPts val="0"/>
              </a:spcBef>
              <a:buNone/>
            </a:pPr>
            <a:r>
              <a:rPr lang="en" u="sng">
                <a:latin typeface="Calibri"/>
                <a:ea typeface="Calibri"/>
                <a:cs typeface="Calibri"/>
                <a:sym typeface="Calibri"/>
              </a:rPr>
              <a:t>Materials</a:t>
            </a:r>
          </a:p>
          <a:p>
            <a:pPr lvl="0" rtl="0">
              <a:lnSpc>
                <a:spcPct val="115000"/>
              </a:lnSpc>
              <a:spcBef>
                <a:spcPts val="0"/>
              </a:spcBef>
              <a:buNone/>
            </a:pPr>
            <a:r>
              <a:rPr lang="en" b="1" i="1">
                <a:latin typeface="Calibri"/>
                <a:ea typeface="Calibri"/>
                <a:cs typeface="Calibri"/>
                <a:sym typeface="Calibri"/>
              </a:rPr>
              <a:t>Before Class Set-Up:</a:t>
            </a:r>
            <a:r>
              <a:rPr lang="en" i="1">
                <a:latin typeface="Calibri"/>
                <a:ea typeface="Calibri"/>
                <a:cs typeface="Calibri"/>
                <a:sym typeface="Calibri"/>
              </a:rPr>
              <a:t> </a:t>
            </a:r>
            <a:r>
              <a:rPr lang="en">
                <a:latin typeface="Calibri"/>
                <a:ea typeface="Calibri"/>
                <a:cs typeface="Calibri"/>
                <a:sym typeface="Calibri"/>
              </a:rPr>
              <a:t>Print game cards </a:t>
            </a:r>
            <a:r>
              <a:rPr lang="en" i="1">
                <a:latin typeface="Calibri"/>
                <a:ea typeface="Calibri"/>
                <a:cs typeface="Calibri"/>
                <a:sym typeface="Calibri"/>
              </a:rPr>
              <a:t>(one set of cards per group)</a:t>
            </a:r>
          </a:p>
          <a:p>
            <a:pPr lvl="0" rtl="0">
              <a:lnSpc>
                <a:spcPct val="115000"/>
              </a:lnSpc>
              <a:spcBef>
                <a:spcPts val="0"/>
              </a:spcBef>
              <a:buNone/>
            </a:pPr>
            <a:endParaRPr sz="600">
              <a:latin typeface="Calibri"/>
              <a:ea typeface="Calibri"/>
              <a:cs typeface="Calibri"/>
              <a:sym typeface="Calibri"/>
            </a:endParaRPr>
          </a:p>
          <a:p>
            <a:pPr lvl="0" rtl="0">
              <a:lnSpc>
                <a:spcPct val="115000"/>
              </a:lnSpc>
              <a:spcBef>
                <a:spcPts val="0"/>
              </a:spcBef>
              <a:buNone/>
            </a:pPr>
            <a:r>
              <a:rPr lang="en">
                <a:latin typeface="Calibri"/>
                <a:ea typeface="Calibri"/>
                <a:cs typeface="Calibri"/>
                <a:sym typeface="Calibri"/>
              </a:rPr>
              <a:t>- Alternate Activity #5: Responsible Use of Prescription &amp; OTC Drugs Powerpoint</a:t>
            </a:r>
          </a:p>
          <a:p>
            <a:pPr lvl="0" rtl="0">
              <a:lnSpc>
                <a:spcPct val="115000"/>
              </a:lnSpc>
              <a:spcBef>
                <a:spcPts val="0"/>
              </a:spcBef>
              <a:buNone/>
            </a:pPr>
            <a:r>
              <a:rPr lang="en">
                <a:latin typeface="Calibri"/>
                <a:ea typeface="Calibri"/>
                <a:cs typeface="Calibri"/>
                <a:sym typeface="Calibri"/>
              </a:rPr>
              <a:t>- Responsible Use of Prescription &amp; OTC Drug Use Game Cards </a:t>
            </a:r>
            <a:r>
              <a:rPr lang="en" i="1">
                <a:latin typeface="Calibri"/>
                <a:ea typeface="Calibri"/>
                <a:cs typeface="Calibri"/>
                <a:sym typeface="Calibri"/>
              </a:rPr>
              <a:t>(One set - prescription, over the counter, both - per group)</a:t>
            </a:r>
          </a:p>
          <a:p>
            <a:pPr marL="914400" lvl="0" indent="-298450" rtl="0">
              <a:lnSpc>
                <a:spcPct val="115000"/>
              </a:lnSpc>
              <a:spcBef>
                <a:spcPts val="0"/>
              </a:spcBef>
              <a:buSzPct val="100000"/>
              <a:buFont typeface="Calibri"/>
              <a:buChar char="✪"/>
            </a:pPr>
            <a:r>
              <a:rPr lang="en">
                <a:latin typeface="Calibri"/>
                <a:ea typeface="Calibri"/>
                <a:cs typeface="Calibri"/>
                <a:sym typeface="Calibri"/>
              </a:rPr>
              <a:t>Could also use mini whiteboards instead of printing cards</a:t>
            </a:r>
          </a:p>
          <a:p>
            <a:pPr lvl="0" rtl="0">
              <a:lnSpc>
                <a:spcPct val="115000"/>
              </a:lnSpc>
              <a:spcBef>
                <a:spcPts val="0"/>
              </a:spcBef>
              <a:buNone/>
            </a:pPr>
            <a:r>
              <a:rPr lang="en">
                <a:latin typeface="Calibri"/>
                <a:ea typeface="Calibri"/>
                <a:cs typeface="Calibri"/>
                <a:sym typeface="Calibri"/>
              </a:rPr>
              <a:t>- Scrap Paper (to record group points)</a:t>
            </a:r>
          </a:p>
          <a:p>
            <a:pPr lvl="0" rtl="0">
              <a:lnSpc>
                <a:spcPct val="115000"/>
              </a:lnSpc>
              <a:spcBef>
                <a:spcPts val="0"/>
              </a:spcBef>
              <a:buNone/>
            </a:pPr>
            <a:endParaRPr sz="600">
              <a:latin typeface="Calibri"/>
              <a:ea typeface="Calibri"/>
              <a:cs typeface="Calibri"/>
              <a:sym typeface="Calibri"/>
            </a:endParaRPr>
          </a:p>
          <a:p>
            <a:pPr lvl="0" rtl="0">
              <a:lnSpc>
                <a:spcPct val="115000"/>
              </a:lnSpc>
              <a:spcBef>
                <a:spcPts val="0"/>
              </a:spcBef>
              <a:buNone/>
            </a:pPr>
            <a:r>
              <a:rPr lang="en" i="1">
                <a:latin typeface="Calibri"/>
                <a:ea typeface="Calibri"/>
                <a:cs typeface="Calibri"/>
                <a:sym typeface="Calibri"/>
              </a:rPr>
              <a:t>Optional: </a:t>
            </a:r>
            <a:r>
              <a:rPr lang="en">
                <a:latin typeface="Calibri"/>
                <a:ea typeface="Calibri"/>
                <a:cs typeface="Calibri"/>
                <a:sym typeface="Calibri"/>
              </a:rPr>
              <a:t>Clear Sheet Protectors</a:t>
            </a:r>
            <a:r>
              <a:rPr lang="en" i="1">
                <a:latin typeface="Calibri"/>
                <a:ea typeface="Calibri"/>
                <a:cs typeface="Calibri"/>
                <a:sym typeface="Calibri"/>
              </a:rPr>
              <a:t> (for game cards); </a:t>
            </a:r>
            <a:r>
              <a:rPr lang="en">
                <a:latin typeface="Calibri"/>
                <a:ea typeface="Calibri"/>
                <a:cs typeface="Calibri"/>
                <a:sym typeface="Calibri"/>
              </a:rPr>
              <a:t>Example Prescription &amp; OTC Drug Labels</a:t>
            </a:r>
          </a:p>
          <a:p>
            <a:pPr lvl="0" rtl="0">
              <a:lnSpc>
                <a:spcPct val="115000"/>
              </a:lnSpc>
              <a:spcBef>
                <a:spcPts val="0"/>
              </a:spcBef>
              <a:buNone/>
            </a:pPr>
            <a:endParaRPr>
              <a:latin typeface="Calibri"/>
              <a:ea typeface="Calibri"/>
              <a:cs typeface="Calibri"/>
              <a:sym typeface="Calibri"/>
            </a:endParaRPr>
          </a:p>
          <a:p>
            <a:pPr lvl="0" rtl="0">
              <a:lnSpc>
                <a:spcPct val="115000"/>
              </a:lnSpc>
              <a:spcBef>
                <a:spcPts val="0"/>
              </a:spcBef>
              <a:buNone/>
            </a:pPr>
            <a:r>
              <a:rPr lang="en" u="sng">
                <a:latin typeface="Calibri"/>
                <a:ea typeface="Calibri"/>
                <a:cs typeface="Calibri"/>
                <a:sym typeface="Calibri"/>
              </a:rPr>
              <a:t>Step-By-Step Directions</a:t>
            </a: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Introduction </a:t>
            </a:r>
            <a:r>
              <a:rPr lang="en" u="sng">
                <a:latin typeface="Calibri"/>
                <a:ea typeface="Calibri"/>
                <a:cs typeface="Calibri"/>
                <a:sym typeface="Calibri"/>
              </a:rPr>
              <a:t>Sample Teacher Script</a:t>
            </a:r>
            <a:r>
              <a:rPr lang="en">
                <a:latin typeface="Calibri"/>
                <a:ea typeface="Calibri"/>
                <a:cs typeface="Calibri"/>
                <a:sym typeface="Calibri"/>
              </a:rPr>
              <a:t> - </a:t>
            </a:r>
            <a:r>
              <a:rPr lang="en" i="1">
                <a:latin typeface="Calibri"/>
                <a:ea typeface="Calibri"/>
                <a:cs typeface="Calibri"/>
                <a:sym typeface="Calibri"/>
              </a:rPr>
              <a:t>“As part of your treatment, your doctor might give you a prescription for a medicine or suggest an over the counter medicine to help your medical condition. Even though they are recommended by a doctor, these medicines can be dangerous if they are not used responsibly. Medicines come in many different forms such as pills, liquids, and even inhalers and all of them come with information related to their use. You need to know what medication you are taking and what the medication treats so you can use them responsibly. We are going to play a game of Kahoot! to review the responsible use of prescription and OTC medications.”</a:t>
            </a:r>
          </a:p>
          <a:p>
            <a:pPr lvl="0" rtl="0">
              <a:lnSpc>
                <a:spcPct val="115000"/>
              </a:lnSpc>
              <a:spcBef>
                <a:spcPts val="0"/>
              </a:spcBef>
              <a:buNone/>
            </a:pPr>
            <a:endParaRPr i="1">
              <a:latin typeface="Calibri"/>
              <a:ea typeface="Calibri"/>
              <a:cs typeface="Calibri"/>
              <a:sym typeface="Calibri"/>
            </a:endParaRP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Split class into small groups</a:t>
            </a: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Give each group scrap paper,  a set of game cards (Prescription, OTC, Both), and the example prescription &amp; OTC drug labels </a:t>
            </a:r>
            <a:r>
              <a:rPr lang="en" i="1">
                <a:latin typeface="Calibri"/>
                <a:ea typeface="Calibri"/>
                <a:cs typeface="Calibri"/>
                <a:sym typeface="Calibri"/>
              </a:rPr>
              <a:t>(if available)</a:t>
            </a:r>
            <a:r>
              <a:rPr lang="en">
                <a:latin typeface="Calibri"/>
                <a:ea typeface="Calibri"/>
                <a:cs typeface="Calibri"/>
                <a:sym typeface="Calibri"/>
              </a:rPr>
              <a:t>.</a:t>
            </a: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Explain the basic rules of the game</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Teacher will read the statement on the board.</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The group will determine if the statement applies to </a:t>
            </a:r>
            <a:r>
              <a:rPr lang="en" b="1">
                <a:latin typeface="Calibri"/>
                <a:ea typeface="Calibri"/>
                <a:cs typeface="Calibri"/>
                <a:sym typeface="Calibri"/>
              </a:rPr>
              <a:t>only</a:t>
            </a:r>
            <a:r>
              <a:rPr lang="en">
                <a:latin typeface="Calibri"/>
                <a:ea typeface="Calibri"/>
                <a:cs typeface="Calibri"/>
                <a:sym typeface="Calibri"/>
              </a:rPr>
              <a:t> prescription drugs, </a:t>
            </a:r>
            <a:r>
              <a:rPr lang="en" b="1">
                <a:latin typeface="Calibri"/>
                <a:ea typeface="Calibri"/>
                <a:cs typeface="Calibri"/>
                <a:sym typeface="Calibri"/>
              </a:rPr>
              <a:t>only</a:t>
            </a:r>
            <a:r>
              <a:rPr lang="en">
                <a:latin typeface="Calibri"/>
                <a:ea typeface="Calibri"/>
                <a:cs typeface="Calibri"/>
                <a:sym typeface="Calibri"/>
              </a:rPr>
              <a:t> OTC drugs, or </a:t>
            </a:r>
            <a:r>
              <a:rPr lang="en" b="1">
                <a:latin typeface="Calibri"/>
                <a:ea typeface="Calibri"/>
                <a:cs typeface="Calibri"/>
                <a:sym typeface="Calibri"/>
              </a:rPr>
              <a:t>both</a:t>
            </a:r>
            <a:r>
              <a:rPr lang="en">
                <a:latin typeface="Calibri"/>
                <a:ea typeface="Calibri"/>
                <a:cs typeface="Calibri"/>
                <a:sym typeface="Calibri"/>
              </a:rPr>
              <a:t>. Give the groups approximately 30 seconds to make a decision.</a:t>
            </a:r>
          </a:p>
          <a:p>
            <a:pPr marL="1371600" lvl="2" indent="-298450" rtl="0">
              <a:lnSpc>
                <a:spcPct val="115000"/>
              </a:lnSpc>
              <a:spcBef>
                <a:spcPts val="0"/>
              </a:spcBef>
              <a:buSzPct val="100000"/>
              <a:buFont typeface="Calibri"/>
              <a:buChar char="✪"/>
            </a:pPr>
            <a:r>
              <a:rPr lang="en">
                <a:latin typeface="Calibri"/>
                <a:ea typeface="Calibri"/>
                <a:cs typeface="Calibri"/>
                <a:sym typeface="Calibri"/>
              </a:rPr>
              <a:t> </a:t>
            </a:r>
            <a:r>
              <a:rPr lang="en" i="1">
                <a:latin typeface="Calibri"/>
                <a:ea typeface="Calibri"/>
                <a:cs typeface="Calibri"/>
                <a:sym typeface="Calibri"/>
              </a:rPr>
              <a:t>If you have example labels, encourage students to use the labels to help them make their decision.</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After 30 seconds, the teacher tells each group to “Hold Them Up”. Each group is required to hold up the card that represents their answer. </a:t>
            </a:r>
            <a:r>
              <a:rPr lang="en" b="1">
                <a:latin typeface="Calibri"/>
                <a:ea typeface="Calibri"/>
                <a:cs typeface="Calibri"/>
                <a:sym typeface="Calibri"/>
              </a:rPr>
              <a:t>GROUPS SHOULD NOT HOLD UP THEIR ANSWER UNTIL DIRECTED BY THE TEACHER.</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Reveal the correct answer and have students record one point on their scrap paper for a correct answer. There are no points awarded for a wrong answer.</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Review the answer and talking points </a:t>
            </a:r>
            <a:r>
              <a:rPr lang="en" i="1">
                <a:latin typeface="Calibri"/>
                <a:ea typeface="Calibri"/>
                <a:cs typeface="Calibri"/>
                <a:sym typeface="Calibri"/>
              </a:rPr>
              <a:t>(on each answer slide)</a:t>
            </a:r>
            <a:r>
              <a:rPr lang="en">
                <a:latin typeface="Calibri"/>
                <a:ea typeface="Calibri"/>
                <a:cs typeface="Calibri"/>
                <a:sym typeface="Calibri"/>
              </a:rPr>
              <a:t> with the group, especially if there were a lot of wrong answers.</a:t>
            </a:r>
          </a:p>
          <a:p>
            <a:pPr marL="914400" lvl="1" indent="-298450" rtl="0">
              <a:lnSpc>
                <a:spcPct val="115000"/>
              </a:lnSpc>
              <a:spcBef>
                <a:spcPts val="0"/>
              </a:spcBef>
              <a:buSzPct val="100000"/>
              <a:buFont typeface="Calibri"/>
              <a:buAutoNum type="alphaLcPeriod"/>
            </a:pPr>
            <a:r>
              <a:rPr lang="en">
                <a:latin typeface="Calibri"/>
                <a:ea typeface="Calibri"/>
                <a:cs typeface="Calibri"/>
                <a:sym typeface="Calibri"/>
              </a:rPr>
              <a:t>Repeat for all 11 statements.</a:t>
            </a:r>
          </a:p>
          <a:p>
            <a:pPr lvl="0" rtl="0">
              <a:lnSpc>
                <a:spcPct val="115000"/>
              </a:lnSpc>
              <a:spcBef>
                <a:spcPts val="0"/>
              </a:spcBef>
              <a:buNone/>
            </a:pPr>
            <a:endParaRPr i="1">
              <a:latin typeface="Calibri"/>
              <a:ea typeface="Calibri"/>
              <a:cs typeface="Calibri"/>
              <a:sym typeface="Calibri"/>
            </a:endParaRPr>
          </a:p>
          <a:p>
            <a:pPr marL="457200" lvl="0" indent="-298450" rtl="0">
              <a:lnSpc>
                <a:spcPct val="115000"/>
              </a:lnSpc>
              <a:spcBef>
                <a:spcPts val="0"/>
              </a:spcBef>
              <a:buSzPct val="100000"/>
              <a:buFont typeface="Calibri"/>
              <a:buAutoNum type="arabicPeriod"/>
            </a:pPr>
            <a:r>
              <a:rPr lang="en">
                <a:latin typeface="Calibri"/>
                <a:ea typeface="Calibri"/>
                <a:cs typeface="Calibri"/>
                <a:sym typeface="Calibri"/>
              </a:rPr>
              <a:t>Transition </a:t>
            </a:r>
            <a:r>
              <a:rPr lang="en" u="sng">
                <a:latin typeface="Calibri"/>
                <a:ea typeface="Calibri"/>
                <a:cs typeface="Calibri"/>
                <a:sym typeface="Calibri"/>
              </a:rPr>
              <a:t>Sample Teacher Script</a:t>
            </a:r>
            <a:r>
              <a:rPr lang="en">
                <a:latin typeface="Calibri"/>
                <a:ea typeface="Calibri"/>
                <a:cs typeface="Calibri"/>
                <a:sym typeface="Calibri"/>
              </a:rPr>
              <a:t> - </a:t>
            </a:r>
            <a:r>
              <a:rPr lang="en" i="1">
                <a:latin typeface="Calibri"/>
                <a:ea typeface="Calibri"/>
                <a:cs typeface="Calibri"/>
                <a:sym typeface="Calibri"/>
              </a:rPr>
              <a:t>“Prescription and OTC drugs are an effective treatment for many health issues as long as they are used correctly. Reading the labels and understanding the information provided is important so you can avoid unexpected side effects.”</a:t>
            </a: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2"/>
        <p:cNvGrpSpPr/>
        <p:nvPr/>
      </p:nvGrpSpPr>
      <p:grpSpPr>
        <a:xfrm>
          <a:off x="0" y="0"/>
          <a:ext cx="0" cy="0"/>
          <a:chOff x="0" y="0"/>
          <a:chExt cx="0" cy="0"/>
        </a:xfrm>
      </p:grpSpPr>
      <p:sp>
        <p:nvSpPr>
          <p:cNvPr id="173" name="Shape 17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4" name="Shape 17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8"/>
        <p:cNvGrpSpPr/>
        <p:nvPr/>
      </p:nvGrpSpPr>
      <p:grpSpPr>
        <a:xfrm>
          <a:off x="0" y="0"/>
          <a:ext cx="0" cy="0"/>
          <a:chOff x="0" y="0"/>
          <a:chExt cx="0" cy="0"/>
        </a:xfrm>
      </p:grpSpPr>
      <p:sp>
        <p:nvSpPr>
          <p:cNvPr id="179" name="Shape 17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80" name="Shape 18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4"/>
        <p:cNvGrpSpPr/>
        <p:nvPr/>
      </p:nvGrpSpPr>
      <p:grpSpPr>
        <a:xfrm>
          <a:off x="0" y="0"/>
          <a:ext cx="0" cy="0"/>
          <a:chOff x="0" y="0"/>
          <a:chExt cx="0" cy="0"/>
        </a:xfrm>
      </p:grpSpPr>
      <p:sp>
        <p:nvSpPr>
          <p:cNvPr id="185" name="Shape 18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86" name="Shape 18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0"/>
        <p:cNvGrpSpPr/>
        <p:nvPr/>
      </p:nvGrpSpPr>
      <p:grpSpPr>
        <a:xfrm>
          <a:off x="0" y="0"/>
          <a:ext cx="0" cy="0"/>
          <a:chOff x="0" y="0"/>
          <a:chExt cx="0" cy="0"/>
        </a:xfrm>
      </p:grpSpPr>
      <p:sp>
        <p:nvSpPr>
          <p:cNvPr id="191" name="Shape 19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92" name="Shape 19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6"/>
        <p:cNvGrpSpPr/>
        <p:nvPr/>
      </p:nvGrpSpPr>
      <p:grpSpPr>
        <a:xfrm>
          <a:off x="0" y="0"/>
          <a:ext cx="0" cy="0"/>
          <a:chOff x="0" y="0"/>
          <a:chExt cx="0" cy="0"/>
        </a:xfrm>
      </p:grpSpPr>
      <p:sp>
        <p:nvSpPr>
          <p:cNvPr id="197" name="Shape 19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98" name="Shape 19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0"/>
        <p:cNvGrpSpPr/>
        <p:nvPr/>
      </p:nvGrpSpPr>
      <p:grpSpPr>
        <a:xfrm>
          <a:off x="0" y="0"/>
          <a:ext cx="0" cy="0"/>
          <a:chOff x="0" y="0"/>
          <a:chExt cx="0" cy="0"/>
        </a:xfrm>
      </p:grpSpPr>
      <p:sp>
        <p:nvSpPr>
          <p:cNvPr id="71" name="Shape 7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2" name="Shape 7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6"/>
        <p:cNvGrpSpPr/>
        <p:nvPr/>
      </p:nvGrpSpPr>
      <p:grpSpPr>
        <a:xfrm>
          <a:off x="0" y="0"/>
          <a:ext cx="0" cy="0"/>
          <a:chOff x="0" y="0"/>
          <a:chExt cx="0" cy="0"/>
        </a:xfrm>
      </p:grpSpPr>
      <p:sp>
        <p:nvSpPr>
          <p:cNvPr id="77" name="Shape 7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8" name="Shape 7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2"/>
        <p:cNvGrpSpPr/>
        <p:nvPr/>
      </p:nvGrpSpPr>
      <p:grpSpPr>
        <a:xfrm>
          <a:off x="0" y="0"/>
          <a:ext cx="0" cy="0"/>
          <a:chOff x="0" y="0"/>
          <a:chExt cx="0" cy="0"/>
        </a:xfrm>
      </p:grpSpPr>
      <p:sp>
        <p:nvSpPr>
          <p:cNvPr id="83" name="Shape 8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4" name="Shape 8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8"/>
        <p:cNvGrpSpPr/>
        <p:nvPr/>
      </p:nvGrpSpPr>
      <p:grpSpPr>
        <a:xfrm>
          <a:off x="0" y="0"/>
          <a:ext cx="0" cy="0"/>
          <a:chOff x="0" y="0"/>
          <a:chExt cx="0" cy="0"/>
        </a:xfrm>
      </p:grpSpPr>
      <p:sp>
        <p:nvSpPr>
          <p:cNvPr id="89" name="Shape 8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0" name="Shape 9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4"/>
        <p:cNvGrpSpPr/>
        <p:nvPr/>
      </p:nvGrpSpPr>
      <p:grpSpPr>
        <a:xfrm>
          <a:off x="0" y="0"/>
          <a:ext cx="0" cy="0"/>
          <a:chOff x="0" y="0"/>
          <a:chExt cx="0" cy="0"/>
        </a:xfrm>
      </p:grpSpPr>
      <p:sp>
        <p:nvSpPr>
          <p:cNvPr id="95" name="Shape 9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6" name="Shape 9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0"/>
        <p:cNvGrpSpPr/>
        <p:nvPr/>
      </p:nvGrpSpPr>
      <p:grpSpPr>
        <a:xfrm>
          <a:off x="0" y="0"/>
          <a:ext cx="0" cy="0"/>
          <a:chOff x="0" y="0"/>
          <a:chExt cx="0" cy="0"/>
        </a:xfrm>
      </p:grpSpPr>
      <p:sp>
        <p:nvSpPr>
          <p:cNvPr id="101" name="Shape 10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2" name="Shape 10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6"/>
        <p:cNvGrpSpPr/>
        <p:nvPr/>
      </p:nvGrpSpPr>
      <p:grpSpPr>
        <a:xfrm>
          <a:off x="0" y="0"/>
          <a:ext cx="0" cy="0"/>
          <a:chOff x="0" y="0"/>
          <a:chExt cx="0" cy="0"/>
        </a:xfrm>
      </p:grpSpPr>
      <p:sp>
        <p:nvSpPr>
          <p:cNvPr id="107" name="Shape 10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8" name="Shape 10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p:nvPr/>
        </p:nvSpPr>
        <p:spPr>
          <a:xfrm rot="10800000">
            <a:off x="4226100" y="2933550"/>
            <a:ext cx="691800" cy="388500"/>
          </a:xfrm>
          <a:prstGeom prst="triangle">
            <a:avLst>
              <a:gd name="adj" fmla="val 50000"/>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1" name="Shape 11"/>
          <p:cNvSpPr/>
          <p:nvPr/>
        </p:nvSpPr>
        <p:spPr>
          <a:xfrm>
            <a:off x="-25" y="0"/>
            <a:ext cx="9144000" cy="31242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2" name="Shape 12"/>
          <p:cNvSpPr txBox="1">
            <a:spLocks noGrp="1"/>
          </p:cNvSpPr>
          <p:nvPr>
            <p:ph type="ctrTitle"/>
          </p:nvPr>
        </p:nvSpPr>
        <p:spPr>
          <a:xfrm>
            <a:off x="411175" y="644300"/>
            <a:ext cx="8282400" cy="2109000"/>
          </a:xfrm>
          <a:prstGeom prst="rect">
            <a:avLst/>
          </a:prstGeom>
        </p:spPr>
        <p:txBody>
          <a:bodyPr lIns="91425" tIns="91425" rIns="91425" bIns="91425" anchor="b" anchorCtr="0"/>
          <a:lstStyle>
            <a:lvl1pPr lvl="0" algn="ctr">
              <a:spcBef>
                <a:spcPts val="0"/>
              </a:spcBef>
              <a:buClr>
                <a:schemeClr val="lt1"/>
              </a:buClr>
              <a:buSzPct val="100000"/>
              <a:defRPr sz="6000">
                <a:solidFill>
                  <a:schemeClr val="lt1"/>
                </a:solidFill>
              </a:defRPr>
            </a:lvl1pPr>
            <a:lvl2pPr lvl="1" algn="ctr">
              <a:spcBef>
                <a:spcPts val="0"/>
              </a:spcBef>
              <a:buClr>
                <a:schemeClr val="lt1"/>
              </a:buClr>
              <a:buSzPct val="100000"/>
              <a:defRPr sz="6000">
                <a:solidFill>
                  <a:schemeClr val="lt1"/>
                </a:solidFill>
              </a:defRPr>
            </a:lvl2pPr>
            <a:lvl3pPr lvl="2" algn="ctr">
              <a:spcBef>
                <a:spcPts val="0"/>
              </a:spcBef>
              <a:buClr>
                <a:schemeClr val="lt1"/>
              </a:buClr>
              <a:buSzPct val="100000"/>
              <a:defRPr sz="6000">
                <a:solidFill>
                  <a:schemeClr val="lt1"/>
                </a:solidFill>
              </a:defRPr>
            </a:lvl3pPr>
            <a:lvl4pPr lvl="3" algn="ctr">
              <a:spcBef>
                <a:spcPts val="0"/>
              </a:spcBef>
              <a:buClr>
                <a:schemeClr val="lt1"/>
              </a:buClr>
              <a:buSzPct val="100000"/>
              <a:defRPr sz="6000">
                <a:solidFill>
                  <a:schemeClr val="lt1"/>
                </a:solidFill>
              </a:defRPr>
            </a:lvl4pPr>
            <a:lvl5pPr lvl="4" algn="ctr">
              <a:spcBef>
                <a:spcPts val="0"/>
              </a:spcBef>
              <a:buClr>
                <a:schemeClr val="lt1"/>
              </a:buClr>
              <a:buSzPct val="100000"/>
              <a:defRPr sz="6000">
                <a:solidFill>
                  <a:schemeClr val="lt1"/>
                </a:solidFill>
              </a:defRPr>
            </a:lvl5pPr>
            <a:lvl6pPr lvl="5" algn="ctr">
              <a:spcBef>
                <a:spcPts val="0"/>
              </a:spcBef>
              <a:buClr>
                <a:schemeClr val="lt1"/>
              </a:buClr>
              <a:buSzPct val="100000"/>
              <a:defRPr sz="6000">
                <a:solidFill>
                  <a:schemeClr val="lt1"/>
                </a:solidFill>
              </a:defRPr>
            </a:lvl6pPr>
            <a:lvl7pPr lvl="6" algn="ctr">
              <a:spcBef>
                <a:spcPts val="0"/>
              </a:spcBef>
              <a:buClr>
                <a:schemeClr val="lt1"/>
              </a:buClr>
              <a:buSzPct val="100000"/>
              <a:defRPr sz="6000">
                <a:solidFill>
                  <a:schemeClr val="lt1"/>
                </a:solidFill>
              </a:defRPr>
            </a:lvl7pPr>
            <a:lvl8pPr lvl="7" algn="ctr">
              <a:spcBef>
                <a:spcPts val="0"/>
              </a:spcBef>
              <a:buClr>
                <a:schemeClr val="lt1"/>
              </a:buClr>
              <a:buSzPct val="100000"/>
              <a:defRPr sz="6000">
                <a:solidFill>
                  <a:schemeClr val="lt1"/>
                </a:solidFill>
              </a:defRPr>
            </a:lvl8pPr>
            <a:lvl9pPr lvl="8" algn="ctr">
              <a:spcBef>
                <a:spcPts val="0"/>
              </a:spcBef>
              <a:buClr>
                <a:schemeClr val="lt1"/>
              </a:buClr>
              <a:buSzPct val="100000"/>
              <a:defRPr sz="6000">
                <a:solidFill>
                  <a:schemeClr val="lt1"/>
                </a:solidFill>
              </a:defRPr>
            </a:lvl9pPr>
          </a:lstStyle>
          <a:p>
            <a:endParaRPr/>
          </a:p>
        </p:txBody>
      </p:sp>
      <p:sp>
        <p:nvSpPr>
          <p:cNvPr id="13" name="Shape 13"/>
          <p:cNvSpPr txBox="1">
            <a:spLocks noGrp="1"/>
          </p:cNvSpPr>
          <p:nvPr>
            <p:ph type="subTitle" idx="1"/>
          </p:nvPr>
        </p:nvSpPr>
        <p:spPr>
          <a:xfrm>
            <a:off x="411175" y="3398250"/>
            <a:ext cx="8282400" cy="1260600"/>
          </a:xfrm>
          <a:prstGeom prst="rect">
            <a:avLst/>
          </a:prstGeom>
        </p:spPr>
        <p:txBody>
          <a:bodyPr lIns="91425" tIns="91425" rIns="91425" bIns="91425" anchor="ctr" anchorCtr="0"/>
          <a:lstStyle>
            <a:lvl1pPr lvl="0" algn="ctr">
              <a:lnSpc>
                <a:spcPct val="100000"/>
              </a:lnSpc>
              <a:spcBef>
                <a:spcPts val="0"/>
              </a:spcBef>
              <a:spcAft>
                <a:spcPts val="0"/>
              </a:spcAft>
              <a:buSzPct val="100000"/>
              <a:buFont typeface="Oswald"/>
              <a:buNone/>
              <a:defRPr sz="3600">
                <a:latin typeface="Oswald"/>
                <a:ea typeface="Oswald"/>
                <a:cs typeface="Oswald"/>
                <a:sym typeface="Oswald"/>
              </a:defRPr>
            </a:lvl1pPr>
            <a:lvl2pPr lvl="1" algn="ctr">
              <a:lnSpc>
                <a:spcPct val="100000"/>
              </a:lnSpc>
              <a:spcBef>
                <a:spcPts val="0"/>
              </a:spcBef>
              <a:spcAft>
                <a:spcPts val="0"/>
              </a:spcAft>
              <a:buSzPct val="100000"/>
              <a:buFont typeface="Oswald"/>
              <a:buNone/>
              <a:defRPr sz="3600">
                <a:latin typeface="Oswald"/>
                <a:ea typeface="Oswald"/>
                <a:cs typeface="Oswald"/>
                <a:sym typeface="Oswald"/>
              </a:defRPr>
            </a:lvl2pPr>
            <a:lvl3pPr lvl="2" algn="ctr">
              <a:lnSpc>
                <a:spcPct val="100000"/>
              </a:lnSpc>
              <a:spcBef>
                <a:spcPts val="0"/>
              </a:spcBef>
              <a:spcAft>
                <a:spcPts val="0"/>
              </a:spcAft>
              <a:buSzPct val="100000"/>
              <a:buFont typeface="Oswald"/>
              <a:buNone/>
              <a:defRPr sz="3600">
                <a:latin typeface="Oswald"/>
                <a:ea typeface="Oswald"/>
                <a:cs typeface="Oswald"/>
                <a:sym typeface="Oswald"/>
              </a:defRPr>
            </a:lvl3pPr>
            <a:lvl4pPr lvl="3" algn="ctr">
              <a:lnSpc>
                <a:spcPct val="100000"/>
              </a:lnSpc>
              <a:spcBef>
                <a:spcPts val="0"/>
              </a:spcBef>
              <a:spcAft>
                <a:spcPts val="0"/>
              </a:spcAft>
              <a:buSzPct val="100000"/>
              <a:buFont typeface="Oswald"/>
              <a:buNone/>
              <a:defRPr sz="3600">
                <a:latin typeface="Oswald"/>
                <a:ea typeface="Oswald"/>
                <a:cs typeface="Oswald"/>
                <a:sym typeface="Oswald"/>
              </a:defRPr>
            </a:lvl4pPr>
            <a:lvl5pPr lvl="4" algn="ctr">
              <a:lnSpc>
                <a:spcPct val="100000"/>
              </a:lnSpc>
              <a:spcBef>
                <a:spcPts val="0"/>
              </a:spcBef>
              <a:spcAft>
                <a:spcPts val="0"/>
              </a:spcAft>
              <a:buSzPct val="100000"/>
              <a:buFont typeface="Oswald"/>
              <a:buNone/>
              <a:defRPr sz="3600">
                <a:latin typeface="Oswald"/>
                <a:ea typeface="Oswald"/>
                <a:cs typeface="Oswald"/>
                <a:sym typeface="Oswald"/>
              </a:defRPr>
            </a:lvl5pPr>
            <a:lvl6pPr lvl="5" algn="ctr">
              <a:lnSpc>
                <a:spcPct val="100000"/>
              </a:lnSpc>
              <a:spcBef>
                <a:spcPts val="0"/>
              </a:spcBef>
              <a:spcAft>
                <a:spcPts val="0"/>
              </a:spcAft>
              <a:buSzPct val="100000"/>
              <a:buFont typeface="Oswald"/>
              <a:buNone/>
              <a:defRPr sz="3600">
                <a:latin typeface="Oswald"/>
                <a:ea typeface="Oswald"/>
                <a:cs typeface="Oswald"/>
                <a:sym typeface="Oswald"/>
              </a:defRPr>
            </a:lvl6pPr>
            <a:lvl7pPr lvl="6" algn="ctr">
              <a:lnSpc>
                <a:spcPct val="100000"/>
              </a:lnSpc>
              <a:spcBef>
                <a:spcPts val="0"/>
              </a:spcBef>
              <a:spcAft>
                <a:spcPts val="0"/>
              </a:spcAft>
              <a:buSzPct val="100000"/>
              <a:buFont typeface="Oswald"/>
              <a:buNone/>
              <a:defRPr sz="3600">
                <a:latin typeface="Oswald"/>
                <a:ea typeface="Oswald"/>
                <a:cs typeface="Oswald"/>
                <a:sym typeface="Oswald"/>
              </a:defRPr>
            </a:lvl7pPr>
            <a:lvl8pPr lvl="7" algn="ctr">
              <a:lnSpc>
                <a:spcPct val="100000"/>
              </a:lnSpc>
              <a:spcBef>
                <a:spcPts val="0"/>
              </a:spcBef>
              <a:spcAft>
                <a:spcPts val="0"/>
              </a:spcAft>
              <a:buSzPct val="100000"/>
              <a:buFont typeface="Oswald"/>
              <a:buNone/>
              <a:defRPr sz="3600">
                <a:latin typeface="Oswald"/>
                <a:ea typeface="Oswald"/>
                <a:cs typeface="Oswald"/>
                <a:sym typeface="Oswald"/>
              </a:defRPr>
            </a:lvl8pPr>
            <a:lvl9pPr lvl="8" algn="ctr">
              <a:lnSpc>
                <a:spcPct val="100000"/>
              </a:lnSpc>
              <a:spcBef>
                <a:spcPts val="0"/>
              </a:spcBef>
              <a:spcAft>
                <a:spcPts val="0"/>
              </a:spcAft>
              <a:buSzPct val="100000"/>
              <a:buFont typeface="Oswald"/>
              <a:buNone/>
              <a:defRPr sz="3600">
                <a:latin typeface="Oswald"/>
                <a:ea typeface="Oswald"/>
                <a:cs typeface="Oswald"/>
                <a:sym typeface="Oswald"/>
              </a:defRPr>
            </a:lvl9pPr>
          </a:lstStyle>
          <a:p>
            <a:endParaRPr/>
          </a:p>
        </p:txBody>
      </p:sp>
      <p:sp>
        <p:nvSpPr>
          <p:cNvPr id="14" name="Shape 1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51"/>
        <p:cNvGrpSpPr/>
        <p:nvPr/>
      </p:nvGrpSpPr>
      <p:grpSpPr>
        <a:xfrm>
          <a:off x="0" y="0"/>
          <a:ext cx="0" cy="0"/>
          <a:chOff x="0" y="0"/>
          <a:chExt cx="0" cy="0"/>
        </a:xfrm>
      </p:grpSpPr>
      <p:cxnSp>
        <p:nvCxnSpPr>
          <p:cNvPr id="52" name="Shape 52"/>
          <p:cNvCxnSpPr/>
          <p:nvPr/>
        </p:nvCxnSpPr>
        <p:spPr>
          <a:xfrm>
            <a:off x="413275" y="2988275"/>
            <a:ext cx="910500" cy="0"/>
          </a:xfrm>
          <a:prstGeom prst="straightConnector1">
            <a:avLst/>
          </a:prstGeom>
          <a:noFill/>
          <a:ln w="28575" cap="flat" cmpd="sng">
            <a:solidFill>
              <a:schemeClr val="dk1"/>
            </a:solidFill>
            <a:prstDash val="lgDash"/>
            <a:round/>
            <a:headEnd type="none" w="med" len="med"/>
            <a:tailEnd type="none" w="med" len="med"/>
          </a:ln>
        </p:spPr>
      </p:cxnSp>
      <p:sp>
        <p:nvSpPr>
          <p:cNvPr id="53" name="Shape 53"/>
          <p:cNvSpPr txBox="1">
            <a:spLocks noGrp="1"/>
          </p:cNvSpPr>
          <p:nvPr>
            <p:ph type="title"/>
          </p:nvPr>
        </p:nvSpPr>
        <p:spPr>
          <a:xfrm>
            <a:off x="311700" y="1106125"/>
            <a:ext cx="8520600" cy="1963500"/>
          </a:xfrm>
          <a:prstGeom prst="rect">
            <a:avLst/>
          </a:prstGeom>
        </p:spPr>
        <p:txBody>
          <a:bodyPr lIns="91425" tIns="91425" rIns="91425" bIns="91425" anchor="b" anchorCtr="0"/>
          <a:lstStyle>
            <a:lvl1pPr lvl="0">
              <a:spcBef>
                <a:spcPts val="0"/>
              </a:spcBef>
              <a:buSzPct val="100000"/>
              <a:defRPr sz="12000"/>
            </a:lvl1pPr>
            <a:lvl2pPr lvl="1">
              <a:spcBef>
                <a:spcPts val="0"/>
              </a:spcBef>
              <a:buSzPct val="100000"/>
              <a:defRPr sz="12000"/>
            </a:lvl2pPr>
            <a:lvl3pPr lvl="2">
              <a:spcBef>
                <a:spcPts val="0"/>
              </a:spcBef>
              <a:buSzPct val="100000"/>
              <a:defRPr sz="12000"/>
            </a:lvl3pPr>
            <a:lvl4pPr lvl="3">
              <a:spcBef>
                <a:spcPts val="0"/>
              </a:spcBef>
              <a:buSzPct val="100000"/>
              <a:defRPr sz="12000"/>
            </a:lvl4pPr>
            <a:lvl5pPr lvl="4">
              <a:spcBef>
                <a:spcPts val="0"/>
              </a:spcBef>
              <a:buSzPct val="100000"/>
              <a:defRPr sz="12000"/>
            </a:lvl5pPr>
            <a:lvl6pPr lvl="5">
              <a:spcBef>
                <a:spcPts val="0"/>
              </a:spcBef>
              <a:buSzPct val="100000"/>
              <a:defRPr sz="12000"/>
            </a:lvl6pPr>
            <a:lvl7pPr lvl="6">
              <a:spcBef>
                <a:spcPts val="0"/>
              </a:spcBef>
              <a:buSzPct val="100000"/>
              <a:defRPr sz="12000"/>
            </a:lvl7pPr>
            <a:lvl8pPr lvl="7">
              <a:spcBef>
                <a:spcPts val="0"/>
              </a:spcBef>
              <a:buSzPct val="100000"/>
              <a:defRPr sz="12000"/>
            </a:lvl8pPr>
            <a:lvl9pPr lvl="8">
              <a:spcBef>
                <a:spcPts val="0"/>
              </a:spcBef>
              <a:buSzPct val="100000"/>
              <a:defRPr sz="12000"/>
            </a:lvl9pPr>
          </a:lstStyle>
          <a:p>
            <a:endParaRPr/>
          </a:p>
        </p:txBody>
      </p:sp>
      <p:sp>
        <p:nvSpPr>
          <p:cNvPr id="54" name="Shape 54"/>
          <p:cNvSpPr txBox="1">
            <a:spLocks noGrp="1"/>
          </p:cNvSpPr>
          <p:nvPr>
            <p:ph type="body" idx="1"/>
          </p:nvPr>
        </p:nvSpPr>
        <p:spPr>
          <a:xfrm>
            <a:off x="311700" y="3152225"/>
            <a:ext cx="8520600" cy="13008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55" name="Shape 5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6"/>
        <p:cNvGrpSpPr/>
        <p:nvPr/>
      </p:nvGrpSpPr>
      <p:grpSpPr>
        <a:xfrm>
          <a:off x="0" y="0"/>
          <a:ext cx="0" cy="0"/>
          <a:chOff x="0" y="0"/>
          <a:chExt cx="0" cy="0"/>
        </a:xfrm>
      </p:grpSpPr>
      <p:sp>
        <p:nvSpPr>
          <p:cNvPr id="57" name="Shape 5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5"/>
        <p:cNvGrpSpPr/>
        <p:nvPr/>
      </p:nvGrpSpPr>
      <p:grpSpPr>
        <a:xfrm>
          <a:off x="0" y="0"/>
          <a:ext cx="0" cy="0"/>
          <a:chOff x="0" y="0"/>
          <a:chExt cx="0" cy="0"/>
        </a:xfrm>
      </p:grpSpPr>
      <p:sp>
        <p:nvSpPr>
          <p:cNvPr id="16" name="Shape 16"/>
          <p:cNvSpPr/>
          <p:nvPr/>
        </p:nvSpPr>
        <p:spPr>
          <a:xfrm>
            <a:off x="0" y="1567350"/>
            <a:ext cx="9144000" cy="20088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7" name="Shape 17"/>
          <p:cNvSpPr txBox="1">
            <a:spLocks noGrp="1"/>
          </p:cNvSpPr>
          <p:nvPr>
            <p:ph type="title"/>
          </p:nvPr>
        </p:nvSpPr>
        <p:spPr>
          <a:xfrm>
            <a:off x="430800" y="1889700"/>
            <a:ext cx="8282400" cy="1516500"/>
          </a:xfrm>
          <a:prstGeom prst="rect">
            <a:avLst/>
          </a:prstGeom>
        </p:spPr>
        <p:txBody>
          <a:bodyPr lIns="91425" tIns="91425" rIns="91425" bIns="91425" anchor="ctr" anchorCtr="0"/>
          <a:lstStyle>
            <a:lvl1pPr lvl="0" algn="ctr">
              <a:spcBef>
                <a:spcPts val="0"/>
              </a:spcBef>
              <a:buClr>
                <a:schemeClr val="lt1"/>
              </a:buClr>
              <a:buSzPct val="100000"/>
              <a:defRPr sz="3600">
                <a:solidFill>
                  <a:schemeClr val="lt1"/>
                </a:solidFill>
              </a:defRPr>
            </a:lvl1pPr>
            <a:lvl2pPr lvl="1" algn="ctr">
              <a:spcBef>
                <a:spcPts val="0"/>
              </a:spcBef>
              <a:buClr>
                <a:schemeClr val="lt1"/>
              </a:buClr>
              <a:buSzPct val="100000"/>
              <a:defRPr sz="3600">
                <a:solidFill>
                  <a:schemeClr val="lt1"/>
                </a:solidFill>
              </a:defRPr>
            </a:lvl2pPr>
            <a:lvl3pPr lvl="2" algn="ctr">
              <a:spcBef>
                <a:spcPts val="0"/>
              </a:spcBef>
              <a:buClr>
                <a:schemeClr val="lt1"/>
              </a:buClr>
              <a:buSzPct val="100000"/>
              <a:defRPr sz="3600">
                <a:solidFill>
                  <a:schemeClr val="lt1"/>
                </a:solidFill>
              </a:defRPr>
            </a:lvl3pPr>
            <a:lvl4pPr lvl="3" algn="ctr">
              <a:spcBef>
                <a:spcPts val="0"/>
              </a:spcBef>
              <a:buClr>
                <a:schemeClr val="lt1"/>
              </a:buClr>
              <a:buSzPct val="100000"/>
              <a:defRPr sz="3600">
                <a:solidFill>
                  <a:schemeClr val="lt1"/>
                </a:solidFill>
              </a:defRPr>
            </a:lvl4pPr>
            <a:lvl5pPr lvl="4" algn="ctr">
              <a:spcBef>
                <a:spcPts val="0"/>
              </a:spcBef>
              <a:buClr>
                <a:schemeClr val="lt1"/>
              </a:buClr>
              <a:buSzPct val="100000"/>
              <a:defRPr sz="3600">
                <a:solidFill>
                  <a:schemeClr val="lt1"/>
                </a:solidFill>
              </a:defRPr>
            </a:lvl5pPr>
            <a:lvl6pPr lvl="5" algn="ctr">
              <a:spcBef>
                <a:spcPts val="0"/>
              </a:spcBef>
              <a:buClr>
                <a:schemeClr val="lt1"/>
              </a:buClr>
              <a:buSzPct val="100000"/>
              <a:defRPr sz="3600">
                <a:solidFill>
                  <a:schemeClr val="lt1"/>
                </a:solidFill>
              </a:defRPr>
            </a:lvl6pPr>
            <a:lvl7pPr lvl="6" algn="ctr">
              <a:spcBef>
                <a:spcPts val="0"/>
              </a:spcBef>
              <a:buClr>
                <a:schemeClr val="lt1"/>
              </a:buClr>
              <a:buSzPct val="100000"/>
              <a:defRPr sz="3600">
                <a:solidFill>
                  <a:schemeClr val="lt1"/>
                </a:solidFill>
              </a:defRPr>
            </a:lvl7pPr>
            <a:lvl8pPr lvl="7" algn="ctr">
              <a:spcBef>
                <a:spcPts val="0"/>
              </a:spcBef>
              <a:buClr>
                <a:schemeClr val="lt1"/>
              </a:buClr>
              <a:buSzPct val="100000"/>
              <a:defRPr sz="3600">
                <a:solidFill>
                  <a:schemeClr val="lt1"/>
                </a:solidFill>
              </a:defRPr>
            </a:lvl8pPr>
            <a:lvl9pPr lvl="8" algn="ctr">
              <a:spcBef>
                <a:spcPts val="0"/>
              </a:spcBef>
              <a:buClr>
                <a:schemeClr val="lt1"/>
              </a:buClr>
              <a:buSzPct val="100000"/>
              <a:defRPr sz="3600">
                <a:solidFill>
                  <a:schemeClr val="lt1"/>
                </a:solidFill>
              </a:defRPr>
            </a:lvl9pPr>
          </a:lstStyle>
          <a:p>
            <a:endParaRPr/>
          </a:p>
        </p:txBody>
      </p:sp>
      <p:sp>
        <p:nvSpPr>
          <p:cNvPr id="18" name="Shape 18"/>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9"/>
        <p:cNvGrpSpPr/>
        <p:nvPr/>
      </p:nvGrpSpPr>
      <p:grpSpPr>
        <a:xfrm>
          <a:off x="0" y="0"/>
          <a:ext cx="0" cy="0"/>
          <a:chOff x="0" y="0"/>
          <a:chExt cx="0" cy="0"/>
        </a:xfrm>
      </p:grpSpPr>
      <p:cxnSp>
        <p:nvCxnSpPr>
          <p:cNvPr id="20" name="Shape 20"/>
          <p:cNvCxnSpPr/>
          <p:nvPr/>
        </p:nvCxnSpPr>
        <p:spPr>
          <a:xfrm>
            <a:off x="429200" y="1275577"/>
            <a:ext cx="614100" cy="0"/>
          </a:xfrm>
          <a:prstGeom prst="straightConnector1">
            <a:avLst/>
          </a:prstGeom>
          <a:noFill/>
          <a:ln w="19050" cap="flat" cmpd="sng">
            <a:solidFill>
              <a:schemeClr val="dk2"/>
            </a:solidFill>
            <a:prstDash val="lgDash"/>
            <a:round/>
            <a:headEnd type="none" w="med" len="med"/>
            <a:tailEnd type="none" w="med" len="med"/>
          </a:ln>
        </p:spPr>
      </p:cxnSp>
      <p:sp>
        <p:nvSpPr>
          <p:cNvPr id="21" name="Shape 21"/>
          <p:cNvSpPr txBox="1">
            <a:spLocks noGrp="1"/>
          </p:cNvSpPr>
          <p:nvPr>
            <p:ph type="title"/>
          </p:nvPr>
        </p:nvSpPr>
        <p:spPr>
          <a:xfrm>
            <a:off x="311700" y="372500"/>
            <a:ext cx="8520600" cy="7335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468825"/>
            <a:ext cx="8520600" cy="30999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4"/>
        <p:cNvGrpSpPr/>
        <p:nvPr/>
      </p:nvGrpSpPr>
      <p:grpSpPr>
        <a:xfrm>
          <a:off x="0" y="0"/>
          <a:ext cx="0" cy="0"/>
          <a:chOff x="0" y="0"/>
          <a:chExt cx="0" cy="0"/>
        </a:xfrm>
      </p:grpSpPr>
      <p:cxnSp>
        <p:nvCxnSpPr>
          <p:cNvPr id="25" name="Shape 25"/>
          <p:cNvCxnSpPr/>
          <p:nvPr/>
        </p:nvCxnSpPr>
        <p:spPr>
          <a:xfrm>
            <a:off x="429200" y="1275577"/>
            <a:ext cx="614100" cy="0"/>
          </a:xfrm>
          <a:prstGeom prst="straightConnector1">
            <a:avLst/>
          </a:prstGeom>
          <a:noFill/>
          <a:ln w="19050" cap="flat" cmpd="sng">
            <a:solidFill>
              <a:schemeClr val="dk2"/>
            </a:solidFill>
            <a:prstDash val="lgDash"/>
            <a:round/>
            <a:headEnd type="none" w="med" len="med"/>
            <a:tailEnd type="none" w="med" len="med"/>
          </a:ln>
        </p:spPr>
      </p:cxnSp>
      <p:sp>
        <p:nvSpPr>
          <p:cNvPr id="26" name="Shape 26"/>
          <p:cNvSpPr txBox="1">
            <a:spLocks noGrp="1"/>
          </p:cNvSpPr>
          <p:nvPr>
            <p:ph type="title"/>
          </p:nvPr>
        </p:nvSpPr>
        <p:spPr>
          <a:xfrm>
            <a:off x="311700" y="372500"/>
            <a:ext cx="8520600" cy="7335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body" idx="1"/>
          </p:nvPr>
        </p:nvSpPr>
        <p:spPr>
          <a:xfrm>
            <a:off x="311700" y="1468825"/>
            <a:ext cx="3999900" cy="30999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8" name="Shape 28"/>
          <p:cNvSpPr txBox="1">
            <a:spLocks noGrp="1"/>
          </p:cNvSpPr>
          <p:nvPr>
            <p:ph type="body" idx="2"/>
          </p:nvPr>
        </p:nvSpPr>
        <p:spPr>
          <a:xfrm>
            <a:off x="4832400" y="1468825"/>
            <a:ext cx="3999900" cy="30999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9" name="Shape 2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30"/>
        <p:cNvGrpSpPr/>
        <p:nvPr/>
      </p:nvGrpSpPr>
      <p:grpSpPr>
        <a:xfrm>
          <a:off x="0" y="0"/>
          <a:ext cx="0" cy="0"/>
          <a:chOff x="0" y="0"/>
          <a:chExt cx="0" cy="0"/>
        </a:xfrm>
      </p:grpSpPr>
      <p:sp>
        <p:nvSpPr>
          <p:cNvPr id="31" name="Shape 31"/>
          <p:cNvSpPr txBox="1">
            <a:spLocks noGrp="1"/>
          </p:cNvSpPr>
          <p:nvPr>
            <p:ph type="title"/>
          </p:nvPr>
        </p:nvSpPr>
        <p:spPr>
          <a:xfrm>
            <a:off x="311700" y="372500"/>
            <a:ext cx="8520600" cy="7335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2" name="Shape 3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3"/>
        <p:cNvGrpSpPr/>
        <p:nvPr/>
      </p:nvGrpSpPr>
      <p:grpSpPr>
        <a:xfrm>
          <a:off x="0" y="0"/>
          <a:ext cx="0" cy="0"/>
          <a:chOff x="0" y="0"/>
          <a:chExt cx="0" cy="0"/>
        </a:xfrm>
      </p:grpSpPr>
      <p:cxnSp>
        <p:nvCxnSpPr>
          <p:cNvPr id="34" name="Shape 34"/>
          <p:cNvCxnSpPr/>
          <p:nvPr/>
        </p:nvCxnSpPr>
        <p:spPr>
          <a:xfrm>
            <a:off x="418675" y="1457787"/>
            <a:ext cx="614100" cy="0"/>
          </a:xfrm>
          <a:prstGeom prst="straightConnector1">
            <a:avLst/>
          </a:prstGeom>
          <a:noFill/>
          <a:ln w="19050" cap="flat" cmpd="sng">
            <a:solidFill>
              <a:schemeClr val="dk2"/>
            </a:solidFill>
            <a:prstDash val="lgDash"/>
            <a:round/>
            <a:headEnd type="none" w="med" len="med"/>
            <a:tailEnd type="none" w="med" len="med"/>
          </a:ln>
        </p:spPr>
      </p:cxnSp>
      <p:sp>
        <p:nvSpPr>
          <p:cNvPr id="35" name="Shape 35"/>
          <p:cNvSpPr txBox="1">
            <a:spLocks noGrp="1"/>
          </p:cNvSpPr>
          <p:nvPr>
            <p:ph type="title"/>
          </p:nvPr>
        </p:nvSpPr>
        <p:spPr>
          <a:xfrm>
            <a:off x="311700" y="6318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6" name="Shape 36"/>
          <p:cNvSpPr txBox="1">
            <a:spLocks noGrp="1"/>
          </p:cNvSpPr>
          <p:nvPr>
            <p:ph type="body" idx="1"/>
          </p:nvPr>
        </p:nvSpPr>
        <p:spPr>
          <a:xfrm>
            <a:off x="311700" y="1618203"/>
            <a:ext cx="2808000" cy="29508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7" name="Shape 3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bg>
      <p:bgPr>
        <a:solidFill>
          <a:schemeClr val="lt2"/>
        </a:solidFill>
        <a:effectLst/>
      </p:bgPr>
    </p:bg>
    <p:spTree>
      <p:nvGrpSpPr>
        <p:cNvPr id="1" name="Shape 38"/>
        <p:cNvGrpSpPr/>
        <p:nvPr/>
      </p:nvGrpSpPr>
      <p:grpSpPr>
        <a:xfrm>
          <a:off x="0" y="0"/>
          <a:ext cx="0" cy="0"/>
          <a:chOff x="0" y="0"/>
          <a:chExt cx="0" cy="0"/>
        </a:xfrm>
      </p:grpSpPr>
      <p:sp>
        <p:nvSpPr>
          <p:cNvPr id="39" name="Shape 39"/>
          <p:cNvSpPr txBox="1">
            <a:spLocks noGrp="1"/>
          </p:cNvSpPr>
          <p:nvPr>
            <p:ph type="title"/>
          </p:nvPr>
        </p:nvSpPr>
        <p:spPr>
          <a:xfrm>
            <a:off x="490250" y="528900"/>
            <a:ext cx="5678100" cy="4085700"/>
          </a:xfrm>
          <a:prstGeom prst="rect">
            <a:avLst/>
          </a:prstGeom>
        </p:spPr>
        <p:txBody>
          <a:bodyPr lIns="91425" tIns="91425" rIns="91425" bIns="91425" anchor="ctr" anchorCtr="0"/>
          <a:lstStyle>
            <a:lvl1pPr lvl="0">
              <a:spcBef>
                <a:spcPts val="0"/>
              </a:spcBef>
              <a:buClr>
                <a:schemeClr val="lt1"/>
              </a:buClr>
              <a:buSzPct val="100000"/>
              <a:defRPr sz="5400">
                <a:solidFill>
                  <a:schemeClr val="lt1"/>
                </a:solidFill>
              </a:defRPr>
            </a:lvl1pPr>
            <a:lvl2pPr lvl="1">
              <a:spcBef>
                <a:spcPts val="0"/>
              </a:spcBef>
              <a:buClr>
                <a:schemeClr val="lt1"/>
              </a:buClr>
              <a:buSzPct val="100000"/>
              <a:defRPr sz="5400">
                <a:solidFill>
                  <a:schemeClr val="lt1"/>
                </a:solidFill>
              </a:defRPr>
            </a:lvl2pPr>
            <a:lvl3pPr lvl="2">
              <a:spcBef>
                <a:spcPts val="0"/>
              </a:spcBef>
              <a:buClr>
                <a:schemeClr val="lt1"/>
              </a:buClr>
              <a:buSzPct val="100000"/>
              <a:defRPr sz="5400">
                <a:solidFill>
                  <a:schemeClr val="lt1"/>
                </a:solidFill>
              </a:defRPr>
            </a:lvl3pPr>
            <a:lvl4pPr lvl="3">
              <a:spcBef>
                <a:spcPts val="0"/>
              </a:spcBef>
              <a:buClr>
                <a:schemeClr val="lt1"/>
              </a:buClr>
              <a:buSzPct val="100000"/>
              <a:defRPr sz="5400">
                <a:solidFill>
                  <a:schemeClr val="lt1"/>
                </a:solidFill>
              </a:defRPr>
            </a:lvl4pPr>
            <a:lvl5pPr lvl="4">
              <a:spcBef>
                <a:spcPts val="0"/>
              </a:spcBef>
              <a:buClr>
                <a:schemeClr val="lt1"/>
              </a:buClr>
              <a:buSzPct val="100000"/>
              <a:defRPr sz="5400">
                <a:solidFill>
                  <a:schemeClr val="lt1"/>
                </a:solidFill>
              </a:defRPr>
            </a:lvl5pPr>
            <a:lvl6pPr lvl="5">
              <a:spcBef>
                <a:spcPts val="0"/>
              </a:spcBef>
              <a:buClr>
                <a:schemeClr val="lt1"/>
              </a:buClr>
              <a:buSzPct val="100000"/>
              <a:defRPr sz="5400">
                <a:solidFill>
                  <a:schemeClr val="lt1"/>
                </a:solidFill>
              </a:defRPr>
            </a:lvl6pPr>
            <a:lvl7pPr lvl="6">
              <a:spcBef>
                <a:spcPts val="0"/>
              </a:spcBef>
              <a:buClr>
                <a:schemeClr val="lt1"/>
              </a:buClr>
              <a:buSzPct val="100000"/>
              <a:defRPr sz="5400">
                <a:solidFill>
                  <a:schemeClr val="lt1"/>
                </a:solidFill>
              </a:defRPr>
            </a:lvl7pPr>
            <a:lvl8pPr lvl="7">
              <a:spcBef>
                <a:spcPts val="0"/>
              </a:spcBef>
              <a:buClr>
                <a:schemeClr val="lt1"/>
              </a:buClr>
              <a:buSzPct val="100000"/>
              <a:defRPr sz="5400">
                <a:solidFill>
                  <a:schemeClr val="lt1"/>
                </a:solidFill>
              </a:defRPr>
            </a:lvl8pPr>
            <a:lvl9pPr lvl="8">
              <a:spcBef>
                <a:spcPts val="0"/>
              </a:spcBef>
              <a:buClr>
                <a:schemeClr val="lt1"/>
              </a:buClr>
              <a:buSzPct val="100000"/>
              <a:defRPr sz="5400">
                <a:solidFill>
                  <a:schemeClr val="lt1"/>
                </a:solidFill>
              </a:defRPr>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bg>
      <p:bgPr>
        <a:solidFill>
          <a:schemeClr val="dk1"/>
        </a:solidFill>
        <a:effectLst/>
      </p:bgPr>
    </p:bg>
    <p:spTree>
      <p:nvGrpSpPr>
        <p:cNvPr id="1" name="Shape 41"/>
        <p:cNvGrpSpPr/>
        <p:nvPr/>
      </p:nvGrpSpPr>
      <p:grpSpPr>
        <a:xfrm>
          <a:off x="0" y="0"/>
          <a:ext cx="0" cy="0"/>
          <a:chOff x="0" y="0"/>
          <a:chExt cx="0" cy="0"/>
        </a:xfrm>
      </p:grpSpPr>
      <p:sp>
        <p:nvSpPr>
          <p:cNvPr id="42" name="Shape 42"/>
          <p:cNvSpPr/>
          <p:nvPr/>
        </p:nvSpPr>
        <p:spPr>
          <a:xfrm>
            <a:off x="4572000" y="175"/>
            <a:ext cx="4572000" cy="5143500"/>
          </a:xfrm>
          <a:prstGeom prst="rect">
            <a:avLst/>
          </a:prstGeom>
          <a:solidFill>
            <a:schemeClr val="lt1"/>
          </a:solidFill>
          <a:ln>
            <a:noFill/>
          </a:ln>
        </p:spPr>
        <p:txBody>
          <a:bodyPr lIns="91425" tIns="91425" rIns="91425" bIns="91425" anchor="ctr" anchorCtr="0">
            <a:noAutofit/>
          </a:bodyPr>
          <a:lstStyle/>
          <a:p>
            <a:pPr lvl="0">
              <a:spcBef>
                <a:spcPts val="0"/>
              </a:spcBef>
              <a:buNone/>
            </a:pPr>
            <a:endParaRPr/>
          </a:p>
        </p:txBody>
      </p:sp>
      <p:cxnSp>
        <p:nvCxnSpPr>
          <p:cNvPr id="43" name="Shape 43"/>
          <p:cNvCxnSpPr/>
          <p:nvPr/>
        </p:nvCxnSpPr>
        <p:spPr>
          <a:xfrm>
            <a:off x="5029675" y="4495500"/>
            <a:ext cx="577200" cy="0"/>
          </a:xfrm>
          <a:prstGeom prst="straightConnector1">
            <a:avLst/>
          </a:prstGeom>
          <a:noFill/>
          <a:ln w="19050" cap="flat" cmpd="sng">
            <a:solidFill>
              <a:schemeClr val="dk1"/>
            </a:solidFill>
            <a:prstDash val="lgDash"/>
            <a:round/>
            <a:headEnd type="none" w="med" len="med"/>
            <a:tailEnd type="none" w="med" len="med"/>
          </a:ln>
        </p:spPr>
      </p:cxnSp>
      <p:sp>
        <p:nvSpPr>
          <p:cNvPr id="44" name="Shape 44"/>
          <p:cNvSpPr txBox="1">
            <a:spLocks noGrp="1"/>
          </p:cNvSpPr>
          <p:nvPr>
            <p:ph type="title"/>
          </p:nvPr>
        </p:nvSpPr>
        <p:spPr>
          <a:xfrm>
            <a:off x="265500" y="1078750"/>
            <a:ext cx="4045200" cy="1789200"/>
          </a:xfrm>
          <a:prstGeom prst="rect">
            <a:avLst/>
          </a:prstGeom>
        </p:spPr>
        <p:txBody>
          <a:bodyPr lIns="91425" tIns="91425" rIns="91425" bIns="91425" anchor="b" anchorCtr="0"/>
          <a:lstStyle>
            <a:lvl1pPr lvl="0" algn="ctr">
              <a:spcBef>
                <a:spcPts val="0"/>
              </a:spcBef>
              <a:buClr>
                <a:schemeClr val="lt1"/>
              </a:buClr>
              <a:buSzPct val="100000"/>
              <a:defRPr sz="4600">
                <a:solidFill>
                  <a:schemeClr val="lt1"/>
                </a:solidFill>
              </a:defRPr>
            </a:lvl1pPr>
            <a:lvl2pPr lvl="1" algn="ctr">
              <a:spcBef>
                <a:spcPts val="0"/>
              </a:spcBef>
              <a:buClr>
                <a:schemeClr val="lt1"/>
              </a:buClr>
              <a:buSzPct val="100000"/>
              <a:defRPr sz="4600">
                <a:solidFill>
                  <a:schemeClr val="lt1"/>
                </a:solidFill>
              </a:defRPr>
            </a:lvl2pPr>
            <a:lvl3pPr lvl="2" algn="ctr">
              <a:spcBef>
                <a:spcPts val="0"/>
              </a:spcBef>
              <a:buClr>
                <a:schemeClr val="lt1"/>
              </a:buClr>
              <a:buSzPct val="100000"/>
              <a:defRPr sz="4600">
                <a:solidFill>
                  <a:schemeClr val="lt1"/>
                </a:solidFill>
              </a:defRPr>
            </a:lvl3pPr>
            <a:lvl4pPr lvl="3" algn="ctr">
              <a:spcBef>
                <a:spcPts val="0"/>
              </a:spcBef>
              <a:buClr>
                <a:schemeClr val="lt1"/>
              </a:buClr>
              <a:buSzPct val="100000"/>
              <a:defRPr sz="4600">
                <a:solidFill>
                  <a:schemeClr val="lt1"/>
                </a:solidFill>
              </a:defRPr>
            </a:lvl4pPr>
            <a:lvl5pPr lvl="4" algn="ctr">
              <a:spcBef>
                <a:spcPts val="0"/>
              </a:spcBef>
              <a:buClr>
                <a:schemeClr val="lt1"/>
              </a:buClr>
              <a:buSzPct val="100000"/>
              <a:defRPr sz="4600">
                <a:solidFill>
                  <a:schemeClr val="lt1"/>
                </a:solidFill>
              </a:defRPr>
            </a:lvl5pPr>
            <a:lvl6pPr lvl="5" algn="ctr">
              <a:spcBef>
                <a:spcPts val="0"/>
              </a:spcBef>
              <a:buClr>
                <a:schemeClr val="lt1"/>
              </a:buClr>
              <a:buSzPct val="100000"/>
              <a:defRPr sz="4600">
                <a:solidFill>
                  <a:schemeClr val="lt1"/>
                </a:solidFill>
              </a:defRPr>
            </a:lvl6pPr>
            <a:lvl7pPr lvl="6" algn="ctr">
              <a:spcBef>
                <a:spcPts val="0"/>
              </a:spcBef>
              <a:buClr>
                <a:schemeClr val="lt1"/>
              </a:buClr>
              <a:buSzPct val="100000"/>
              <a:defRPr sz="4600">
                <a:solidFill>
                  <a:schemeClr val="lt1"/>
                </a:solidFill>
              </a:defRPr>
            </a:lvl7pPr>
            <a:lvl8pPr lvl="7" algn="ctr">
              <a:spcBef>
                <a:spcPts val="0"/>
              </a:spcBef>
              <a:buClr>
                <a:schemeClr val="lt1"/>
              </a:buClr>
              <a:buSzPct val="100000"/>
              <a:defRPr sz="4600">
                <a:solidFill>
                  <a:schemeClr val="lt1"/>
                </a:solidFill>
              </a:defRPr>
            </a:lvl8pPr>
            <a:lvl9pPr lvl="8" algn="ctr">
              <a:spcBef>
                <a:spcPts val="0"/>
              </a:spcBef>
              <a:buClr>
                <a:schemeClr val="lt1"/>
              </a:buClr>
              <a:buSzPct val="100000"/>
              <a:defRPr sz="4600">
                <a:solidFill>
                  <a:schemeClr val="lt1"/>
                </a:solidFill>
              </a:defRPr>
            </a:lvl9pPr>
          </a:lstStyle>
          <a:p>
            <a:endParaRPr/>
          </a:p>
        </p:txBody>
      </p:sp>
      <p:sp>
        <p:nvSpPr>
          <p:cNvPr id="45" name="Shape 45"/>
          <p:cNvSpPr txBox="1">
            <a:spLocks noGrp="1"/>
          </p:cNvSpPr>
          <p:nvPr>
            <p:ph type="subTitle" idx="1"/>
          </p:nvPr>
        </p:nvSpPr>
        <p:spPr>
          <a:xfrm>
            <a:off x="265500" y="2921400"/>
            <a:ext cx="4045200" cy="1345500"/>
          </a:xfrm>
          <a:prstGeom prst="rect">
            <a:avLst/>
          </a:prstGeom>
        </p:spPr>
        <p:txBody>
          <a:bodyPr lIns="91425" tIns="91425" rIns="91425" bIns="91425" anchor="t" anchorCtr="0"/>
          <a:lstStyle>
            <a:lvl1pPr lvl="0" algn="ctr">
              <a:lnSpc>
                <a:spcPct val="100000"/>
              </a:lnSpc>
              <a:spcBef>
                <a:spcPts val="0"/>
              </a:spcBef>
              <a:spcAft>
                <a:spcPts val="0"/>
              </a:spcAft>
              <a:buClr>
                <a:schemeClr val="lt1"/>
              </a:buClr>
              <a:buSzPct val="100000"/>
              <a:buNone/>
              <a:defRPr sz="1900">
                <a:solidFill>
                  <a:schemeClr val="lt1"/>
                </a:solidFill>
              </a:defRPr>
            </a:lvl1pPr>
            <a:lvl2pPr lvl="1" algn="ctr">
              <a:lnSpc>
                <a:spcPct val="100000"/>
              </a:lnSpc>
              <a:spcBef>
                <a:spcPts val="0"/>
              </a:spcBef>
              <a:spcAft>
                <a:spcPts val="0"/>
              </a:spcAft>
              <a:buClr>
                <a:schemeClr val="lt1"/>
              </a:buClr>
              <a:buSzPct val="100000"/>
              <a:buNone/>
              <a:defRPr sz="1900">
                <a:solidFill>
                  <a:schemeClr val="lt1"/>
                </a:solidFill>
              </a:defRPr>
            </a:lvl2pPr>
            <a:lvl3pPr lvl="2" algn="ctr">
              <a:lnSpc>
                <a:spcPct val="100000"/>
              </a:lnSpc>
              <a:spcBef>
                <a:spcPts val="0"/>
              </a:spcBef>
              <a:spcAft>
                <a:spcPts val="0"/>
              </a:spcAft>
              <a:buClr>
                <a:schemeClr val="lt1"/>
              </a:buClr>
              <a:buSzPct val="100000"/>
              <a:buNone/>
              <a:defRPr sz="1900">
                <a:solidFill>
                  <a:schemeClr val="lt1"/>
                </a:solidFill>
              </a:defRPr>
            </a:lvl3pPr>
            <a:lvl4pPr lvl="3" algn="ctr">
              <a:lnSpc>
                <a:spcPct val="100000"/>
              </a:lnSpc>
              <a:spcBef>
                <a:spcPts val="0"/>
              </a:spcBef>
              <a:spcAft>
                <a:spcPts val="0"/>
              </a:spcAft>
              <a:buClr>
                <a:schemeClr val="lt1"/>
              </a:buClr>
              <a:buSzPct val="100000"/>
              <a:buNone/>
              <a:defRPr sz="1900">
                <a:solidFill>
                  <a:schemeClr val="lt1"/>
                </a:solidFill>
              </a:defRPr>
            </a:lvl4pPr>
            <a:lvl5pPr lvl="4" algn="ctr">
              <a:lnSpc>
                <a:spcPct val="100000"/>
              </a:lnSpc>
              <a:spcBef>
                <a:spcPts val="0"/>
              </a:spcBef>
              <a:spcAft>
                <a:spcPts val="0"/>
              </a:spcAft>
              <a:buClr>
                <a:schemeClr val="lt1"/>
              </a:buClr>
              <a:buSzPct val="100000"/>
              <a:buNone/>
              <a:defRPr sz="1900">
                <a:solidFill>
                  <a:schemeClr val="lt1"/>
                </a:solidFill>
              </a:defRPr>
            </a:lvl5pPr>
            <a:lvl6pPr lvl="5" algn="ctr">
              <a:lnSpc>
                <a:spcPct val="100000"/>
              </a:lnSpc>
              <a:spcBef>
                <a:spcPts val="0"/>
              </a:spcBef>
              <a:spcAft>
                <a:spcPts val="0"/>
              </a:spcAft>
              <a:buClr>
                <a:schemeClr val="lt1"/>
              </a:buClr>
              <a:buSzPct val="100000"/>
              <a:buNone/>
              <a:defRPr sz="1900">
                <a:solidFill>
                  <a:schemeClr val="lt1"/>
                </a:solidFill>
              </a:defRPr>
            </a:lvl6pPr>
            <a:lvl7pPr lvl="6" algn="ctr">
              <a:lnSpc>
                <a:spcPct val="100000"/>
              </a:lnSpc>
              <a:spcBef>
                <a:spcPts val="0"/>
              </a:spcBef>
              <a:spcAft>
                <a:spcPts val="0"/>
              </a:spcAft>
              <a:buClr>
                <a:schemeClr val="lt1"/>
              </a:buClr>
              <a:buSzPct val="100000"/>
              <a:buNone/>
              <a:defRPr sz="1900">
                <a:solidFill>
                  <a:schemeClr val="lt1"/>
                </a:solidFill>
              </a:defRPr>
            </a:lvl7pPr>
            <a:lvl8pPr lvl="7" algn="ctr">
              <a:lnSpc>
                <a:spcPct val="100000"/>
              </a:lnSpc>
              <a:spcBef>
                <a:spcPts val="0"/>
              </a:spcBef>
              <a:spcAft>
                <a:spcPts val="0"/>
              </a:spcAft>
              <a:buClr>
                <a:schemeClr val="lt1"/>
              </a:buClr>
              <a:buSzPct val="100000"/>
              <a:buNone/>
              <a:defRPr sz="1900">
                <a:solidFill>
                  <a:schemeClr val="lt1"/>
                </a:solidFill>
              </a:defRPr>
            </a:lvl8pPr>
            <a:lvl9pPr lvl="8" algn="ctr">
              <a:lnSpc>
                <a:spcPct val="100000"/>
              </a:lnSpc>
              <a:spcBef>
                <a:spcPts val="0"/>
              </a:spcBef>
              <a:spcAft>
                <a:spcPts val="0"/>
              </a:spcAft>
              <a:buClr>
                <a:schemeClr val="lt1"/>
              </a:buClr>
              <a:buSzPct val="100000"/>
              <a:buNone/>
              <a:defRPr sz="1900">
                <a:solidFill>
                  <a:schemeClr val="lt1"/>
                </a:solidFill>
              </a:defRPr>
            </a:lvl9pPr>
          </a:lstStyle>
          <a:p>
            <a:endParaRPr/>
          </a:p>
        </p:txBody>
      </p:sp>
      <p:sp>
        <p:nvSpPr>
          <p:cNvPr id="46" name="Shape 46"/>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8"/>
        <p:cNvGrpSpPr/>
        <p:nvPr/>
      </p:nvGrpSpPr>
      <p:grpSpPr>
        <a:xfrm>
          <a:off x="0" y="0"/>
          <a:ext cx="0" cy="0"/>
          <a:chOff x="0" y="0"/>
          <a:chExt cx="0" cy="0"/>
        </a:xfrm>
      </p:grpSpPr>
      <p:sp>
        <p:nvSpPr>
          <p:cNvPr id="49" name="Shape 49"/>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SzPct val="100000"/>
              <a:buFont typeface="Oswald"/>
              <a:buNone/>
              <a:defRPr sz="2100">
                <a:latin typeface="Oswald"/>
                <a:ea typeface="Oswald"/>
                <a:cs typeface="Oswald"/>
                <a:sym typeface="Oswald"/>
              </a:defRPr>
            </a:lvl1pPr>
          </a:lstStyle>
          <a:p>
            <a:endParaRPr/>
          </a:p>
        </p:txBody>
      </p:sp>
      <p:sp>
        <p:nvSpPr>
          <p:cNvPr id="50" name="Shape 5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372500"/>
            <a:ext cx="8520600" cy="733500"/>
          </a:xfrm>
          <a:prstGeom prst="rect">
            <a:avLst/>
          </a:prstGeom>
          <a:noFill/>
          <a:ln>
            <a:noFill/>
          </a:ln>
        </p:spPr>
        <p:txBody>
          <a:bodyPr lIns="91425" tIns="91425" rIns="91425" bIns="91425" anchor="b" anchorCtr="0"/>
          <a:lstStyle>
            <a:lvl1pPr lvl="0">
              <a:spcBef>
                <a:spcPts val="0"/>
              </a:spcBef>
              <a:buClr>
                <a:schemeClr val="dk2"/>
              </a:buClr>
              <a:buSzPct val="100000"/>
              <a:buFont typeface="Oswald"/>
              <a:buNone/>
              <a:defRPr sz="3000">
                <a:solidFill>
                  <a:schemeClr val="dk2"/>
                </a:solidFill>
                <a:latin typeface="Oswald"/>
                <a:ea typeface="Oswald"/>
                <a:cs typeface="Oswald"/>
                <a:sym typeface="Oswald"/>
              </a:defRPr>
            </a:lvl1pPr>
            <a:lvl2pPr lvl="1">
              <a:spcBef>
                <a:spcPts val="0"/>
              </a:spcBef>
              <a:buClr>
                <a:schemeClr val="dk2"/>
              </a:buClr>
              <a:buSzPct val="100000"/>
              <a:buFont typeface="Oswald"/>
              <a:buNone/>
              <a:defRPr sz="3000">
                <a:solidFill>
                  <a:schemeClr val="dk2"/>
                </a:solidFill>
                <a:latin typeface="Oswald"/>
                <a:ea typeface="Oswald"/>
                <a:cs typeface="Oswald"/>
                <a:sym typeface="Oswald"/>
              </a:defRPr>
            </a:lvl2pPr>
            <a:lvl3pPr lvl="2">
              <a:spcBef>
                <a:spcPts val="0"/>
              </a:spcBef>
              <a:buClr>
                <a:schemeClr val="dk2"/>
              </a:buClr>
              <a:buSzPct val="100000"/>
              <a:buFont typeface="Oswald"/>
              <a:buNone/>
              <a:defRPr sz="3000">
                <a:solidFill>
                  <a:schemeClr val="dk2"/>
                </a:solidFill>
                <a:latin typeface="Oswald"/>
                <a:ea typeface="Oswald"/>
                <a:cs typeface="Oswald"/>
                <a:sym typeface="Oswald"/>
              </a:defRPr>
            </a:lvl3pPr>
            <a:lvl4pPr lvl="3">
              <a:spcBef>
                <a:spcPts val="0"/>
              </a:spcBef>
              <a:buClr>
                <a:schemeClr val="dk2"/>
              </a:buClr>
              <a:buSzPct val="100000"/>
              <a:buFont typeface="Oswald"/>
              <a:buNone/>
              <a:defRPr sz="3000">
                <a:solidFill>
                  <a:schemeClr val="dk2"/>
                </a:solidFill>
                <a:latin typeface="Oswald"/>
                <a:ea typeface="Oswald"/>
                <a:cs typeface="Oswald"/>
                <a:sym typeface="Oswald"/>
              </a:defRPr>
            </a:lvl4pPr>
            <a:lvl5pPr lvl="4">
              <a:spcBef>
                <a:spcPts val="0"/>
              </a:spcBef>
              <a:buClr>
                <a:schemeClr val="dk2"/>
              </a:buClr>
              <a:buSzPct val="100000"/>
              <a:buFont typeface="Oswald"/>
              <a:buNone/>
              <a:defRPr sz="3000">
                <a:solidFill>
                  <a:schemeClr val="dk2"/>
                </a:solidFill>
                <a:latin typeface="Oswald"/>
                <a:ea typeface="Oswald"/>
                <a:cs typeface="Oswald"/>
                <a:sym typeface="Oswald"/>
              </a:defRPr>
            </a:lvl5pPr>
            <a:lvl6pPr lvl="5">
              <a:spcBef>
                <a:spcPts val="0"/>
              </a:spcBef>
              <a:buClr>
                <a:schemeClr val="dk2"/>
              </a:buClr>
              <a:buSzPct val="100000"/>
              <a:buFont typeface="Oswald"/>
              <a:buNone/>
              <a:defRPr sz="3000">
                <a:solidFill>
                  <a:schemeClr val="dk2"/>
                </a:solidFill>
                <a:latin typeface="Oswald"/>
                <a:ea typeface="Oswald"/>
                <a:cs typeface="Oswald"/>
                <a:sym typeface="Oswald"/>
              </a:defRPr>
            </a:lvl6pPr>
            <a:lvl7pPr lvl="6">
              <a:spcBef>
                <a:spcPts val="0"/>
              </a:spcBef>
              <a:buClr>
                <a:schemeClr val="dk2"/>
              </a:buClr>
              <a:buSzPct val="100000"/>
              <a:buFont typeface="Oswald"/>
              <a:buNone/>
              <a:defRPr sz="3000">
                <a:solidFill>
                  <a:schemeClr val="dk2"/>
                </a:solidFill>
                <a:latin typeface="Oswald"/>
                <a:ea typeface="Oswald"/>
                <a:cs typeface="Oswald"/>
                <a:sym typeface="Oswald"/>
              </a:defRPr>
            </a:lvl7pPr>
            <a:lvl8pPr lvl="7">
              <a:spcBef>
                <a:spcPts val="0"/>
              </a:spcBef>
              <a:buClr>
                <a:schemeClr val="dk2"/>
              </a:buClr>
              <a:buSzPct val="100000"/>
              <a:buFont typeface="Oswald"/>
              <a:buNone/>
              <a:defRPr sz="3000">
                <a:solidFill>
                  <a:schemeClr val="dk2"/>
                </a:solidFill>
                <a:latin typeface="Oswald"/>
                <a:ea typeface="Oswald"/>
                <a:cs typeface="Oswald"/>
                <a:sym typeface="Oswald"/>
              </a:defRPr>
            </a:lvl8pPr>
            <a:lvl9pPr lvl="8">
              <a:spcBef>
                <a:spcPts val="0"/>
              </a:spcBef>
              <a:buClr>
                <a:schemeClr val="dk2"/>
              </a:buClr>
              <a:buSzPct val="100000"/>
              <a:buFont typeface="Oswald"/>
              <a:buNone/>
              <a:defRPr sz="3000">
                <a:solidFill>
                  <a:schemeClr val="dk2"/>
                </a:solidFill>
                <a:latin typeface="Oswald"/>
                <a:ea typeface="Oswald"/>
                <a:cs typeface="Oswald"/>
                <a:sym typeface="Oswald"/>
              </a:defRPr>
            </a:lvl9pPr>
          </a:lstStyle>
          <a:p>
            <a:endParaRPr/>
          </a:p>
        </p:txBody>
      </p:sp>
      <p:sp>
        <p:nvSpPr>
          <p:cNvPr id="7" name="Shape 7"/>
          <p:cNvSpPr txBox="1">
            <a:spLocks noGrp="1"/>
          </p:cNvSpPr>
          <p:nvPr>
            <p:ph type="body" idx="1"/>
          </p:nvPr>
        </p:nvSpPr>
        <p:spPr>
          <a:xfrm>
            <a:off x="311700" y="1468825"/>
            <a:ext cx="8520600" cy="30999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dk2"/>
              </a:buClr>
              <a:buSzPct val="100000"/>
              <a:buFont typeface="Source Code Pro"/>
              <a:defRPr sz="1800">
                <a:solidFill>
                  <a:schemeClr val="dk2"/>
                </a:solidFill>
                <a:latin typeface="Source Code Pro"/>
                <a:ea typeface="Source Code Pro"/>
                <a:cs typeface="Source Code Pro"/>
                <a:sym typeface="Source Code Pro"/>
              </a:defRPr>
            </a:lvl1pPr>
            <a:lvl2pPr lvl="1">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2pPr>
            <a:lvl3pPr lvl="2">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3pPr>
            <a:lvl4pPr lvl="3">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4pPr>
            <a:lvl5pPr lvl="4">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5pPr>
            <a:lvl6pPr lvl="5">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6pPr>
            <a:lvl7pPr lvl="6">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7pPr>
            <a:lvl8pPr lvl="7">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8pPr>
            <a:lvl9pPr lvl="8">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2"/>
                </a:solidFill>
                <a:latin typeface="Source Code Pro"/>
                <a:ea typeface="Source Code Pro"/>
                <a:cs typeface="Source Code Pro"/>
                <a:sym typeface="Source Code Pro"/>
              </a:rPr>
              <a:t>‹#›</a:t>
            </a:fld>
            <a:endParaRPr lang="en" sz="1000">
              <a:solidFill>
                <a:schemeClr val="dk2"/>
              </a:solidFill>
              <a:latin typeface="Source Code Pro"/>
              <a:ea typeface="Source Code Pro"/>
              <a:cs typeface="Source Code Pro"/>
              <a:sym typeface="Source Code Pro"/>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61"/>
        <p:cNvGrpSpPr/>
        <p:nvPr/>
      </p:nvGrpSpPr>
      <p:grpSpPr>
        <a:xfrm>
          <a:off x="0" y="0"/>
          <a:ext cx="0" cy="0"/>
          <a:chOff x="0" y="0"/>
          <a:chExt cx="0" cy="0"/>
        </a:xfrm>
      </p:grpSpPr>
      <p:sp>
        <p:nvSpPr>
          <p:cNvPr id="62" name="Shape 62"/>
          <p:cNvSpPr txBox="1">
            <a:spLocks noGrp="1"/>
          </p:cNvSpPr>
          <p:nvPr>
            <p:ph type="title"/>
          </p:nvPr>
        </p:nvSpPr>
        <p:spPr>
          <a:xfrm>
            <a:off x="311700" y="372500"/>
            <a:ext cx="8520600" cy="733500"/>
          </a:xfrm>
          <a:prstGeom prst="rect">
            <a:avLst/>
          </a:prstGeom>
        </p:spPr>
        <p:txBody>
          <a:bodyPr lIns="91425" tIns="91425" rIns="91425" bIns="91425" anchor="b" anchorCtr="0">
            <a:noAutofit/>
          </a:bodyPr>
          <a:lstStyle/>
          <a:p>
            <a:pPr lvl="0">
              <a:spcBef>
                <a:spcPts val="0"/>
              </a:spcBef>
              <a:buNone/>
            </a:pPr>
            <a:r>
              <a:rPr lang="en" sz="4500">
                <a:latin typeface="Amatic SC"/>
                <a:ea typeface="Amatic SC"/>
                <a:cs typeface="Amatic SC"/>
                <a:sym typeface="Amatic SC"/>
              </a:rPr>
              <a:t>Responsible Prescription &amp; OTC Drug Use - Game Rules</a:t>
            </a:r>
          </a:p>
        </p:txBody>
      </p:sp>
      <p:sp>
        <p:nvSpPr>
          <p:cNvPr id="63" name="Shape 63"/>
          <p:cNvSpPr txBox="1">
            <a:spLocks noGrp="1"/>
          </p:cNvSpPr>
          <p:nvPr>
            <p:ph type="body" idx="1"/>
          </p:nvPr>
        </p:nvSpPr>
        <p:spPr>
          <a:xfrm>
            <a:off x="311700" y="1468825"/>
            <a:ext cx="8520600" cy="3326700"/>
          </a:xfrm>
          <a:prstGeom prst="rect">
            <a:avLst/>
          </a:prstGeom>
        </p:spPr>
        <p:txBody>
          <a:bodyPr lIns="91425" tIns="91425" rIns="91425" bIns="91425" anchor="t" anchorCtr="0">
            <a:noAutofit/>
          </a:bodyPr>
          <a:lstStyle/>
          <a:p>
            <a:pPr marL="457200" lvl="0" indent="-419100" rtl="0">
              <a:spcBef>
                <a:spcPts val="0"/>
              </a:spcBef>
              <a:buSzPct val="100000"/>
              <a:buFont typeface="Calibri"/>
              <a:buAutoNum type="arabicPeriod"/>
            </a:pPr>
            <a:r>
              <a:rPr lang="en" sz="3000">
                <a:latin typeface="Calibri"/>
                <a:ea typeface="Calibri"/>
                <a:cs typeface="Calibri"/>
                <a:sym typeface="Calibri"/>
              </a:rPr>
              <a:t>As a group, determine if the statement on the board applies to </a:t>
            </a:r>
            <a:r>
              <a:rPr lang="en" sz="3000" b="1">
                <a:latin typeface="Calibri"/>
                <a:ea typeface="Calibri"/>
                <a:cs typeface="Calibri"/>
                <a:sym typeface="Calibri"/>
              </a:rPr>
              <a:t>only prescription</a:t>
            </a:r>
            <a:r>
              <a:rPr lang="en" sz="3000">
                <a:latin typeface="Calibri"/>
                <a:ea typeface="Calibri"/>
                <a:cs typeface="Calibri"/>
                <a:sym typeface="Calibri"/>
              </a:rPr>
              <a:t> drugs, </a:t>
            </a:r>
            <a:r>
              <a:rPr lang="en" sz="3000" b="1">
                <a:latin typeface="Calibri"/>
                <a:ea typeface="Calibri"/>
                <a:cs typeface="Calibri"/>
                <a:sym typeface="Calibri"/>
              </a:rPr>
              <a:t>only OTC </a:t>
            </a:r>
            <a:r>
              <a:rPr lang="en" sz="3000">
                <a:latin typeface="Calibri"/>
                <a:ea typeface="Calibri"/>
                <a:cs typeface="Calibri"/>
                <a:sym typeface="Calibri"/>
              </a:rPr>
              <a:t>drugs, or </a:t>
            </a:r>
            <a:r>
              <a:rPr lang="en" sz="3000" b="1">
                <a:latin typeface="Calibri"/>
                <a:ea typeface="Calibri"/>
                <a:cs typeface="Calibri"/>
                <a:sym typeface="Calibri"/>
              </a:rPr>
              <a:t>both</a:t>
            </a:r>
            <a:r>
              <a:rPr lang="en" sz="3000">
                <a:latin typeface="Calibri"/>
                <a:ea typeface="Calibri"/>
                <a:cs typeface="Calibri"/>
                <a:sym typeface="Calibri"/>
              </a:rPr>
              <a:t>.</a:t>
            </a:r>
          </a:p>
          <a:p>
            <a:pPr lvl="0" rtl="0">
              <a:spcBef>
                <a:spcPts val="0"/>
              </a:spcBef>
              <a:buNone/>
            </a:pPr>
            <a:endParaRPr sz="600">
              <a:latin typeface="Calibri"/>
              <a:ea typeface="Calibri"/>
              <a:cs typeface="Calibri"/>
              <a:sym typeface="Calibri"/>
            </a:endParaRPr>
          </a:p>
          <a:p>
            <a:pPr marL="457200" lvl="0" indent="-419100">
              <a:spcBef>
                <a:spcPts val="0"/>
              </a:spcBef>
              <a:buSzPct val="100000"/>
              <a:buFont typeface="Calibri"/>
              <a:buAutoNum type="arabicPeriod"/>
            </a:pPr>
            <a:r>
              <a:rPr lang="en" sz="3000" b="1" u="sng">
                <a:latin typeface="Calibri"/>
                <a:ea typeface="Calibri"/>
                <a:cs typeface="Calibri"/>
                <a:sym typeface="Calibri"/>
              </a:rPr>
              <a:t>DON’T</a:t>
            </a:r>
            <a:r>
              <a:rPr lang="en" sz="3000">
                <a:latin typeface="Calibri"/>
                <a:ea typeface="Calibri"/>
                <a:cs typeface="Calibri"/>
                <a:sym typeface="Calibri"/>
              </a:rPr>
              <a:t> hold up the card with your answer until teacher says, “Hold Them Up”</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63">
                                            <p:txEl>
                                              <p:pRg st="0" end="0"/>
                                            </p:txEl>
                                          </p:spTgt>
                                        </p:tgtEl>
                                        <p:attrNameLst>
                                          <p:attrName>style.visibility</p:attrName>
                                        </p:attrNameLst>
                                      </p:cBhvr>
                                      <p:to>
                                        <p:strVal val="visible"/>
                                      </p:to>
                                    </p:set>
                                    <p:animEffect transition="in" filter="fade">
                                      <p:cBhvr>
                                        <p:cTn id="7" dur="1000"/>
                                        <p:tgtEl>
                                          <p:spTgt spid="6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63">
                                            <p:txEl>
                                              <p:pRg st="1" end="1"/>
                                            </p:txEl>
                                          </p:spTgt>
                                        </p:tgtEl>
                                        <p:attrNameLst>
                                          <p:attrName>style.visibility</p:attrName>
                                        </p:attrNameLst>
                                      </p:cBhvr>
                                      <p:to>
                                        <p:strVal val="visible"/>
                                      </p:to>
                                    </p:set>
                                    <p:animEffect transition="in" filter="fade">
                                      <p:cBhvr>
                                        <p:cTn id="12" dur="1000"/>
                                        <p:tgtEl>
                                          <p:spTgt spid="6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63">
                                            <p:txEl>
                                              <p:pRg st="2" end="2"/>
                                            </p:txEl>
                                          </p:spTgt>
                                        </p:tgtEl>
                                        <p:attrNameLst>
                                          <p:attrName>style.visibility</p:attrName>
                                        </p:attrNameLst>
                                      </p:cBhvr>
                                      <p:to>
                                        <p:strVal val="visible"/>
                                      </p:to>
                                    </p:set>
                                    <p:animEffect transition="in" filter="fade">
                                      <p:cBhvr>
                                        <p:cTn id="17" dur="1000"/>
                                        <p:tgtEl>
                                          <p:spTgt spid="6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15"/>
        <p:cNvGrpSpPr/>
        <p:nvPr/>
      </p:nvGrpSpPr>
      <p:grpSpPr>
        <a:xfrm>
          <a:off x="0" y="0"/>
          <a:ext cx="0" cy="0"/>
          <a:chOff x="0" y="0"/>
          <a:chExt cx="0" cy="0"/>
        </a:xfrm>
      </p:grpSpPr>
      <p:sp>
        <p:nvSpPr>
          <p:cNvPr id="116" name="Shape 116"/>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Both</a:t>
            </a:r>
          </a:p>
        </p:txBody>
      </p:sp>
      <p:sp>
        <p:nvSpPr>
          <p:cNvPr id="117" name="Shape 117"/>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Some people think OTC is safer because it does not require a prescription; can be just as dangerous if misused</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21"/>
        <p:cNvGrpSpPr/>
        <p:nvPr/>
      </p:nvGrpSpPr>
      <p:grpSpPr>
        <a:xfrm>
          <a:off x="0" y="0"/>
          <a:ext cx="0" cy="0"/>
          <a:chOff x="0" y="0"/>
          <a:chExt cx="0" cy="0"/>
        </a:xfrm>
      </p:grpSpPr>
      <p:sp>
        <p:nvSpPr>
          <p:cNvPr id="122" name="Shape 122"/>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#5</a:t>
            </a:r>
          </a:p>
        </p:txBody>
      </p:sp>
      <p:sp>
        <p:nvSpPr>
          <p:cNvPr id="123" name="Shape 123"/>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One bottle of this/these type(s) of drug(s) can be used by more than one person.</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Shape 128"/>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Over The Counter</a:t>
            </a:r>
          </a:p>
        </p:txBody>
      </p:sp>
      <p:sp>
        <p:nvSpPr>
          <p:cNvPr id="129" name="Shape 129"/>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If my friend has a headache I can give them some of my Advil, but not some of my prescription migraine medication</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Shape 134"/>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#6</a:t>
            </a:r>
          </a:p>
        </p:txBody>
      </p:sp>
      <p:sp>
        <p:nvSpPr>
          <p:cNvPr id="135" name="Shape 135"/>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The label for this/these drug(s) has your name on it.</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9"/>
        <p:cNvGrpSpPr/>
        <p:nvPr/>
      </p:nvGrpSpPr>
      <p:grpSpPr>
        <a:xfrm>
          <a:off x="0" y="0"/>
          <a:ext cx="0" cy="0"/>
          <a:chOff x="0" y="0"/>
          <a:chExt cx="0" cy="0"/>
        </a:xfrm>
      </p:grpSpPr>
      <p:sp>
        <p:nvSpPr>
          <p:cNvPr id="140" name="Shape 140"/>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Prescription</a:t>
            </a:r>
          </a:p>
        </p:txBody>
      </p:sp>
      <p:sp>
        <p:nvSpPr>
          <p:cNvPr id="141" name="Shape 141"/>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The name on the bottle is the only person that should be using medication</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45"/>
        <p:cNvGrpSpPr/>
        <p:nvPr/>
      </p:nvGrpSpPr>
      <p:grpSpPr>
        <a:xfrm>
          <a:off x="0" y="0"/>
          <a:ext cx="0" cy="0"/>
          <a:chOff x="0" y="0"/>
          <a:chExt cx="0" cy="0"/>
        </a:xfrm>
      </p:grpSpPr>
      <p:sp>
        <p:nvSpPr>
          <p:cNvPr id="146" name="Shape 146"/>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#7</a:t>
            </a:r>
          </a:p>
        </p:txBody>
      </p:sp>
      <p:sp>
        <p:nvSpPr>
          <p:cNvPr id="147" name="Shape 147"/>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The label for this/these drug(s) includes the inactive ingredients.</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51"/>
        <p:cNvGrpSpPr/>
        <p:nvPr/>
      </p:nvGrpSpPr>
      <p:grpSpPr>
        <a:xfrm>
          <a:off x="0" y="0"/>
          <a:ext cx="0" cy="0"/>
          <a:chOff x="0" y="0"/>
          <a:chExt cx="0" cy="0"/>
        </a:xfrm>
      </p:grpSpPr>
      <p:sp>
        <p:nvSpPr>
          <p:cNvPr id="152" name="Shape 152"/>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Over The Counter</a:t>
            </a:r>
          </a:p>
        </p:txBody>
      </p:sp>
      <p:sp>
        <p:nvSpPr>
          <p:cNvPr id="153" name="Shape 153"/>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Inactive ingredients replace questions the doctor asks about allergies in an appointment; check inactive ingredients to avoid adverse reactions</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57"/>
        <p:cNvGrpSpPr/>
        <p:nvPr/>
      </p:nvGrpSpPr>
      <p:grpSpPr>
        <a:xfrm>
          <a:off x="0" y="0"/>
          <a:ext cx="0" cy="0"/>
          <a:chOff x="0" y="0"/>
          <a:chExt cx="0" cy="0"/>
        </a:xfrm>
      </p:grpSpPr>
      <p:sp>
        <p:nvSpPr>
          <p:cNvPr id="158" name="Shape 158"/>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#8</a:t>
            </a:r>
          </a:p>
        </p:txBody>
      </p:sp>
      <p:sp>
        <p:nvSpPr>
          <p:cNvPr id="159" name="Shape 159"/>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The label on this/these drug(s) includes warnings related to using the drug.</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63"/>
        <p:cNvGrpSpPr/>
        <p:nvPr/>
      </p:nvGrpSpPr>
      <p:grpSpPr>
        <a:xfrm>
          <a:off x="0" y="0"/>
          <a:ext cx="0" cy="0"/>
          <a:chOff x="0" y="0"/>
          <a:chExt cx="0" cy="0"/>
        </a:xfrm>
      </p:grpSpPr>
      <p:sp>
        <p:nvSpPr>
          <p:cNvPr id="164" name="Shape 164"/>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Both</a:t>
            </a:r>
          </a:p>
        </p:txBody>
      </p:sp>
      <p:sp>
        <p:nvSpPr>
          <p:cNvPr id="165" name="Shape 165"/>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What to avoid when taking the medication; what could cause problems</a:t>
            </a:r>
          </a:p>
          <a:p>
            <a:pPr lvl="0" rtl="0">
              <a:lnSpc>
                <a:spcPct val="100000"/>
              </a:lnSpc>
              <a:spcBef>
                <a:spcPts val="0"/>
              </a:spcBef>
              <a:spcAft>
                <a:spcPts val="0"/>
              </a:spcAft>
              <a:buNone/>
            </a:pPr>
            <a:endParaRPr sz="1500">
              <a:solidFill>
                <a:srgbClr val="000000"/>
              </a:solidFill>
              <a:latin typeface="Calibri"/>
              <a:ea typeface="Calibri"/>
              <a:cs typeface="Calibri"/>
              <a:sym typeface="Calibri"/>
            </a:endParaRPr>
          </a:p>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Important to avoid adverse reactions with other medications already taking</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69"/>
        <p:cNvGrpSpPr/>
        <p:nvPr/>
      </p:nvGrpSpPr>
      <p:grpSpPr>
        <a:xfrm>
          <a:off x="0" y="0"/>
          <a:ext cx="0" cy="0"/>
          <a:chOff x="0" y="0"/>
          <a:chExt cx="0" cy="0"/>
        </a:xfrm>
      </p:grpSpPr>
      <p:sp>
        <p:nvSpPr>
          <p:cNvPr id="170" name="Shape 170"/>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#9</a:t>
            </a:r>
          </a:p>
        </p:txBody>
      </p:sp>
      <p:sp>
        <p:nvSpPr>
          <p:cNvPr id="171" name="Shape 171"/>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The label on this/these drug(s) include(s) a description of what the medication looks like.</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7"/>
        <p:cNvGrpSpPr/>
        <p:nvPr/>
      </p:nvGrpSpPr>
      <p:grpSpPr>
        <a:xfrm>
          <a:off x="0" y="0"/>
          <a:ext cx="0" cy="0"/>
          <a:chOff x="0" y="0"/>
          <a:chExt cx="0" cy="0"/>
        </a:xfrm>
      </p:grpSpPr>
      <p:sp>
        <p:nvSpPr>
          <p:cNvPr id="68" name="Shape 68"/>
          <p:cNvSpPr txBox="1">
            <a:spLocks noGrp="1"/>
          </p:cNvSpPr>
          <p:nvPr>
            <p:ph type="title"/>
          </p:nvPr>
        </p:nvSpPr>
        <p:spPr>
          <a:xfrm>
            <a:off x="311700" y="372500"/>
            <a:ext cx="8520600" cy="733500"/>
          </a:xfrm>
          <a:prstGeom prst="rect">
            <a:avLst/>
          </a:prstGeom>
        </p:spPr>
        <p:txBody>
          <a:bodyPr lIns="91425" tIns="91425" rIns="91425" bIns="91425" anchor="b" anchorCtr="0">
            <a:noAutofit/>
          </a:bodyPr>
          <a:lstStyle/>
          <a:p>
            <a:pPr lvl="0" rtl="0">
              <a:spcBef>
                <a:spcPts val="0"/>
              </a:spcBef>
              <a:buNone/>
            </a:pPr>
            <a:r>
              <a:rPr lang="en" sz="4500">
                <a:latin typeface="Amatic SC"/>
                <a:ea typeface="Amatic SC"/>
                <a:cs typeface="Amatic SC"/>
                <a:sym typeface="Amatic SC"/>
              </a:rPr>
              <a:t>Responsible Prescription &amp; OTC Drug Use - Game Rules</a:t>
            </a:r>
          </a:p>
        </p:txBody>
      </p:sp>
      <p:sp>
        <p:nvSpPr>
          <p:cNvPr id="69" name="Shape 69"/>
          <p:cNvSpPr txBox="1">
            <a:spLocks noGrp="1"/>
          </p:cNvSpPr>
          <p:nvPr>
            <p:ph type="body" idx="1"/>
          </p:nvPr>
        </p:nvSpPr>
        <p:spPr>
          <a:xfrm>
            <a:off x="311700" y="1468825"/>
            <a:ext cx="8520600" cy="3326700"/>
          </a:xfrm>
          <a:prstGeom prst="rect">
            <a:avLst/>
          </a:prstGeom>
        </p:spPr>
        <p:txBody>
          <a:bodyPr lIns="91425" tIns="91425" rIns="91425" bIns="91425" anchor="ctr" anchorCtr="0">
            <a:noAutofit/>
          </a:bodyPr>
          <a:lstStyle/>
          <a:p>
            <a:pPr marL="457200" lvl="0" indent="-419100" rtl="0">
              <a:spcBef>
                <a:spcPts val="0"/>
              </a:spcBef>
              <a:buSzPct val="100000"/>
              <a:buFont typeface="Calibri"/>
              <a:buAutoNum type="arabicPeriod"/>
            </a:pPr>
            <a:r>
              <a:rPr lang="en" sz="3000">
                <a:latin typeface="Calibri"/>
                <a:ea typeface="Calibri"/>
                <a:cs typeface="Calibri"/>
                <a:sym typeface="Calibri"/>
              </a:rPr>
              <a:t>Record your points on scrap paper</a:t>
            </a:r>
          </a:p>
          <a:p>
            <a:pPr marL="914400" lvl="1" indent="-419100" rtl="0">
              <a:spcBef>
                <a:spcPts val="0"/>
              </a:spcBef>
              <a:buSzPct val="100000"/>
              <a:buFont typeface="Calibri"/>
              <a:buAutoNum type="alphaLcPeriod"/>
            </a:pPr>
            <a:r>
              <a:rPr lang="en" sz="3000">
                <a:latin typeface="Calibri"/>
                <a:ea typeface="Calibri"/>
                <a:cs typeface="Calibri"/>
                <a:sym typeface="Calibri"/>
              </a:rPr>
              <a:t>Correct Answer = 1 Point</a:t>
            </a:r>
          </a:p>
          <a:p>
            <a:pPr marL="914400" lvl="1" indent="-419100" rtl="0">
              <a:spcBef>
                <a:spcPts val="0"/>
              </a:spcBef>
              <a:buSzPct val="100000"/>
              <a:buFont typeface="Calibri"/>
              <a:buAutoNum type="alphaLcPeriod"/>
            </a:pPr>
            <a:r>
              <a:rPr lang="en" sz="3000">
                <a:latin typeface="Calibri"/>
                <a:ea typeface="Calibri"/>
                <a:cs typeface="Calibri"/>
                <a:sym typeface="Calibri"/>
              </a:rPr>
              <a:t>Incorrect Answer = 0 Points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69">
                                            <p:txEl>
                                              <p:pRg st="0" end="0"/>
                                            </p:txEl>
                                          </p:spTgt>
                                        </p:tgtEl>
                                        <p:attrNameLst>
                                          <p:attrName>style.visibility</p:attrName>
                                        </p:attrNameLst>
                                      </p:cBhvr>
                                      <p:to>
                                        <p:strVal val="visible"/>
                                      </p:to>
                                    </p:set>
                                    <p:animEffect transition="in" filter="fade">
                                      <p:cBhvr>
                                        <p:cTn id="7" dur="1000"/>
                                        <p:tgtEl>
                                          <p:spTgt spid="69">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69">
                                            <p:txEl>
                                              <p:pRg st="1" end="1"/>
                                            </p:txEl>
                                          </p:spTgt>
                                        </p:tgtEl>
                                        <p:attrNameLst>
                                          <p:attrName>style.visibility</p:attrName>
                                        </p:attrNameLst>
                                      </p:cBhvr>
                                      <p:to>
                                        <p:strVal val="visible"/>
                                      </p:to>
                                    </p:set>
                                    <p:animEffect transition="in" filter="fade">
                                      <p:cBhvr>
                                        <p:cTn id="12" dur="1000"/>
                                        <p:tgtEl>
                                          <p:spTgt spid="69">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69">
                                            <p:txEl>
                                              <p:pRg st="2" end="2"/>
                                            </p:txEl>
                                          </p:spTgt>
                                        </p:tgtEl>
                                        <p:attrNameLst>
                                          <p:attrName>style.visibility</p:attrName>
                                        </p:attrNameLst>
                                      </p:cBhvr>
                                      <p:to>
                                        <p:strVal val="visible"/>
                                      </p:to>
                                    </p:set>
                                    <p:animEffect transition="in" filter="fade">
                                      <p:cBhvr>
                                        <p:cTn id="17" dur="1000"/>
                                        <p:tgtEl>
                                          <p:spTgt spid="69">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175"/>
        <p:cNvGrpSpPr/>
        <p:nvPr/>
      </p:nvGrpSpPr>
      <p:grpSpPr>
        <a:xfrm>
          <a:off x="0" y="0"/>
          <a:ext cx="0" cy="0"/>
          <a:chOff x="0" y="0"/>
          <a:chExt cx="0" cy="0"/>
        </a:xfrm>
      </p:grpSpPr>
      <p:sp>
        <p:nvSpPr>
          <p:cNvPr id="176" name="Shape 176"/>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Both</a:t>
            </a:r>
          </a:p>
        </p:txBody>
      </p:sp>
      <p:sp>
        <p:nvSpPr>
          <p:cNvPr id="177" name="Shape 177"/>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OTC bottle has picture on the box</a:t>
            </a:r>
          </a:p>
          <a:p>
            <a:pPr lvl="0" rtl="0">
              <a:lnSpc>
                <a:spcPct val="100000"/>
              </a:lnSpc>
              <a:spcBef>
                <a:spcPts val="0"/>
              </a:spcBef>
              <a:spcAft>
                <a:spcPts val="0"/>
              </a:spcAft>
              <a:buNone/>
            </a:pPr>
            <a:endParaRPr sz="1500">
              <a:solidFill>
                <a:srgbClr val="000000"/>
              </a:solidFill>
              <a:latin typeface="Calibri"/>
              <a:ea typeface="Calibri"/>
              <a:cs typeface="Calibri"/>
              <a:sym typeface="Calibri"/>
            </a:endParaRPr>
          </a:p>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Prescription has description on bottle - important that medication matches description to avoid mistakes made by person filling prescription</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181"/>
        <p:cNvGrpSpPr/>
        <p:nvPr/>
      </p:nvGrpSpPr>
      <p:grpSpPr>
        <a:xfrm>
          <a:off x="0" y="0"/>
          <a:ext cx="0" cy="0"/>
          <a:chOff x="0" y="0"/>
          <a:chExt cx="0" cy="0"/>
        </a:xfrm>
      </p:grpSpPr>
      <p:sp>
        <p:nvSpPr>
          <p:cNvPr id="182" name="Shape 182"/>
          <p:cNvSpPr txBox="1">
            <a:spLocks noGrp="1"/>
          </p:cNvSpPr>
          <p:nvPr>
            <p:ph type="title"/>
          </p:nvPr>
        </p:nvSpPr>
        <p:spPr>
          <a:xfrm>
            <a:off x="311700" y="3725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#10</a:t>
            </a:r>
          </a:p>
        </p:txBody>
      </p:sp>
      <p:sp>
        <p:nvSpPr>
          <p:cNvPr id="183" name="Shape 183"/>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You can ask a pharmacist if you have questions about this/these type(s) of drug(s).</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187"/>
        <p:cNvGrpSpPr/>
        <p:nvPr/>
      </p:nvGrpSpPr>
      <p:grpSpPr>
        <a:xfrm>
          <a:off x="0" y="0"/>
          <a:ext cx="0" cy="0"/>
          <a:chOff x="0" y="0"/>
          <a:chExt cx="0" cy="0"/>
        </a:xfrm>
      </p:grpSpPr>
      <p:sp>
        <p:nvSpPr>
          <p:cNvPr id="188" name="Shape 188"/>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Both</a:t>
            </a:r>
          </a:p>
        </p:txBody>
      </p:sp>
      <p:sp>
        <p:nvSpPr>
          <p:cNvPr id="189" name="Shape 189"/>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Ask questions when picking up prescription or take OTC medication to counter to ask a question</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193"/>
        <p:cNvGrpSpPr/>
        <p:nvPr/>
      </p:nvGrpSpPr>
      <p:grpSpPr>
        <a:xfrm>
          <a:off x="0" y="0"/>
          <a:ext cx="0" cy="0"/>
          <a:chOff x="0" y="0"/>
          <a:chExt cx="0" cy="0"/>
        </a:xfrm>
      </p:grpSpPr>
      <p:sp>
        <p:nvSpPr>
          <p:cNvPr id="194" name="Shape 194"/>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#11</a:t>
            </a:r>
          </a:p>
        </p:txBody>
      </p:sp>
      <p:sp>
        <p:nvSpPr>
          <p:cNvPr id="195" name="Shape 195"/>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You can ask a doctor if you have questions about this/these type(s) of drug(s).</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199"/>
        <p:cNvGrpSpPr/>
        <p:nvPr/>
      </p:nvGrpSpPr>
      <p:grpSpPr>
        <a:xfrm>
          <a:off x="0" y="0"/>
          <a:ext cx="0" cy="0"/>
          <a:chOff x="0" y="0"/>
          <a:chExt cx="0" cy="0"/>
        </a:xfrm>
      </p:grpSpPr>
      <p:sp>
        <p:nvSpPr>
          <p:cNvPr id="200" name="Shape 200"/>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Both</a:t>
            </a:r>
          </a:p>
        </p:txBody>
      </p:sp>
      <p:sp>
        <p:nvSpPr>
          <p:cNvPr id="201" name="Shape 201"/>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Ask questions during appointment or phone call/email</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73"/>
        <p:cNvGrpSpPr/>
        <p:nvPr/>
      </p:nvGrpSpPr>
      <p:grpSpPr>
        <a:xfrm>
          <a:off x="0" y="0"/>
          <a:ext cx="0" cy="0"/>
          <a:chOff x="0" y="0"/>
          <a:chExt cx="0" cy="0"/>
        </a:xfrm>
      </p:grpSpPr>
      <p:sp>
        <p:nvSpPr>
          <p:cNvPr id="74" name="Shape 74"/>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a:spcBef>
                <a:spcPts val="0"/>
              </a:spcBef>
              <a:buNone/>
            </a:pPr>
            <a:r>
              <a:rPr lang="en" sz="7000">
                <a:solidFill>
                  <a:srgbClr val="FFFFFF"/>
                </a:solidFill>
                <a:highlight>
                  <a:srgbClr val="000000"/>
                </a:highlight>
                <a:latin typeface="Amatic SC"/>
                <a:ea typeface="Amatic SC"/>
                <a:cs typeface="Amatic SC"/>
                <a:sym typeface="Amatic SC"/>
              </a:rPr>
              <a:t>Question #1</a:t>
            </a:r>
          </a:p>
        </p:txBody>
      </p:sp>
      <p:sp>
        <p:nvSpPr>
          <p:cNvPr id="75" name="Shape 75"/>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a:spcBef>
                <a:spcPts val="0"/>
              </a:spcBef>
              <a:buNone/>
            </a:pPr>
            <a:r>
              <a:rPr lang="en" sz="4000">
                <a:solidFill>
                  <a:srgbClr val="333333"/>
                </a:solidFill>
                <a:highlight>
                  <a:srgbClr val="FFFFFF"/>
                </a:highlight>
                <a:latin typeface="Calibri"/>
                <a:ea typeface="Calibri"/>
                <a:cs typeface="Calibri"/>
                <a:sym typeface="Calibri"/>
              </a:rPr>
              <a:t>You need a note from the doctor in order to get this/these type(s) of drug(s).</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9"/>
        <p:cNvGrpSpPr/>
        <p:nvPr/>
      </p:nvGrpSpPr>
      <p:grpSpPr>
        <a:xfrm>
          <a:off x="0" y="0"/>
          <a:ext cx="0" cy="0"/>
          <a:chOff x="0" y="0"/>
          <a:chExt cx="0" cy="0"/>
        </a:xfrm>
      </p:grpSpPr>
      <p:sp>
        <p:nvSpPr>
          <p:cNvPr id="80" name="Shape 80"/>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a:spcBef>
                <a:spcPts val="0"/>
              </a:spcBef>
              <a:buNone/>
            </a:pPr>
            <a:r>
              <a:rPr lang="en" sz="6500">
                <a:solidFill>
                  <a:srgbClr val="000000"/>
                </a:solidFill>
                <a:highlight>
                  <a:srgbClr val="00FF00"/>
                </a:highlight>
                <a:latin typeface="Amatic SC"/>
                <a:ea typeface="Amatic SC"/>
                <a:cs typeface="Amatic SC"/>
                <a:sym typeface="Amatic SC"/>
              </a:rPr>
              <a:t>Prescription</a:t>
            </a:r>
          </a:p>
        </p:txBody>
      </p:sp>
      <p:sp>
        <p:nvSpPr>
          <p:cNvPr id="81" name="Shape 81"/>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Some OTC drugs are kept behind the pharmacy counter, but they do not need a prescription</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5"/>
        <p:cNvGrpSpPr/>
        <p:nvPr/>
      </p:nvGrpSpPr>
      <p:grpSpPr>
        <a:xfrm>
          <a:off x="0" y="0"/>
          <a:ext cx="0" cy="0"/>
          <a:chOff x="0" y="0"/>
          <a:chExt cx="0" cy="0"/>
        </a:xfrm>
      </p:grpSpPr>
      <p:sp>
        <p:nvSpPr>
          <p:cNvPr id="86" name="Shape 86"/>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#2</a:t>
            </a:r>
          </a:p>
        </p:txBody>
      </p:sp>
      <p:sp>
        <p:nvSpPr>
          <p:cNvPr id="87" name="Shape 87"/>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You can buy this/these type(s) of drug(s) at a grocery store or gas station.</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91"/>
        <p:cNvGrpSpPr/>
        <p:nvPr/>
      </p:nvGrpSpPr>
      <p:grpSpPr>
        <a:xfrm>
          <a:off x="0" y="0"/>
          <a:ext cx="0" cy="0"/>
          <a:chOff x="0" y="0"/>
          <a:chExt cx="0" cy="0"/>
        </a:xfrm>
      </p:grpSpPr>
      <p:sp>
        <p:nvSpPr>
          <p:cNvPr id="92" name="Shape 92"/>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Over The Counter</a:t>
            </a:r>
          </a:p>
        </p:txBody>
      </p:sp>
      <p:sp>
        <p:nvSpPr>
          <p:cNvPr id="93" name="Shape 93"/>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OTC drugs can be bought from many different stores, prescriptions can only be </a:t>
            </a:r>
            <a:r>
              <a:rPr lang="en" sz="3500" i="1">
                <a:solidFill>
                  <a:srgbClr val="000000"/>
                </a:solidFill>
                <a:latin typeface="Calibri"/>
                <a:ea typeface="Calibri"/>
                <a:cs typeface="Calibri"/>
                <a:sym typeface="Calibri"/>
              </a:rPr>
              <a:t>legally</a:t>
            </a:r>
            <a:r>
              <a:rPr lang="en" sz="3500">
                <a:solidFill>
                  <a:srgbClr val="000000"/>
                </a:solidFill>
                <a:latin typeface="Calibri"/>
                <a:ea typeface="Calibri"/>
                <a:cs typeface="Calibri"/>
                <a:sym typeface="Calibri"/>
              </a:rPr>
              <a:t> purchased from a pharmacy (some of these stores have a pharmacy in them)</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7"/>
        <p:cNvGrpSpPr/>
        <p:nvPr/>
      </p:nvGrpSpPr>
      <p:grpSpPr>
        <a:xfrm>
          <a:off x="0" y="0"/>
          <a:ext cx="0" cy="0"/>
          <a:chOff x="0" y="0"/>
          <a:chExt cx="0" cy="0"/>
        </a:xfrm>
      </p:grpSpPr>
      <p:sp>
        <p:nvSpPr>
          <p:cNvPr id="98" name="Shape 98"/>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#3</a:t>
            </a:r>
          </a:p>
        </p:txBody>
      </p:sp>
      <p:sp>
        <p:nvSpPr>
          <p:cNvPr id="99" name="Shape 99"/>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You should read and follow all of the directions on the label.</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03"/>
        <p:cNvGrpSpPr/>
        <p:nvPr/>
      </p:nvGrpSpPr>
      <p:grpSpPr>
        <a:xfrm>
          <a:off x="0" y="0"/>
          <a:ext cx="0" cy="0"/>
          <a:chOff x="0" y="0"/>
          <a:chExt cx="0" cy="0"/>
        </a:xfrm>
      </p:grpSpPr>
      <p:sp>
        <p:nvSpPr>
          <p:cNvPr id="104" name="Shape 104"/>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6500">
                <a:solidFill>
                  <a:srgbClr val="000000"/>
                </a:solidFill>
                <a:highlight>
                  <a:srgbClr val="00FF00"/>
                </a:highlight>
                <a:latin typeface="Amatic SC"/>
                <a:ea typeface="Amatic SC"/>
                <a:cs typeface="Amatic SC"/>
                <a:sym typeface="Amatic SC"/>
              </a:rPr>
              <a:t>Both</a:t>
            </a:r>
          </a:p>
        </p:txBody>
      </p:sp>
      <p:sp>
        <p:nvSpPr>
          <p:cNvPr id="105" name="Shape 105"/>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marL="457200" lvl="0" indent="-450850" rtl="0">
              <a:lnSpc>
                <a:spcPct val="100000"/>
              </a:lnSpc>
              <a:spcBef>
                <a:spcPts val="0"/>
              </a:spcBef>
              <a:spcAft>
                <a:spcPts val="0"/>
              </a:spcAft>
              <a:buClr>
                <a:srgbClr val="000000"/>
              </a:buClr>
              <a:buSzPct val="100000"/>
              <a:buFont typeface="Calibri"/>
              <a:buChar char="●"/>
            </a:pPr>
            <a:r>
              <a:rPr lang="en" sz="3500">
                <a:solidFill>
                  <a:srgbClr val="000000"/>
                </a:solidFill>
                <a:latin typeface="Calibri"/>
                <a:ea typeface="Calibri"/>
                <a:cs typeface="Calibri"/>
                <a:sym typeface="Calibri"/>
              </a:rPr>
              <a:t>Tell you how to use them properly</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9"/>
        <p:cNvGrpSpPr/>
        <p:nvPr/>
      </p:nvGrpSpPr>
      <p:grpSpPr>
        <a:xfrm>
          <a:off x="0" y="0"/>
          <a:ext cx="0" cy="0"/>
          <a:chOff x="0" y="0"/>
          <a:chExt cx="0" cy="0"/>
        </a:xfrm>
      </p:grpSpPr>
      <p:sp>
        <p:nvSpPr>
          <p:cNvPr id="110" name="Shape 110"/>
          <p:cNvSpPr txBox="1">
            <a:spLocks noGrp="1"/>
          </p:cNvSpPr>
          <p:nvPr>
            <p:ph type="title"/>
          </p:nvPr>
        </p:nvSpPr>
        <p:spPr>
          <a:xfrm>
            <a:off x="311700" y="524900"/>
            <a:ext cx="8520600" cy="733500"/>
          </a:xfrm>
          <a:prstGeom prst="rect">
            <a:avLst/>
          </a:prstGeom>
        </p:spPr>
        <p:txBody>
          <a:bodyPr lIns="91425" tIns="91425" rIns="91425" bIns="91425" anchor="b" anchorCtr="0">
            <a:noAutofit/>
          </a:bodyPr>
          <a:lstStyle/>
          <a:p>
            <a:pPr lvl="0" rtl="0">
              <a:spcBef>
                <a:spcPts val="0"/>
              </a:spcBef>
              <a:buNone/>
            </a:pPr>
            <a:r>
              <a:rPr lang="en" sz="7000">
                <a:solidFill>
                  <a:srgbClr val="FFFFFF"/>
                </a:solidFill>
                <a:highlight>
                  <a:srgbClr val="000000"/>
                </a:highlight>
                <a:latin typeface="Amatic SC"/>
                <a:ea typeface="Amatic SC"/>
                <a:cs typeface="Amatic SC"/>
                <a:sym typeface="Amatic SC"/>
              </a:rPr>
              <a:t>Question #4</a:t>
            </a:r>
          </a:p>
        </p:txBody>
      </p:sp>
      <p:sp>
        <p:nvSpPr>
          <p:cNvPr id="111" name="Shape 111"/>
          <p:cNvSpPr txBox="1">
            <a:spLocks noGrp="1"/>
          </p:cNvSpPr>
          <p:nvPr>
            <p:ph type="body" idx="1"/>
          </p:nvPr>
        </p:nvSpPr>
        <p:spPr>
          <a:xfrm>
            <a:off x="311700" y="1468825"/>
            <a:ext cx="8520600" cy="3099900"/>
          </a:xfrm>
          <a:prstGeom prst="rect">
            <a:avLst/>
          </a:prstGeom>
        </p:spPr>
        <p:txBody>
          <a:bodyPr lIns="91425" tIns="91425" rIns="91425" bIns="91425" anchor="ctr" anchorCtr="0">
            <a:noAutofit/>
          </a:bodyPr>
          <a:lstStyle/>
          <a:p>
            <a:pPr lvl="0" algn="ctr" rtl="0">
              <a:spcBef>
                <a:spcPts val="0"/>
              </a:spcBef>
              <a:buNone/>
            </a:pPr>
            <a:r>
              <a:rPr lang="en" sz="4000">
                <a:solidFill>
                  <a:srgbClr val="333333"/>
                </a:solidFill>
                <a:highlight>
                  <a:srgbClr val="FFFFFF"/>
                </a:highlight>
                <a:latin typeface="Calibri"/>
                <a:ea typeface="Calibri"/>
                <a:cs typeface="Calibri"/>
                <a:sym typeface="Calibri"/>
              </a:rPr>
              <a:t>If you do not use this/these drug(s) correctly, it can be extremely dangerous.</a:t>
            </a:r>
          </a:p>
        </p:txBody>
      </p:sp>
    </p:spTree>
  </p:cSld>
  <p:clrMapOvr>
    <a:masterClrMapping/>
  </p:clrMapOvr>
</p:sld>
</file>

<file path=ppt/theme/theme1.xml><?xml version="1.0" encoding="utf-8"?>
<a:theme xmlns:a="http://schemas.openxmlformats.org/drawingml/2006/main" name="modern-writer">
  <a:themeElements>
    <a:clrScheme name="Modern Writer">
      <a:dk1>
        <a:srgbClr val="E91D63"/>
      </a:dk1>
      <a:lt1>
        <a:srgbClr val="FFFFFF"/>
      </a:lt1>
      <a:dk2>
        <a:srgbClr val="424242"/>
      </a:dk2>
      <a:lt2>
        <a:srgbClr val="999999"/>
      </a:lt2>
      <a:accent1>
        <a:srgbClr val="607D8B"/>
      </a:accent1>
      <a:accent2>
        <a:srgbClr val="673AB7"/>
      </a:accent2>
      <a:accent3>
        <a:srgbClr val="9C26B0"/>
      </a:accent3>
      <a:accent4>
        <a:srgbClr val="0090AC"/>
      </a:accent4>
      <a:accent5>
        <a:srgbClr val="01AFD1"/>
      </a:accent5>
      <a:accent6>
        <a:srgbClr val="F8E71C"/>
      </a:accent6>
      <a:hlink>
        <a:srgbClr val="01AFD1"/>
      </a:hlink>
      <a:folHlink>
        <a:srgbClr val="01AFD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TotalTime>
  <Words>1477</Words>
  <Application>Microsoft Office PowerPoint</Application>
  <PresentationFormat>On-screen Show (16:9)</PresentationFormat>
  <Paragraphs>113</Paragraphs>
  <Slides>24</Slides>
  <Notes>24</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24</vt:i4>
      </vt:variant>
    </vt:vector>
  </HeadingPairs>
  <TitlesOfParts>
    <vt:vector size="30" baseType="lpstr">
      <vt:lpstr>Amatic SC</vt:lpstr>
      <vt:lpstr>Arial</vt:lpstr>
      <vt:lpstr>Source Code Pro</vt:lpstr>
      <vt:lpstr>Oswald</vt:lpstr>
      <vt:lpstr>Calibri</vt:lpstr>
      <vt:lpstr>modern-writer</vt:lpstr>
      <vt:lpstr>Responsible Prescription &amp; OTC Drug Use - Game Rules</vt:lpstr>
      <vt:lpstr>Responsible Prescription &amp; OTC Drug Use - Game Rules</vt:lpstr>
      <vt:lpstr>Question #1</vt:lpstr>
      <vt:lpstr>Prescription</vt:lpstr>
      <vt:lpstr>Question #2</vt:lpstr>
      <vt:lpstr>Over The Counter</vt:lpstr>
      <vt:lpstr>Question #3</vt:lpstr>
      <vt:lpstr>Both</vt:lpstr>
      <vt:lpstr>Question #4</vt:lpstr>
      <vt:lpstr>Both</vt:lpstr>
      <vt:lpstr>Question #5</vt:lpstr>
      <vt:lpstr>Over The Counter</vt:lpstr>
      <vt:lpstr>Question #6</vt:lpstr>
      <vt:lpstr>Prescription</vt:lpstr>
      <vt:lpstr>Question #7</vt:lpstr>
      <vt:lpstr>Over The Counter</vt:lpstr>
      <vt:lpstr>Question #8</vt:lpstr>
      <vt:lpstr>Both</vt:lpstr>
      <vt:lpstr>Question #9</vt:lpstr>
      <vt:lpstr>Both</vt:lpstr>
      <vt:lpstr>Question #10</vt:lpstr>
      <vt:lpstr>Both</vt:lpstr>
      <vt:lpstr>Question #11</vt:lpstr>
      <vt:lpstr>Both</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Responsible Prescription &amp; OTC Drug Use - Game Rules</dc:title>
  <dc:creator>Hughes, Denise A.</dc:creator>
  <cp:lastModifiedBy>Hughes, Denise A.</cp:lastModifiedBy>
  <cp:revision>1</cp:revision>
  <dcterms:modified xsi:type="dcterms:W3CDTF">2017-07-07T17:28:31Z</dcterms:modified>
</cp:coreProperties>
</file>