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7" r:id="rId2"/>
    <p:sldId id="258" r:id="rId3"/>
    <p:sldId id="259"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5" autoAdjust="0"/>
    <p:restoredTop sz="74084" autoAdjust="0"/>
  </p:normalViewPr>
  <p:slideViewPr>
    <p:cSldViewPr snapToGrid="0">
      <p:cViewPr varScale="1">
        <p:scale>
          <a:sx n="48" d="100"/>
          <a:sy n="48" d="100"/>
        </p:scale>
        <p:origin x="508" y="28"/>
      </p:cViewPr>
      <p:guideLst/>
    </p:cSldViewPr>
  </p:slideViewPr>
  <p:notesTextViewPr>
    <p:cViewPr>
      <p:scale>
        <a:sx n="1" d="1"/>
        <a:sy n="1" d="1"/>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278F3C-1609-4401-8AA7-7213E473ED89}" type="datetimeFigureOut">
              <a:rPr lang="en-US" smtClean="0"/>
              <a:t>8/9/2019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1F790D-4306-4FAF-B3D7-17E21DED6756}" type="slidenum">
              <a:rPr lang="en-US" smtClean="0"/>
              <a:t>‹#›</a:t>
            </a:fld>
            <a:endParaRPr lang="en-US"/>
          </a:p>
        </p:txBody>
      </p:sp>
    </p:spTree>
    <p:extLst>
      <p:ext uri="{BB962C8B-B14F-4D97-AF65-F5344CB8AC3E}">
        <p14:creationId xmlns:p14="http://schemas.microsoft.com/office/powerpoint/2010/main" val="3816123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movinghealthcareupstream.org/navigating-the-health-care-system-zip-files/"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nthcs.nemours.org/teacher.php"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drive.google.com/open?id=0B7qFTQlmTL4bUVM5OFJNdDhxZTg"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b="1" u="sng" kern="1200" dirty="0" smtClean="0">
                <a:solidFill>
                  <a:schemeClr val="tx1"/>
                </a:solidFill>
                <a:effectLst/>
                <a:latin typeface="+mn-lt"/>
                <a:ea typeface="+mn-ea"/>
                <a:cs typeface="+mn-cs"/>
              </a:rPr>
              <a:t>Preparing to Present</a:t>
            </a:r>
            <a:endParaRPr lang="en-US" sz="16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Module Time</a:t>
            </a:r>
            <a:r>
              <a:rPr lang="en-US" sz="1200" kern="1200" dirty="0" smtClean="0">
                <a:solidFill>
                  <a:schemeClr val="tx1"/>
                </a:solidFill>
                <a:effectLst/>
                <a:latin typeface="+mn-lt"/>
                <a:ea typeface="+mn-ea"/>
                <a:cs typeface="+mn-cs"/>
              </a:rPr>
              <a:t>: Approximately 30 minutes (Remember to include time to finish any remaining content from Module 1, which is longer and may not have been completely covered during your first session.)</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This Module Covers:</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Introduction to Module 2</a:t>
            </a:r>
            <a:endParaRPr lang="en-US" sz="14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Describing Symptoms</a:t>
            </a:r>
            <a:endParaRPr lang="en-US" sz="14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Allergies and Diagnoses</a:t>
            </a:r>
            <a:endParaRPr lang="en-US" sz="14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Responsible medication Use</a:t>
            </a:r>
            <a:endParaRPr lang="en-US" sz="14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Reading Over the Counter (OTC) Drug Labels</a:t>
            </a:r>
            <a:endParaRPr lang="en-US" sz="14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Vaccines – Fact or Myth</a:t>
            </a:r>
            <a:endParaRPr lang="en-US" sz="14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Unless a separate link is provided, all required and optional downloads listed below are available in the </a:t>
            </a:r>
            <a:r>
              <a:rPr lang="en-US" sz="1200" u="sng" kern="1200" dirty="0" smtClean="0">
                <a:solidFill>
                  <a:schemeClr val="tx1"/>
                </a:solidFill>
                <a:effectLst/>
                <a:latin typeface="+mn-lt"/>
                <a:ea typeface="+mn-ea"/>
                <a:cs typeface="+mn-cs"/>
                <a:hlinkClick r:id="rId3"/>
              </a:rPr>
              <a:t>Module 2 Zip File</a:t>
            </a:r>
            <a:r>
              <a:rPr lang="en-US" sz="1200" kern="1200" dirty="0" smtClean="0">
                <a:solidFill>
                  <a:schemeClr val="tx1"/>
                </a:solidFill>
                <a:effectLst/>
                <a:latin typeface="+mn-lt"/>
                <a:ea typeface="+mn-ea"/>
                <a:cs typeface="+mn-cs"/>
              </a:rPr>
              <a:t>.</a:t>
            </a:r>
          </a:p>
          <a:p>
            <a:r>
              <a:rPr lang="en-US" sz="1200" b="1" kern="1200" dirty="0" smtClean="0">
                <a:solidFill>
                  <a:schemeClr val="tx1"/>
                </a:solidFill>
                <a:effectLst/>
                <a:latin typeface="+mn-lt"/>
                <a:ea typeface="+mn-ea"/>
                <a:cs typeface="+mn-cs"/>
              </a:rPr>
              <a:t>Required Downloads:</a:t>
            </a:r>
            <a:endParaRPr lang="en-US" dirty="0" smtClean="0">
              <a:effectLst/>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Participant Workbooks</a:t>
            </a:r>
            <a:endParaRPr lang="en-US" sz="14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Module 2 PowerPoint Slide Deck- in English, or Module 2 PowerPoint Slide Deck- in Spanish (Both versions include speaker’s notes for each slide, in English.) </a:t>
            </a:r>
            <a:endParaRPr lang="en-US" dirty="0" smtClean="0">
              <a:effectLst/>
            </a:endParaRPr>
          </a:p>
          <a:p>
            <a:pPr lvl="0"/>
            <a:r>
              <a:rPr lang="en-US" sz="1200" kern="1200" dirty="0" smtClean="0">
                <a:solidFill>
                  <a:schemeClr val="tx1"/>
                </a:solidFill>
                <a:effectLst/>
                <a:latin typeface="+mn-lt"/>
                <a:ea typeface="+mn-ea"/>
                <a:cs typeface="+mn-cs"/>
              </a:rPr>
              <a:t>You will need to download one of the two versions of the Responsible Use of Prescription &amp; OTC Drugs activity. Review both versions (in the Optional Downloads section below), choose which you will use with your group, and download the materials for the version you choose. </a:t>
            </a:r>
            <a:endParaRPr lang="en-US" dirty="0" smtClean="0">
              <a:effectLst/>
            </a:endParaRPr>
          </a:p>
          <a:p>
            <a:pPr lvl="0"/>
            <a:r>
              <a:rPr lang="en-US" sz="1200" kern="1200" dirty="0" smtClean="0">
                <a:solidFill>
                  <a:schemeClr val="tx1"/>
                </a:solidFill>
                <a:effectLst/>
                <a:latin typeface="+mn-lt"/>
                <a:ea typeface="+mn-ea"/>
                <a:cs typeface="+mn-cs"/>
              </a:rPr>
              <a:t>You will need to download materials for one of the two versions of the Reading OTC Drug Labels Activity. Review both versions (in the Optional Downloads section below), choose which you will use with your group, and download the materials for the version you choose. </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b="1" kern="1200" dirty="0" smtClean="0">
                <a:solidFill>
                  <a:schemeClr val="tx1"/>
                </a:solidFill>
                <a:effectLst/>
                <a:latin typeface="+mn-lt"/>
                <a:ea typeface="+mn-ea"/>
                <a:cs typeface="+mn-cs"/>
              </a:rPr>
              <a:t>Optional Downloads &amp; Materials: </a:t>
            </a:r>
            <a:endParaRPr lang="en-US" dirty="0" smtClean="0">
              <a:effectLst/>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Rx and OTC Drugs Activity- Version 1- Quiz through the </a:t>
            </a:r>
            <a:r>
              <a:rPr lang="en-US" sz="1200" kern="1200" dirty="0" err="1" smtClean="0">
                <a:solidFill>
                  <a:schemeClr val="tx1"/>
                </a:solidFill>
                <a:effectLst/>
                <a:latin typeface="+mn-lt"/>
                <a:ea typeface="+mn-ea"/>
                <a:cs typeface="+mn-cs"/>
              </a:rPr>
              <a:t>Kahoot</a:t>
            </a:r>
            <a:r>
              <a:rPr lang="en-US" sz="1200" kern="1200" dirty="0" smtClean="0">
                <a:solidFill>
                  <a:schemeClr val="tx1"/>
                </a:solidFill>
                <a:effectLst/>
                <a:latin typeface="+mn-lt"/>
                <a:ea typeface="+mn-ea"/>
                <a:cs typeface="+mn-cs"/>
              </a:rPr>
              <a:t>! website or app</a:t>
            </a:r>
            <a:endParaRPr lang="en-US" dirty="0" smtClean="0">
              <a:effectLst/>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Signing Up for </a:t>
            </a:r>
            <a:r>
              <a:rPr lang="en-US" sz="1200" kern="1200" dirty="0" err="1" smtClean="0">
                <a:solidFill>
                  <a:schemeClr val="tx1"/>
                </a:solidFill>
                <a:effectLst/>
                <a:latin typeface="+mn-lt"/>
                <a:ea typeface="+mn-ea"/>
                <a:cs typeface="+mn-cs"/>
              </a:rPr>
              <a:t>Kahoot</a:t>
            </a:r>
            <a:r>
              <a:rPr lang="en-US" sz="1200" kern="1200" dirty="0" smtClean="0">
                <a:solidFill>
                  <a:schemeClr val="tx1"/>
                </a:solidFill>
                <a:effectLst/>
                <a:latin typeface="+mn-lt"/>
                <a:ea typeface="+mn-ea"/>
                <a:cs typeface="+mn-cs"/>
              </a:rPr>
              <a:t>!- Instructions with Screen Shots*</a:t>
            </a:r>
            <a:endParaRPr lang="en-US" dirty="0" smtClean="0">
              <a:effectLst/>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Using </a:t>
            </a:r>
            <a:r>
              <a:rPr lang="en-US" sz="1200" kern="1200" dirty="0" err="1" smtClean="0">
                <a:solidFill>
                  <a:schemeClr val="tx1"/>
                </a:solidFill>
                <a:effectLst/>
                <a:latin typeface="+mn-lt"/>
                <a:ea typeface="+mn-ea"/>
                <a:cs typeface="+mn-cs"/>
              </a:rPr>
              <a:t>Kahoot</a:t>
            </a:r>
            <a:r>
              <a:rPr lang="en-US" sz="1200" kern="1200" dirty="0" smtClean="0">
                <a:solidFill>
                  <a:schemeClr val="tx1"/>
                </a:solidFill>
                <a:effectLst/>
                <a:latin typeface="+mn-lt"/>
                <a:ea typeface="+mn-ea"/>
                <a:cs typeface="+mn-cs"/>
              </a:rPr>
              <a:t>! for Quiz- Instructions with Screen Shots* </a:t>
            </a:r>
            <a:endParaRPr lang="en-US" dirty="0" smtClean="0">
              <a:effectLst/>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Cell phones, tablets or laptops to be used by participants to access </a:t>
            </a:r>
            <a:r>
              <a:rPr lang="en-US" sz="1200" kern="1200" dirty="0" err="1" smtClean="0">
                <a:solidFill>
                  <a:schemeClr val="tx1"/>
                </a:solidFill>
                <a:effectLst/>
                <a:latin typeface="+mn-lt"/>
                <a:ea typeface="+mn-ea"/>
                <a:cs typeface="+mn-cs"/>
              </a:rPr>
              <a:t>Kahoot</a:t>
            </a:r>
            <a:r>
              <a:rPr lang="en-US" sz="1200" kern="1200" dirty="0" smtClean="0">
                <a:solidFill>
                  <a:schemeClr val="tx1"/>
                </a:solidFill>
                <a:effectLst/>
                <a:latin typeface="+mn-lt"/>
                <a:ea typeface="+mn-ea"/>
                <a:cs typeface="+mn-cs"/>
              </a:rPr>
              <a:t>! Prescription Drugs &amp; OTC Quiz (See instructions for details on how many phones or computers are needed.)</a:t>
            </a:r>
            <a:endParaRPr lang="en-US" dirty="0" smtClean="0">
              <a:effectLst/>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Rx and OTC Drugs Activity- Version 2</a:t>
            </a:r>
            <a:endParaRPr lang="en-US" dirty="0" smtClean="0">
              <a:effectLst/>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Instructions + Scenarios with Answers for Version 2</a:t>
            </a:r>
            <a:endParaRPr lang="en-US" dirty="0" smtClean="0">
              <a:effectLst/>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Game Cards for Version 2</a:t>
            </a:r>
            <a:endParaRPr lang="en-US" dirty="0" smtClean="0">
              <a:effectLst/>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Answer Key for Version 2  </a:t>
            </a:r>
            <a:endParaRPr lang="en-US" dirty="0" smtClean="0">
              <a:effectLst/>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Reading OTC Drug Labels- Version 1</a:t>
            </a:r>
            <a:endParaRPr lang="en-US" dirty="0" smtClean="0">
              <a:effectLst/>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Answer Key for Version 1 (Questions for Version 1 are on page 16 of the Participant Workbook.)</a:t>
            </a:r>
            <a:endParaRPr lang="en-US" dirty="0" smtClean="0">
              <a:effectLst/>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Reading OTC Drug Labels- Version 2</a:t>
            </a:r>
            <a:endParaRPr lang="en-US" dirty="0" smtClean="0">
              <a:effectLst/>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Sample label* for Version 2 (This file is an enlarged version of the label in the Participant Workbook, page 16.)</a:t>
            </a:r>
            <a:endParaRPr lang="en-US" dirty="0" smtClean="0">
              <a:effectLst/>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Questions for Version 2</a:t>
            </a:r>
            <a:endParaRPr lang="en-US" dirty="0" smtClean="0">
              <a:effectLst/>
            </a:endParaRP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Answer Key for Version 2</a:t>
            </a:r>
            <a:endParaRPr lang="en-US" dirty="0" smtClean="0">
              <a:effectLst/>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Video Clip from Dr. House (Inhaler Mistake)– only needed if the version of the video that is embedded in the PowerPoint does not work. (Internet access is required to play the embedded video. If you will not have internet access, please download the video from this link in advance and save it so that you can access it during your presentation.) </a:t>
            </a:r>
            <a:r>
              <a:rPr lang="en-US" sz="1200" u="sng" kern="1200" dirty="0" smtClean="0">
                <a:solidFill>
                  <a:schemeClr val="tx1"/>
                </a:solidFill>
                <a:effectLst/>
                <a:latin typeface="+mn-lt"/>
                <a:ea typeface="+mn-ea"/>
                <a:cs typeface="+mn-cs"/>
                <a:hlinkClick r:id="rId3"/>
              </a:rPr>
              <a:t>CLICK HERE</a:t>
            </a:r>
            <a:r>
              <a:rPr lang="en-US" sz="1200" kern="1200" dirty="0" smtClean="0">
                <a:solidFill>
                  <a:schemeClr val="tx1"/>
                </a:solidFill>
                <a:effectLst/>
                <a:latin typeface="+mn-lt"/>
                <a:ea typeface="+mn-ea"/>
                <a:cs typeface="+mn-cs"/>
              </a:rPr>
              <a:t> to access video- See Links to Classroom and Training Videos folder.</a:t>
            </a:r>
            <a:endParaRPr lang="en-US" sz="14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u="sng" kern="1200" dirty="0" smtClean="0">
                <a:solidFill>
                  <a:schemeClr val="tx1"/>
                </a:solidFill>
                <a:effectLst/>
                <a:latin typeface="+mn-lt"/>
                <a:ea typeface="+mn-ea"/>
                <a:cs typeface="+mn-cs"/>
                <a:hlinkClick r:id="rId4"/>
              </a:rPr>
              <a:t>Digital Version of Participant Workbook Activities*</a:t>
            </a:r>
            <a:r>
              <a:rPr lang="en-US" sz="1200" kern="1200" dirty="0" smtClean="0">
                <a:solidFill>
                  <a:schemeClr val="tx1"/>
                </a:solidFill>
                <a:effectLst/>
                <a:latin typeface="+mn-lt"/>
                <a:ea typeface="+mn-ea"/>
                <a:cs typeface="+mn-cs"/>
              </a:rPr>
              <a:t> </a:t>
            </a:r>
            <a:endParaRPr lang="en-US" dirty="0" smtClean="0">
              <a:effectLst/>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*Only available in English.</a:t>
            </a:r>
          </a:p>
          <a:p>
            <a:pPr marL="171450" lvl="0" indent="-171450" rtl="0">
              <a:lnSpc>
                <a:spcPct val="115000"/>
              </a:lnSpc>
              <a:spcBef>
                <a:spcPts val="0"/>
              </a:spcBef>
              <a:spcAft>
                <a:spcPts val="0"/>
              </a:spcAft>
              <a:buFont typeface="Arial" panose="020B0604020202020204" pitchFamily="34" charset="0"/>
              <a:buChar char="-"/>
            </a:pPr>
            <a:endParaRPr lang="en-US" dirty="0" smtClean="0">
              <a:latin typeface="+mn-lt"/>
              <a:ea typeface="Calibri"/>
              <a:cs typeface="Calibri"/>
              <a:sym typeface="Calibri"/>
            </a:endParaRPr>
          </a:p>
          <a:p>
            <a:endParaRPr lang="en-US" sz="1200" b="0" i="0" u="none" strike="noStrike" baseline="0" dirty="0" smtClean="0">
              <a:solidFill>
                <a:srgbClr val="000000"/>
              </a:solidFill>
              <a:latin typeface="Calibri" panose="020F0502020204030204" pitchFamily="34" charset="0"/>
            </a:endParaRPr>
          </a:p>
          <a:p>
            <a:endParaRPr lang="en-US" sz="1200" b="0" i="0" u="none" strike="noStrike" baseline="0" dirty="0" smtClean="0">
              <a:solidFill>
                <a:srgbClr val="000000"/>
              </a:solidFill>
              <a:latin typeface="Calibri" panose="020F0502020204030204" pitchFamily="34" charset="0"/>
            </a:endParaRPr>
          </a:p>
          <a:p>
            <a:endParaRPr lang="en-US" sz="1200" b="0" i="0" u="none" strike="noStrike" baseline="0" dirty="0" smtClean="0">
              <a:solidFill>
                <a:srgbClr val="000000"/>
              </a:solidFill>
              <a:latin typeface="Calibri" panose="020F0502020204030204" pitchFamily="34" charset="0"/>
            </a:endParaRPr>
          </a:p>
          <a:p>
            <a:endParaRPr lang="en-US" sz="1200" b="0" i="0" u="none" strike="noStrike" baseline="0" dirty="0" smtClean="0">
              <a:solidFill>
                <a:srgbClr val="000000"/>
              </a:solidFill>
              <a:latin typeface="Calibri" panose="020F0502020204030204" pitchFamily="34" charset="0"/>
            </a:endParaRPr>
          </a:p>
          <a:p>
            <a:endParaRPr lang="en-US" sz="1200" b="0" i="0" u="none" strike="noStrike" baseline="0" dirty="0" smtClean="0">
              <a:solidFill>
                <a:srgbClr val="000000"/>
              </a:solidFill>
              <a:latin typeface="Calibri" panose="020F0502020204030204" pitchFamily="34" charset="0"/>
            </a:endParaRPr>
          </a:p>
          <a:p>
            <a:endParaRPr lang="en-US" dirty="0"/>
          </a:p>
        </p:txBody>
      </p:sp>
    </p:spTree>
    <p:extLst>
      <p:ext uri="{BB962C8B-B14F-4D97-AF65-F5344CB8AC3E}">
        <p14:creationId xmlns:p14="http://schemas.microsoft.com/office/powerpoint/2010/main" val="2734521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lvl="0"/>
            <a:r>
              <a:rPr lang="en-US" sz="1200" b="1" kern="1200" dirty="0" smtClean="0">
                <a:solidFill>
                  <a:schemeClr val="tx1"/>
                </a:solidFill>
                <a:effectLst/>
                <a:latin typeface="+mn-lt"/>
                <a:ea typeface="+mn-ea"/>
                <a:cs typeface="+mn-cs"/>
              </a:rPr>
              <a:t>Corresponding Participant Workbook Page(s): </a:t>
            </a:r>
            <a:r>
              <a:rPr lang="en-US" sz="1200" kern="1200" dirty="0" smtClean="0">
                <a:solidFill>
                  <a:schemeClr val="tx1"/>
                </a:solidFill>
                <a:effectLst/>
                <a:latin typeface="+mn-lt"/>
                <a:ea typeface="+mn-ea"/>
                <a:cs typeface="+mn-cs"/>
              </a:rPr>
              <a:t>17</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Important Concepts </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What a vaccine is</a:t>
            </a:r>
          </a:p>
          <a:p>
            <a:pPr lvl="0"/>
            <a:r>
              <a:rPr lang="en-US" sz="1200" kern="1200" dirty="0" smtClean="0">
                <a:solidFill>
                  <a:schemeClr val="tx1"/>
                </a:solidFill>
                <a:effectLst/>
                <a:latin typeface="+mn-lt"/>
                <a:ea typeface="+mn-ea"/>
                <a:cs typeface="+mn-cs"/>
              </a:rPr>
              <a:t>Why vaccines are important to overall health</a:t>
            </a:r>
          </a:p>
          <a:p>
            <a:pPr lvl="0"/>
            <a:r>
              <a:rPr lang="en-US" sz="1200" kern="1200" dirty="0" smtClean="0">
                <a:solidFill>
                  <a:schemeClr val="tx1"/>
                </a:solidFill>
                <a:effectLst/>
                <a:latin typeface="+mn-lt"/>
                <a:ea typeface="+mn-ea"/>
                <a:cs typeface="+mn-cs"/>
              </a:rPr>
              <a:t>Where to get reliable information about vaccines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Important Vocabulary Words </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Vaccine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Presenter Instructions &amp; Script:</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This is an animated slide. </a:t>
            </a: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Sample Script: Animation 1</a:t>
            </a:r>
            <a:r>
              <a:rPr lang="en-US" sz="1200" kern="1200" dirty="0" smtClean="0">
                <a:solidFill>
                  <a:schemeClr val="tx1"/>
                </a:solidFill>
                <a:effectLst/>
                <a:latin typeface="+mn-lt"/>
                <a:ea typeface="+mn-ea"/>
                <a:cs typeface="+mn-cs"/>
              </a:rPr>
              <a:t>- “There are a lot of people who dread going to the doctor because they don’t want to get a shot. There are many reasons why people don’t want a vaccine, but they are a crucial part of prevention and, like medications, could even be a part of a treatment plan. It is important to have a record of your vaccinations for your doctor and knowing what vaccinations are available to you is part of being health literate.” </a:t>
            </a: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Sample Script: Animation 2</a:t>
            </a:r>
            <a:r>
              <a:rPr lang="en-US" sz="1200" kern="1200" dirty="0" smtClean="0">
                <a:solidFill>
                  <a:schemeClr val="tx1"/>
                </a:solidFill>
                <a:effectLst/>
                <a:latin typeface="+mn-lt"/>
                <a:ea typeface="+mn-ea"/>
                <a:cs typeface="+mn-cs"/>
              </a:rPr>
              <a:t>- “Vaccines are a weakened form of various diseases that are introduced to the body. Your body will produce an immune response to the weakened disease. Then, if your body ever comes in contact with the disease in the future, it will remember the immune response and keep you from getting seriously ill.”</a:t>
            </a:r>
          </a:p>
          <a:p>
            <a:pPr marL="0" lvl="0" indent="0" rtl="0">
              <a:lnSpc>
                <a:spcPct val="115000"/>
              </a:lnSpc>
              <a:spcBef>
                <a:spcPts val="0"/>
              </a:spcBef>
              <a:spcAft>
                <a:spcPts val="0"/>
              </a:spcAft>
              <a:buNone/>
            </a:pPr>
            <a:endParaRPr dirty="0">
              <a:latin typeface="Calibri"/>
              <a:ea typeface="Calibri"/>
              <a:cs typeface="Calibri"/>
              <a:sym typeface="Calibri"/>
            </a:endParaRPr>
          </a:p>
        </p:txBody>
      </p:sp>
    </p:spTree>
    <p:extLst>
      <p:ext uri="{BB962C8B-B14F-4D97-AF65-F5344CB8AC3E}">
        <p14:creationId xmlns:p14="http://schemas.microsoft.com/office/powerpoint/2010/main" val="41870499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200" b="1" kern="1200" dirty="0" smtClean="0">
                <a:solidFill>
                  <a:schemeClr val="tx1"/>
                </a:solidFill>
                <a:effectLst/>
                <a:latin typeface="+mn-lt"/>
                <a:ea typeface="+mn-ea"/>
                <a:cs typeface="+mn-cs"/>
              </a:rPr>
              <a:t>Presenter Instructions &amp; Script:</a:t>
            </a:r>
            <a:endParaRPr lang="en-US" sz="1200" kern="1200" dirty="0" smtClean="0">
              <a:solidFill>
                <a:schemeClr val="tx1"/>
              </a:solidFill>
              <a:effectLst/>
              <a:latin typeface="+mn-lt"/>
              <a:ea typeface="+mn-ea"/>
              <a:cs typeface="+mn-cs"/>
            </a:endParaRP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Sample Script:</a:t>
            </a:r>
            <a:r>
              <a:rPr lang="en-US" sz="1200" kern="1200" dirty="0" smtClean="0">
                <a:solidFill>
                  <a:schemeClr val="tx1"/>
                </a:solidFill>
                <a:effectLst/>
                <a:latin typeface="+mn-lt"/>
                <a:ea typeface="+mn-ea"/>
                <a:cs typeface="+mn-cs"/>
              </a:rPr>
              <a:t> “There are quite a few myths going around about vaccines and what they do. We are going to discuss and analyze some of these statements so we can get the most accurate information. In this activity, stay seated if you think the statement on each slide is a fact. Stand up if you think the statement is a myth. You can quickly discuss with people sitting close to you if you’re not sure. There will be six statements in all. Let’s begin.”</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For each statement, give the correct answer once participants have indicated their responses by standing up or staying seated. Ask a few participants to share their rationale for their answer.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Review “talking points” from answer key if not brought up in student answers.</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Repeat for all statements (6 total).</a:t>
            </a: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Sample script for wrapping up activity: </a:t>
            </a:r>
            <a:r>
              <a:rPr lang="en-US" sz="1200" kern="1200" dirty="0" smtClean="0">
                <a:solidFill>
                  <a:schemeClr val="tx1"/>
                </a:solidFill>
                <a:effectLst/>
                <a:latin typeface="+mn-lt"/>
                <a:ea typeface="+mn-ea"/>
                <a:cs typeface="+mn-cs"/>
              </a:rPr>
              <a:t>“We need to have correct information in order to make the best personal decisions related to vaccines. It is important to have conversations with your parents and your doctor about what vaccines you already have and what vaccines you should be getting in the future.”</a:t>
            </a:r>
          </a:p>
          <a:p>
            <a:r>
              <a:rPr lang="en-US" sz="1200" kern="1200" dirty="0" smtClean="0">
                <a:solidFill>
                  <a:schemeClr val="tx1"/>
                </a:solidFill>
                <a:effectLst/>
                <a:latin typeface="+mn-lt"/>
                <a:ea typeface="+mn-ea"/>
                <a:cs typeface="+mn-cs"/>
              </a:rPr>
              <a:t> </a:t>
            </a:r>
          </a:p>
          <a:p>
            <a:pPr marL="0" lvl="0" indent="0" rtl="0">
              <a:lnSpc>
                <a:spcPct val="115000"/>
              </a:lnSpc>
              <a:spcBef>
                <a:spcPts val="0"/>
              </a:spcBef>
              <a:spcAft>
                <a:spcPts val="0"/>
              </a:spcAft>
              <a:buFontTx/>
              <a:buNone/>
            </a:pPr>
            <a:endParaRPr dirty="0">
              <a:latin typeface="Calibri"/>
              <a:ea typeface="Calibri"/>
              <a:cs typeface="Calibri"/>
              <a:sym typeface="Calibri"/>
            </a:endParaRPr>
          </a:p>
        </p:txBody>
      </p:sp>
    </p:spTree>
    <p:extLst>
      <p:ext uri="{BB962C8B-B14F-4D97-AF65-F5344CB8AC3E}">
        <p14:creationId xmlns:p14="http://schemas.microsoft.com/office/powerpoint/2010/main" val="17945988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en-US" dirty="0" smtClean="0">
                <a:latin typeface="Calibri"/>
                <a:ea typeface="Calibri"/>
                <a:cs typeface="Calibri"/>
                <a:sym typeface="Calibri"/>
              </a:rPr>
              <a:t>Myth: </a:t>
            </a:r>
            <a:r>
              <a:rPr lang="en-US" sz="1200" kern="1200" dirty="0" smtClean="0">
                <a:solidFill>
                  <a:schemeClr val="tx1"/>
                </a:solidFill>
                <a:effectLst/>
                <a:latin typeface="+mn-lt"/>
                <a:ea typeface="+mn-ea"/>
                <a:cs typeface="+mn-cs"/>
              </a:rPr>
              <a:t>Flu shot is a weakened form of the disease that helps your body build immunity; not going to get the flu.</a:t>
            </a:r>
            <a:endParaRPr dirty="0">
              <a:latin typeface="Calibri"/>
              <a:ea typeface="Calibri"/>
              <a:cs typeface="Calibri"/>
              <a:sym typeface="Calibri"/>
            </a:endParaRPr>
          </a:p>
        </p:txBody>
      </p:sp>
    </p:spTree>
    <p:extLst>
      <p:ext uri="{BB962C8B-B14F-4D97-AF65-F5344CB8AC3E}">
        <p14:creationId xmlns:p14="http://schemas.microsoft.com/office/powerpoint/2010/main" val="888722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en-US" dirty="0" smtClean="0">
                <a:latin typeface="Calibri"/>
                <a:ea typeface="Calibri"/>
                <a:cs typeface="Calibri"/>
                <a:sym typeface="Calibri"/>
              </a:rPr>
              <a:t>Myth: </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Thimerosal</a:t>
            </a:r>
            <a:r>
              <a:rPr lang="en-US" sz="1200" kern="1200" dirty="0" smtClean="0">
                <a:solidFill>
                  <a:schemeClr val="tx1"/>
                </a:solidFill>
                <a:effectLst/>
                <a:latin typeface="+mn-lt"/>
                <a:ea typeface="+mn-ea"/>
                <a:cs typeface="+mn-cs"/>
              </a:rPr>
              <a:t>” ingredient was linked to autism; removed from vaccines.</a:t>
            </a:r>
            <a:endParaRPr dirty="0">
              <a:latin typeface="Calibri"/>
              <a:ea typeface="Calibri"/>
              <a:cs typeface="Calibri"/>
              <a:sym typeface="Calibri"/>
            </a:endParaRPr>
          </a:p>
        </p:txBody>
      </p:sp>
    </p:spTree>
    <p:extLst>
      <p:ext uri="{BB962C8B-B14F-4D97-AF65-F5344CB8AC3E}">
        <p14:creationId xmlns:p14="http://schemas.microsoft.com/office/powerpoint/2010/main" val="13035745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en-US" dirty="0" smtClean="0">
                <a:latin typeface="Calibri"/>
                <a:ea typeface="Calibri"/>
                <a:cs typeface="Calibri"/>
                <a:sym typeface="Calibri"/>
              </a:rPr>
              <a:t>Fact: </a:t>
            </a:r>
            <a:r>
              <a:rPr lang="en-US" sz="1200" kern="1200" dirty="0" smtClean="0">
                <a:solidFill>
                  <a:schemeClr val="tx1"/>
                </a:solidFill>
                <a:effectLst/>
                <a:latin typeface="+mn-lt"/>
                <a:ea typeface="+mn-ea"/>
                <a:cs typeface="+mn-cs"/>
              </a:rPr>
              <a:t>Diseases are uncommon because people are vaccinated; stop vaccinations = diseases become more common.</a:t>
            </a:r>
            <a:endParaRPr lang="en-US" dirty="0">
              <a:latin typeface="Calibri"/>
              <a:ea typeface="Calibri"/>
              <a:cs typeface="Calibri"/>
              <a:sym typeface="Calibri"/>
            </a:endParaRPr>
          </a:p>
        </p:txBody>
      </p:sp>
    </p:spTree>
    <p:extLst>
      <p:ext uri="{BB962C8B-B14F-4D97-AF65-F5344CB8AC3E}">
        <p14:creationId xmlns:p14="http://schemas.microsoft.com/office/powerpoint/2010/main" val="33463316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en-US" dirty="0" smtClean="0">
                <a:latin typeface="Calibri"/>
                <a:ea typeface="Calibri"/>
                <a:cs typeface="Calibri"/>
                <a:sym typeface="Calibri"/>
              </a:rPr>
              <a:t>Myth:</a:t>
            </a:r>
            <a:r>
              <a:rPr lang="en-US" baseline="0" dirty="0" smtClean="0">
                <a:latin typeface="Calibri"/>
                <a:ea typeface="Calibri"/>
                <a:cs typeface="Calibri"/>
                <a:sym typeface="Calibri"/>
              </a:rPr>
              <a:t> </a:t>
            </a:r>
            <a:r>
              <a:rPr lang="en-US" sz="1200" kern="1200" dirty="0" smtClean="0">
                <a:solidFill>
                  <a:schemeClr val="tx1"/>
                </a:solidFill>
                <a:effectLst/>
                <a:latin typeface="+mn-lt"/>
                <a:ea typeface="+mn-ea"/>
                <a:cs typeface="+mn-cs"/>
              </a:rPr>
              <a:t>Healthy lifestyle helps reduce the risk of getting diseases, but vaccines are the most effective way to reduce the risk of infection.</a:t>
            </a:r>
            <a:endParaRPr lang="en-US" dirty="0">
              <a:latin typeface="Calibri"/>
              <a:ea typeface="Calibri"/>
              <a:cs typeface="Calibri"/>
              <a:sym typeface="Calibri"/>
            </a:endParaRPr>
          </a:p>
        </p:txBody>
      </p:sp>
    </p:spTree>
    <p:extLst>
      <p:ext uri="{BB962C8B-B14F-4D97-AF65-F5344CB8AC3E}">
        <p14:creationId xmlns:p14="http://schemas.microsoft.com/office/powerpoint/2010/main" val="11996225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7" name="Shape 16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None/>
            </a:pPr>
            <a:endParaRPr lang="en-US" dirty="0" smtClean="0">
              <a:latin typeface="Calibri"/>
              <a:ea typeface="Calibri"/>
              <a:cs typeface="Calibri"/>
              <a:sym typeface="Calibri"/>
            </a:endParaRPr>
          </a:p>
          <a:p>
            <a:pPr marL="0" lvl="0" indent="0" rtl="0">
              <a:lnSpc>
                <a:spcPct val="115000"/>
              </a:lnSpc>
              <a:spcBef>
                <a:spcPts val="0"/>
              </a:spcBef>
              <a:spcAft>
                <a:spcPts val="0"/>
              </a:spcAft>
              <a:buNone/>
            </a:pPr>
            <a:r>
              <a:rPr lang="en-US" sz="1200" kern="1200" dirty="0" smtClean="0">
                <a:solidFill>
                  <a:schemeClr val="tx1"/>
                </a:solidFill>
                <a:effectLst/>
                <a:latin typeface="+mn-lt"/>
                <a:ea typeface="+mn-ea"/>
                <a:cs typeface="+mn-cs"/>
              </a:rPr>
              <a:t>Fact: Side effects disappear within a few hours or days depending on the vaccination; the most common side effect is soreness near the injection.</a:t>
            </a:r>
            <a:endParaRPr dirty="0">
              <a:latin typeface="Calibri"/>
              <a:ea typeface="Calibri"/>
              <a:cs typeface="Calibri"/>
              <a:sym typeface="Calibri"/>
            </a:endParaRPr>
          </a:p>
          <a:p>
            <a:pPr marL="0" lvl="0" indent="0" rtl="0">
              <a:lnSpc>
                <a:spcPct val="115000"/>
              </a:lnSpc>
              <a:spcBef>
                <a:spcPts val="0"/>
              </a:spcBef>
              <a:spcAft>
                <a:spcPts val="0"/>
              </a:spcAft>
              <a:buNone/>
            </a:pPr>
            <a:endParaRPr lang="en-US" dirty="0">
              <a:latin typeface="Calibri"/>
              <a:ea typeface="Calibri"/>
              <a:cs typeface="Calibri"/>
              <a:sym typeface="Calibri"/>
            </a:endParaRPr>
          </a:p>
        </p:txBody>
      </p:sp>
    </p:spTree>
    <p:extLst>
      <p:ext uri="{BB962C8B-B14F-4D97-AF65-F5344CB8AC3E}">
        <p14:creationId xmlns:p14="http://schemas.microsoft.com/office/powerpoint/2010/main" val="40895278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5" name="Shape 17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en-US" dirty="0" smtClean="0">
                <a:latin typeface="Calibri"/>
                <a:ea typeface="Calibri"/>
                <a:cs typeface="Calibri"/>
                <a:sym typeface="Calibri"/>
              </a:rPr>
              <a:t>Myth:</a:t>
            </a:r>
            <a:r>
              <a:rPr lang="en-US" baseline="0" dirty="0" smtClean="0">
                <a:latin typeface="Calibri"/>
                <a:ea typeface="Calibri"/>
                <a:cs typeface="Calibri"/>
                <a:sym typeface="Calibri"/>
              </a:rPr>
              <a:t> </a:t>
            </a:r>
            <a:r>
              <a:rPr lang="en-US" sz="1200" kern="1200" dirty="0" smtClean="0">
                <a:solidFill>
                  <a:schemeClr val="tx1"/>
                </a:solidFill>
                <a:effectLst/>
                <a:latin typeface="+mn-lt"/>
                <a:ea typeface="+mn-ea"/>
                <a:cs typeface="+mn-cs"/>
              </a:rPr>
              <a:t>Helps prevent HPV which can cause genital cancers in men.</a:t>
            </a:r>
            <a:endParaRPr dirty="0">
              <a:latin typeface="Calibri"/>
              <a:ea typeface="Calibri"/>
              <a:cs typeface="Calibri"/>
              <a:sym typeface="Calibri"/>
            </a:endParaRPr>
          </a:p>
          <a:p>
            <a:pPr marL="0" lvl="0" indent="0" rtl="0">
              <a:lnSpc>
                <a:spcPct val="115000"/>
              </a:lnSpc>
              <a:spcBef>
                <a:spcPts val="0"/>
              </a:spcBef>
              <a:spcAft>
                <a:spcPts val="0"/>
              </a:spcAft>
              <a:buNone/>
            </a:pPr>
            <a:endParaRPr lang="en-US" dirty="0">
              <a:latin typeface="Calibri"/>
              <a:ea typeface="Calibri"/>
              <a:cs typeface="Calibri"/>
              <a:sym typeface="Calibri"/>
            </a:endParaRPr>
          </a:p>
        </p:txBody>
      </p:sp>
    </p:spTree>
    <p:extLst>
      <p:ext uri="{BB962C8B-B14F-4D97-AF65-F5344CB8AC3E}">
        <p14:creationId xmlns:p14="http://schemas.microsoft.com/office/powerpoint/2010/main" val="11452022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3" name="Shape 18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200" b="1" kern="1200" dirty="0" smtClean="0">
                <a:solidFill>
                  <a:schemeClr val="tx1"/>
                </a:solidFill>
                <a:effectLst/>
                <a:latin typeface="+mn-lt"/>
                <a:ea typeface="+mn-ea"/>
                <a:cs typeface="+mn-cs"/>
              </a:rPr>
              <a:t>Sample Script: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“That’s the end of Module 2. Let’s wrap it up by repeating the key points.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is important to give your doctor as much information as possible about your current symptoms, allergies, personal &amp; family health history, and any medications you are taking. This will help them diagnose and find the best solution to any medical issues you have.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When you share your information with medical professionals, they can use that information to decide the best prevention and treatment options for you, resulting in better overall care. In the next module, we will break down health insurance and the rights you have during your visit.”</a:t>
            </a:r>
          </a:p>
          <a:p>
            <a:pPr marL="0" lvl="0" indent="0" rtl="0">
              <a:lnSpc>
                <a:spcPct val="115000"/>
              </a:lnSpc>
              <a:spcBef>
                <a:spcPts val="0"/>
              </a:spcBef>
              <a:spcAft>
                <a:spcPts val="0"/>
              </a:spcAft>
              <a:buNone/>
            </a:pPr>
            <a:endParaRPr dirty="0">
              <a:latin typeface="Calibri"/>
              <a:ea typeface="Calibri"/>
              <a:cs typeface="Calibri"/>
              <a:sym typeface="Calibri"/>
            </a:endParaRPr>
          </a:p>
          <a:p>
            <a:pPr marL="0" lvl="0" indent="0" rtl="0">
              <a:lnSpc>
                <a:spcPct val="115000"/>
              </a:lnSpc>
              <a:spcBef>
                <a:spcPts val="0"/>
              </a:spcBef>
              <a:spcAft>
                <a:spcPts val="0"/>
              </a:spcAft>
              <a:buNone/>
            </a:pPr>
            <a:endParaRPr lang="en" u="sng" dirty="0" smtClean="0">
              <a:latin typeface="Calibri"/>
              <a:ea typeface="Calibri"/>
              <a:cs typeface="Calibri"/>
              <a:sym typeface="Calibri"/>
            </a:endParaRPr>
          </a:p>
          <a:p>
            <a:pPr marL="0" lvl="0" indent="0" rtl="0">
              <a:lnSpc>
                <a:spcPct val="115000"/>
              </a:lnSpc>
              <a:spcBef>
                <a:spcPts val="0"/>
              </a:spcBef>
              <a:spcAft>
                <a:spcPts val="0"/>
              </a:spcAft>
              <a:buNone/>
            </a:pPr>
            <a:endParaRPr u="sng" dirty="0">
              <a:latin typeface="Calibri"/>
              <a:ea typeface="Calibri"/>
              <a:cs typeface="Calibri"/>
              <a:sym typeface="Calibri"/>
            </a:endParaRPr>
          </a:p>
        </p:txBody>
      </p:sp>
    </p:spTree>
    <p:extLst>
      <p:ext uri="{BB962C8B-B14F-4D97-AF65-F5344CB8AC3E}">
        <p14:creationId xmlns:p14="http://schemas.microsoft.com/office/powerpoint/2010/main" val="1871226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200" b="1" kern="1200" dirty="0" smtClean="0">
                <a:solidFill>
                  <a:schemeClr val="tx1"/>
                </a:solidFill>
                <a:effectLst/>
                <a:latin typeface="+mn-lt"/>
                <a:ea typeface="+mn-ea"/>
                <a:cs typeface="+mn-cs"/>
              </a:rPr>
              <a:t>Module Introduction </a:t>
            </a:r>
          </a:p>
          <a:p>
            <a:pPr lvl="0"/>
            <a:r>
              <a:rPr lang="en-US" sz="1200" kern="1200" dirty="0" smtClean="0">
                <a:solidFill>
                  <a:schemeClr val="tx1"/>
                </a:solidFill>
                <a:effectLst/>
                <a:latin typeface="+mn-lt"/>
                <a:ea typeface="+mn-ea"/>
                <a:cs typeface="+mn-cs"/>
              </a:rPr>
              <a:t>Corresponding Participant Workbook Page(s): 14</a:t>
            </a:r>
          </a:p>
          <a:p>
            <a:pPr marL="0" lvl="0" indent="0" rtl="0">
              <a:lnSpc>
                <a:spcPct val="115000"/>
              </a:lnSpc>
              <a:spcBef>
                <a:spcPts val="0"/>
              </a:spcBef>
              <a:spcAft>
                <a:spcPts val="0"/>
              </a:spcAft>
              <a:buNone/>
            </a:pPr>
            <a:endParaRPr lang="en-US" sz="1200" kern="1200" dirty="0" smtClean="0">
              <a:solidFill>
                <a:schemeClr val="tx1"/>
              </a:solidFill>
              <a:effectLst/>
              <a:latin typeface="+mn-lt"/>
              <a:ea typeface="+mn-ea"/>
              <a:cs typeface="+mn-cs"/>
              <a:sym typeface="Calibri"/>
            </a:endParaRPr>
          </a:p>
          <a:p>
            <a:r>
              <a:rPr lang="en-US" sz="1200" b="1" kern="1200" dirty="0" smtClean="0">
                <a:solidFill>
                  <a:schemeClr val="tx1"/>
                </a:solidFill>
                <a:effectLst/>
                <a:latin typeface="+mn-lt"/>
                <a:ea typeface="+mn-ea"/>
                <a:cs typeface="+mn-cs"/>
              </a:rPr>
              <a:t>Important Concepts: </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Introduce the focus of Module 2- Understanding your medical history</a:t>
            </a:r>
          </a:p>
          <a:p>
            <a:r>
              <a:rPr lang="en-US" sz="1200" kern="1200" dirty="0" smtClean="0">
                <a:solidFill>
                  <a:schemeClr val="tx1"/>
                </a:solidFill>
                <a:effectLst/>
                <a:latin typeface="+mn-lt"/>
                <a:ea typeface="+mn-ea"/>
                <a:cs typeface="+mn-cs"/>
              </a:rPr>
              <a:t> </a:t>
            </a:r>
            <a:endParaRPr lang="en-US" sz="1000" dirty="0" smtClean="0">
              <a:effectLst/>
            </a:endParaRPr>
          </a:p>
          <a:p>
            <a:r>
              <a:rPr lang="en-US" sz="1200" b="1" kern="1200" dirty="0" smtClean="0">
                <a:solidFill>
                  <a:schemeClr val="tx1"/>
                </a:solidFill>
                <a:effectLst/>
                <a:latin typeface="+mn-lt"/>
                <a:ea typeface="+mn-ea"/>
                <a:cs typeface="+mn-cs"/>
              </a:rPr>
              <a:t>Presenter Instructions and Script:</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slide aligns with the “Introduction” content on page fourteen.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Sample Script: </a:t>
            </a:r>
          </a:p>
          <a:p>
            <a:r>
              <a:rPr lang="en-US" sz="1200" kern="1200" dirty="0" smtClean="0">
                <a:solidFill>
                  <a:schemeClr val="tx1"/>
                </a:solidFill>
                <a:effectLst/>
                <a:latin typeface="+mn-lt"/>
                <a:ea typeface="+mn-ea"/>
                <a:cs typeface="+mn-cs"/>
              </a:rPr>
              <a:t>“In the last module we spent a lot of time discussing how to be a self-advocate no matter where you go for care. We also discussed the importance of sharing your family history.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Based on the conversations we had in class and the ones you had with your family members, why is it so important to know our family health history? (</a:t>
            </a:r>
            <a:r>
              <a:rPr lang="en-US" sz="1200" b="1" kern="1200" dirty="0" smtClean="0">
                <a:solidFill>
                  <a:schemeClr val="tx1"/>
                </a:solidFill>
                <a:effectLst/>
                <a:latin typeface="+mn-lt"/>
                <a:ea typeface="+mn-ea"/>
                <a:cs typeface="+mn-cs"/>
              </a:rPr>
              <a:t>Answers:</a:t>
            </a:r>
            <a:r>
              <a:rPr lang="en-US" sz="1200" kern="1200" dirty="0" smtClean="0">
                <a:solidFill>
                  <a:schemeClr val="tx1"/>
                </a:solidFill>
                <a:effectLst/>
                <a:latin typeface="+mn-lt"/>
                <a:ea typeface="+mn-ea"/>
                <a:cs typeface="+mn-cs"/>
              </a:rPr>
              <a:t> know health risks, share with doctors to get better care, start screenings earlier than recommended if at risk)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When you visit any doctor, it is extremely important to be able to share not only your family health history, but also your personal health history. You need to be able to talk to your doctor about your health and any concerns you may have including symptoms you experience, previously diagnosed conditions, your allergies, any medications you are taking, and your vaccinations. All of these factors can have an impact on the type of care you receive and that is what we will be discussing in this module.”</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If returning the signed Family Health History Interview form was a requirement from the last session, collect it from participants and ask if anyone wants to share about their experience doing the interview. Did you learn things you didn’t know before? etc. Encourage anecdotes and sharing, but be sure that participants don’t share any private medical information as they share. Give positive feedback.</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You may want to link back to Module 1 (slide nine, Primary Care Physician) by taking a show of hands to see how many participants added their doctors to their cell phone contacts. Encourage anecdotes and sharing. Give positive feedback.</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You could also ask participants if they polled any of the adults in their life to see how many doctor phone numbers the adults tended to have saved in their phones. Encourage anecdotes and sharing. Give positive feedback.</a:t>
            </a:r>
          </a:p>
          <a:p>
            <a:pPr marL="0" lvl="0" indent="0" rtl="0">
              <a:lnSpc>
                <a:spcPct val="115000"/>
              </a:lnSpc>
              <a:spcBef>
                <a:spcPts val="0"/>
              </a:spcBef>
              <a:spcAft>
                <a:spcPts val="0"/>
              </a:spcAft>
              <a:buNone/>
            </a:pPr>
            <a:endParaRPr sz="1000" dirty="0">
              <a:latin typeface="Calibri"/>
              <a:ea typeface="Calibri"/>
              <a:cs typeface="Calibri"/>
              <a:sym typeface="Calibri"/>
            </a:endParaRPr>
          </a:p>
        </p:txBody>
      </p:sp>
    </p:spTree>
    <p:extLst>
      <p:ext uri="{BB962C8B-B14F-4D97-AF65-F5344CB8AC3E}">
        <p14:creationId xmlns:p14="http://schemas.microsoft.com/office/powerpoint/2010/main" val="3441723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Corresponding Participant Workbook Page(s): </a:t>
            </a:r>
            <a:r>
              <a:rPr lang="en-US" sz="1200" kern="1200" dirty="0" smtClean="0">
                <a:solidFill>
                  <a:schemeClr val="tx1"/>
                </a:solidFill>
                <a:effectLst/>
                <a:latin typeface="+mn-lt"/>
                <a:ea typeface="+mn-ea"/>
                <a:cs typeface="+mn-cs"/>
              </a:rPr>
              <a:t>n/a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Presenter Script: </a:t>
            </a:r>
            <a:r>
              <a:rPr lang="en-US" sz="1200" kern="1200" dirty="0" smtClean="0">
                <a:solidFill>
                  <a:schemeClr val="tx1"/>
                </a:solidFill>
                <a:effectLst/>
                <a:latin typeface="+mn-lt"/>
                <a:ea typeface="+mn-ea"/>
                <a:cs typeface="+mn-cs"/>
              </a:rPr>
              <a:t>“These are the main topics we’ll be covering in this session.”</a:t>
            </a:r>
          </a:p>
          <a:p>
            <a:endParaRPr lang="en-US" dirty="0"/>
          </a:p>
        </p:txBody>
      </p:sp>
      <p:sp>
        <p:nvSpPr>
          <p:cNvPr id="4" name="Slide Number Placeholder 3"/>
          <p:cNvSpPr>
            <a:spLocks noGrp="1"/>
          </p:cNvSpPr>
          <p:nvPr>
            <p:ph type="sldNum" sz="quarter" idx="10"/>
          </p:nvPr>
        </p:nvSpPr>
        <p:spPr/>
        <p:txBody>
          <a:bodyPr/>
          <a:lstStyle/>
          <a:p>
            <a:fld id="{501F790D-4306-4FAF-B3D7-17E21DED6756}" type="slidenum">
              <a:rPr lang="en-US" smtClean="0"/>
              <a:t>3</a:t>
            </a:fld>
            <a:endParaRPr lang="en-US"/>
          </a:p>
        </p:txBody>
      </p:sp>
    </p:spTree>
    <p:extLst>
      <p:ext uri="{BB962C8B-B14F-4D97-AF65-F5344CB8AC3E}">
        <p14:creationId xmlns:p14="http://schemas.microsoft.com/office/powerpoint/2010/main" val="5304945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200" b="1" kern="1200" dirty="0" smtClean="0">
                <a:solidFill>
                  <a:schemeClr val="tx1"/>
                </a:solidFill>
                <a:effectLst/>
                <a:latin typeface="+mn-lt"/>
                <a:ea typeface="+mn-ea"/>
                <a:cs typeface="+mn-cs"/>
              </a:rPr>
              <a:t>Corresponding Participant</a:t>
            </a:r>
            <a:r>
              <a:rPr lang="en-US" sz="1200" b="1" kern="1200" baseline="0" dirty="0" smtClean="0">
                <a:solidFill>
                  <a:schemeClr val="tx1"/>
                </a:solidFill>
                <a:effectLst/>
                <a:latin typeface="+mn-lt"/>
                <a:ea typeface="+mn-ea"/>
                <a:cs typeface="+mn-cs"/>
              </a:rPr>
              <a:t> Workbook Page(s): 14</a:t>
            </a:r>
            <a:endParaRPr lang="en-US" sz="1200" b="1"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Important Concepts: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How to describe symptoms in detail to get the best care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Important Vocabulary Words: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Symptoms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Presenter Instructions &amp; Script:</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slide aligns with the “Describing Symptoms” content on page fourteen. </a:t>
            </a:r>
          </a:p>
          <a:p>
            <a:pPr lvl="0"/>
            <a:r>
              <a:rPr lang="en-US" sz="1200" kern="1200" dirty="0" smtClean="0">
                <a:solidFill>
                  <a:schemeClr val="tx1"/>
                </a:solidFill>
                <a:effectLst/>
                <a:latin typeface="+mn-lt"/>
                <a:ea typeface="+mn-ea"/>
                <a:cs typeface="+mn-cs"/>
              </a:rPr>
              <a:t>Sample Script:</a:t>
            </a:r>
          </a:p>
          <a:p>
            <a:r>
              <a:rPr lang="en-US" sz="1200" kern="1200" dirty="0" smtClean="0">
                <a:solidFill>
                  <a:schemeClr val="tx1"/>
                </a:solidFill>
                <a:effectLst/>
                <a:latin typeface="+mn-lt"/>
                <a:ea typeface="+mn-ea"/>
                <a:cs typeface="+mn-cs"/>
              </a:rPr>
              <a:t>“Jackie and Sarah have not been feeling well. They each made an appointment with their PCP. When the doctor asked them what was wrong, here was how they responded (animate slide). Based on their responses, which one will receive the best care? Why? (</a:t>
            </a:r>
            <a:r>
              <a:rPr lang="en-US" sz="1200" b="1" kern="1200" dirty="0" smtClean="0">
                <a:solidFill>
                  <a:schemeClr val="tx1"/>
                </a:solidFill>
                <a:effectLst/>
                <a:latin typeface="+mn-lt"/>
                <a:ea typeface="+mn-ea"/>
                <a:cs typeface="+mn-cs"/>
              </a:rPr>
              <a:t>Answer:</a:t>
            </a:r>
            <a:r>
              <a:rPr lang="en-US" sz="1200" kern="1200" dirty="0" smtClean="0">
                <a:solidFill>
                  <a:schemeClr val="tx1"/>
                </a:solidFill>
                <a:effectLst/>
                <a:latin typeface="+mn-lt"/>
                <a:ea typeface="+mn-ea"/>
                <a:cs typeface="+mn-cs"/>
              </a:rPr>
              <a:t> Jackie, she gave symptoms that are more specific)</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Think back to our PB&amp;J activity in Module 1- in order to get the sandwich you want, you need to be specific with the person making your sandwich - same concept here. Since the doctor can’t read your mind, be prepared to advocate for yourself and answer questions related to your symptoms, how long you have been experiencing the symptoms, and if you are currently taking any medications.”</a:t>
            </a:r>
          </a:p>
          <a:p>
            <a:pPr marL="0" lvl="0" indent="0" rtl="0">
              <a:lnSpc>
                <a:spcPct val="115000"/>
              </a:lnSpc>
              <a:spcBef>
                <a:spcPts val="0"/>
              </a:spcBef>
              <a:spcAft>
                <a:spcPts val="0"/>
              </a:spcAft>
              <a:buNone/>
            </a:pPr>
            <a:endParaRPr dirty="0">
              <a:latin typeface="Calibri"/>
              <a:ea typeface="Calibri"/>
              <a:cs typeface="Calibri"/>
              <a:sym typeface="Calibri"/>
            </a:endParaRPr>
          </a:p>
        </p:txBody>
      </p:sp>
    </p:spTree>
    <p:extLst>
      <p:ext uri="{BB962C8B-B14F-4D97-AF65-F5344CB8AC3E}">
        <p14:creationId xmlns:p14="http://schemas.microsoft.com/office/powerpoint/2010/main" val="3867667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Corresponding Participant Workbook Page(s): </a:t>
            </a:r>
            <a:r>
              <a:rPr lang="en-US" sz="1200" kern="1200" dirty="0" smtClean="0">
                <a:solidFill>
                  <a:schemeClr val="tx1"/>
                </a:solidFill>
                <a:effectLst/>
                <a:latin typeface="+mn-lt"/>
                <a:ea typeface="+mn-ea"/>
                <a:cs typeface="+mn-cs"/>
              </a:rPr>
              <a:t>14-15</a:t>
            </a:r>
          </a:p>
          <a:p>
            <a:pPr marL="0" marR="0" lvl="0" indent="0" algn="l" defTabSz="914400" rtl="0" eaLnBrk="1" fontAlgn="auto" latinLnBrk="0" hangingPunct="1">
              <a:lnSpc>
                <a:spcPct val="115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Important Concepts: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How to describe symptoms in detail to get the best care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Important Vocabulary Words: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Diagnosis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Presenter Instructions &amp; Script: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“Your doctor will take all of your symptoms and allergies into consideration when trying to identify your health condition, also called a diagnosis. Your body’s reaction to allergens can make it seem like you have another illness, so it is important for your doctor to know your allergies so they can rule them out when they are trying to give a diagnosis.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Your PCP is then going to help you decide on the best treatment options and provide a plan for you to manage any conditions you have. Depending on your diagnosis, your PCP might suggest that you visit a specialist or give you a prescription for a medication to treat your health condition.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Self-advocacy, by giving detailed symptoms to your doctor, is critical to getting an appropriate diagnosis and proper treatment.”</a:t>
            </a:r>
          </a:p>
        </p:txBody>
      </p:sp>
    </p:spTree>
    <p:extLst>
      <p:ext uri="{BB962C8B-B14F-4D97-AF65-F5344CB8AC3E}">
        <p14:creationId xmlns:p14="http://schemas.microsoft.com/office/powerpoint/2010/main" val="758366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Corresponding Participant Workbook Page(s): </a:t>
            </a:r>
            <a:r>
              <a:rPr lang="en-US" sz="1200" kern="1200" dirty="0" smtClean="0">
                <a:solidFill>
                  <a:schemeClr val="tx1"/>
                </a:solidFill>
                <a:effectLst/>
                <a:latin typeface="+mn-lt"/>
                <a:ea typeface="+mn-ea"/>
                <a:cs typeface="+mn-cs"/>
              </a:rPr>
              <a:t>15</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Important Concepts: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Knowing how to take prescription and over-the-counter (OTC) drugs responsibly</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Important Vocabulary Words: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Prescription Drug</a:t>
            </a:r>
          </a:p>
          <a:p>
            <a:pPr lvl="0"/>
            <a:r>
              <a:rPr lang="en-US" sz="1200" kern="1200" dirty="0" smtClean="0">
                <a:solidFill>
                  <a:schemeClr val="tx1"/>
                </a:solidFill>
                <a:effectLst/>
                <a:latin typeface="+mn-lt"/>
                <a:ea typeface="+mn-ea"/>
                <a:cs typeface="+mn-cs"/>
              </a:rPr>
              <a:t>Over-the-Counter Drug (OTC)</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Presenter Instructions &amp; Script:</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This is an animated slide.</a:t>
            </a:r>
          </a:p>
          <a:p>
            <a:pPr lvl="0"/>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Sample Script, Animation 1</a:t>
            </a:r>
            <a:r>
              <a:rPr lang="en-US" sz="1200" kern="1200" dirty="0" smtClean="0">
                <a:solidFill>
                  <a:schemeClr val="tx1"/>
                </a:solidFill>
                <a:effectLst/>
                <a:latin typeface="+mn-lt"/>
                <a:ea typeface="+mn-ea"/>
                <a:cs typeface="+mn-cs"/>
              </a:rPr>
              <a:t>- “As part of your treatment, your doctor might give you a prescription for a medicine or suggest an over the counter medicine to help your medical condition. Even though a doctor recommends them, these medicines can be dangerous if they are not used responsibly. Medicines come in many different forms such as pills, liquids, and even inhalers and all of them come with information related to their use. You need to know what medication you are taking and what the medication treats so you can use them responsibly.”</a:t>
            </a: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Sample Script, Animation 2</a:t>
            </a:r>
            <a:r>
              <a:rPr lang="en-US" sz="1200" kern="1200" dirty="0" smtClean="0">
                <a:solidFill>
                  <a:schemeClr val="tx1"/>
                </a:solidFill>
                <a:effectLst/>
                <a:latin typeface="+mn-lt"/>
                <a:ea typeface="+mn-ea"/>
                <a:cs typeface="+mn-cs"/>
              </a:rPr>
              <a:t>- “What’s the difference between prescription drugs and over the counter (OTC) drugs?” Take answers from the group. Clarify and reinforce as needed-- Prescription drugs require a prescription from your doctor, and you have to pick them up from the pharmacy counter. Over the counter drugs are the ones you can get in a store without a prescription- like Tylenol for a headache or Claritin for allergies. Continue: “Just like prescription drugs, OTC drugs are an effective treatment for many health issues but need to be used carefully and correctly. For both types of medicine, reading the labels and understanding the information on the label is important so you can avoid unexpected side effects.”</a:t>
            </a: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Sample script for transition to activity</a:t>
            </a:r>
            <a:r>
              <a:rPr lang="en-US" sz="1200" kern="1200" dirty="0" smtClean="0">
                <a:solidFill>
                  <a:schemeClr val="tx1"/>
                </a:solidFill>
                <a:effectLst/>
                <a:latin typeface="+mn-lt"/>
                <a:ea typeface="+mn-ea"/>
                <a:cs typeface="+mn-cs"/>
              </a:rPr>
              <a:t>- “Understanding how to use prescription and OTC drugs safely and responsibly is an essential life skill that you’ll need in order to manage your own health and health care. Let’s move into an activity to learn more.”</a:t>
            </a:r>
          </a:p>
          <a:p>
            <a:pPr lvl="0"/>
            <a:r>
              <a:rPr lang="en-US" sz="1200" kern="1200" dirty="0" smtClean="0">
                <a:solidFill>
                  <a:schemeClr val="tx1"/>
                </a:solidFill>
                <a:effectLst/>
                <a:latin typeface="+mn-lt"/>
                <a:ea typeface="+mn-ea"/>
                <a:cs typeface="+mn-cs"/>
              </a:rPr>
              <a:t>At this point, play either Version #1 of the Responsible Use of Prescription and OTC Drugs activity (using </a:t>
            </a:r>
            <a:r>
              <a:rPr lang="en-US" sz="1200" kern="1200" dirty="0" err="1" smtClean="0">
                <a:solidFill>
                  <a:schemeClr val="tx1"/>
                </a:solidFill>
                <a:effectLst/>
                <a:latin typeface="+mn-lt"/>
                <a:ea typeface="+mn-ea"/>
                <a:cs typeface="+mn-cs"/>
              </a:rPr>
              <a:t>Kahoot</a:t>
            </a:r>
            <a:r>
              <a:rPr lang="en-US" sz="1200" kern="1200" dirty="0" smtClean="0">
                <a:solidFill>
                  <a:schemeClr val="tx1"/>
                </a:solidFill>
                <a:effectLst/>
                <a:latin typeface="+mn-lt"/>
                <a:ea typeface="+mn-ea"/>
                <a:cs typeface="+mn-cs"/>
              </a:rPr>
              <a:t>! via the </a:t>
            </a:r>
            <a:r>
              <a:rPr lang="en-US" sz="1200" kern="1200" dirty="0" err="1" smtClean="0">
                <a:solidFill>
                  <a:schemeClr val="tx1"/>
                </a:solidFill>
                <a:effectLst/>
                <a:latin typeface="+mn-lt"/>
                <a:ea typeface="+mn-ea"/>
                <a:cs typeface="+mn-cs"/>
              </a:rPr>
              <a:t>Kahoot</a:t>
            </a:r>
            <a:r>
              <a:rPr lang="en-US" sz="1200" kern="1200" dirty="0" smtClean="0">
                <a:solidFill>
                  <a:schemeClr val="tx1"/>
                </a:solidFill>
                <a:effectLst/>
                <a:latin typeface="+mn-lt"/>
                <a:ea typeface="+mn-ea"/>
                <a:cs typeface="+mn-cs"/>
              </a:rPr>
              <a:t>! website or app), or Version #2 of the activity (which does not require internet access or cellular reception in the presentation area). You should have reviewed both versions as you planned for your presentation, and selected the one that will work best for you. Prior to the session, you should have gathered whatever supplies you’ll need and tested any technology you’ll need (if using </a:t>
            </a:r>
            <a:r>
              <a:rPr lang="en-US" sz="1200" kern="1200" dirty="0" err="1" smtClean="0">
                <a:solidFill>
                  <a:schemeClr val="tx1"/>
                </a:solidFill>
                <a:effectLst/>
                <a:latin typeface="+mn-lt"/>
                <a:ea typeface="+mn-ea"/>
                <a:cs typeface="+mn-cs"/>
              </a:rPr>
              <a:t>Kahoot</a:t>
            </a:r>
            <a:r>
              <a:rPr lang="en-US" sz="1200" kern="1200" dirty="0" smtClean="0">
                <a:solidFill>
                  <a:schemeClr val="tx1"/>
                </a:solidFill>
                <a:effectLst/>
                <a:latin typeface="+mn-lt"/>
                <a:ea typeface="+mn-ea"/>
                <a:cs typeface="+mn-cs"/>
              </a:rPr>
              <a:t>!). Links to instructions and materials are provided above- in the “Preparing to Present” section of Module 2. </a:t>
            </a:r>
          </a:p>
          <a:p>
            <a:pPr marL="0" lvl="0" indent="0" rtl="0">
              <a:lnSpc>
                <a:spcPct val="115000"/>
              </a:lnSpc>
              <a:spcBef>
                <a:spcPts val="0"/>
              </a:spcBef>
              <a:spcAft>
                <a:spcPts val="0"/>
              </a:spcAft>
              <a:buFont typeface="Arial" panose="020B0604020202020204" pitchFamily="34" charset="0"/>
              <a:buNone/>
            </a:pPr>
            <a:endParaRPr lang="en" dirty="0">
              <a:latin typeface="Calibri"/>
              <a:ea typeface="Calibri"/>
              <a:cs typeface="Calibri"/>
              <a:sym typeface="Calibri"/>
            </a:endParaRPr>
          </a:p>
        </p:txBody>
      </p:sp>
    </p:spTree>
    <p:extLst>
      <p:ext uri="{BB962C8B-B14F-4D97-AF65-F5344CB8AC3E}">
        <p14:creationId xmlns:p14="http://schemas.microsoft.com/office/powerpoint/2010/main" val="1277554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nSpc>
                <a:spcPct val="115000"/>
              </a:lnSpc>
              <a:spcBef>
                <a:spcPts val="0"/>
              </a:spcBef>
              <a:spcAft>
                <a:spcPts val="0"/>
              </a:spcAft>
              <a:buFontTx/>
              <a:buNone/>
            </a:pPr>
            <a:r>
              <a:rPr lang="en-US" b="1" dirty="0" smtClean="0">
                <a:latin typeface="Calibri"/>
                <a:ea typeface="Calibri"/>
                <a:cs typeface="Calibri"/>
                <a:sym typeface="Calibri"/>
              </a:rPr>
              <a:t>Reading Drug</a:t>
            </a:r>
            <a:r>
              <a:rPr lang="en-US" b="1" baseline="0" dirty="0" smtClean="0">
                <a:latin typeface="Calibri"/>
                <a:ea typeface="Calibri"/>
                <a:cs typeface="Calibri"/>
                <a:sym typeface="Calibri"/>
              </a:rPr>
              <a:t> Labels</a:t>
            </a:r>
          </a:p>
          <a:p>
            <a:pPr marL="0" lvl="0" indent="0">
              <a:lnSpc>
                <a:spcPct val="115000"/>
              </a:lnSpc>
              <a:spcBef>
                <a:spcPts val="0"/>
              </a:spcBef>
              <a:spcAft>
                <a:spcPts val="0"/>
              </a:spcAft>
              <a:buFontTx/>
              <a:buNone/>
            </a:pPr>
            <a:endParaRPr lang="en-US" b="1" baseline="0" dirty="0" smtClean="0">
              <a:latin typeface="Calibri"/>
              <a:ea typeface="Calibri"/>
              <a:cs typeface="Calibri"/>
              <a:sym typeface="Calibri"/>
            </a:endParaRPr>
          </a:p>
          <a:p>
            <a:pPr marL="0" marR="0" lvl="0" indent="0" algn="l" defTabSz="914400" rtl="0" eaLnBrk="1" fontAlgn="auto" latinLnBrk="0" hangingPunct="1">
              <a:lnSpc>
                <a:spcPct val="115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Corresponding Participant Workbook Page(s): </a:t>
            </a:r>
            <a:r>
              <a:rPr lang="en-US" sz="1200" b="0" kern="1200" dirty="0" smtClean="0">
                <a:solidFill>
                  <a:schemeClr val="tx1"/>
                </a:solidFill>
                <a:effectLst/>
                <a:latin typeface="+mn-lt"/>
                <a:ea typeface="+mn-ea"/>
                <a:cs typeface="+mn-cs"/>
              </a:rPr>
              <a:t>15-16</a:t>
            </a:r>
          </a:p>
          <a:p>
            <a:pPr marL="0" marR="0" lvl="0" indent="0" algn="l" defTabSz="914400" rtl="0" eaLnBrk="1" fontAlgn="auto" latinLnBrk="0" hangingPunct="1">
              <a:lnSpc>
                <a:spcPct val="115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Important Concepts: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Knowing how to read medication labels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Presenter Instructions &amp; Script:</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Slide 5 has a short video embedded in it. If you will not have internet access during your presentation, be sure to save the “</a:t>
            </a:r>
            <a:r>
              <a:rPr lang="en-US" sz="1200" u="sng" kern="1200" dirty="0" smtClean="0">
                <a:solidFill>
                  <a:schemeClr val="tx1"/>
                </a:solidFill>
                <a:effectLst/>
                <a:latin typeface="+mn-lt"/>
                <a:ea typeface="+mn-ea"/>
                <a:cs typeface="+mn-cs"/>
                <a:hlinkClick r:id="rId3"/>
              </a:rPr>
              <a:t>Dr. House Inhaler Mistake” Video </a:t>
            </a:r>
            <a:r>
              <a:rPr lang="en-US" sz="1200" kern="1200" dirty="0" smtClean="0">
                <a:solidFill>
                  <a:schemeClr val="tx1"/>
                </a:solidFill>
                <a:effectLst/>
                <a:latin typeface="+mn-lt"/>
                <a:ea typeface="+mn-ea"/>
                <a:cs typeface="+mn-cs"/>
              </a:rPr>
              <a:t>to the computer you’ll be using while you present ahead of time.</a:t>
            </a: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Sample script for introducing video</a:t>
            </a:r>
            <a:r>
              <a:rPr lang="en-US" sz="1200" kern="1200" dirty="0" smtClean="0">
                <a:solidFill>
                  <a:schemeClr val="tx1"/>
                </a:solidFill>
                <a:effectLst/>
                <a:latin typeface="+mn-lt"/>
                <a:ea typeface="+mn-ea"/>
                <a:cs typeface="+mn-cs"/>
              </a:rPr>
              <a:t>: “Labels provide important information about medication. We must be able to understand the information on the label to protect ourselves. We are going to watch a short clip from the show “House” about using an inhaler. How does an inhaler work?” (Answer: Put inhaler in mouth. With mouth/lips close around inhaler, spray the medication. Take a deep breath in as you spray it into your mouth.) Continue: “In this episode, Dr. House is trying to help Anna figure out why she is having trouble with the inhaler she uses for her asthma. Let’s see what happens”</a:t>
            </a:r>
          </a:p>
          <a:p>
            <a:pPr lvl="0"/>
            <a:r>
              <a:rPr lang="en-US" sz="1200" kern="1200" dirty="0" smtClean="0">
                <a:solidFill>
                  <a:schemeClr val="tx1"/>
                </a:solidFill>
                <a:effectLst/>
                <a:latin typeface="+mn-lt"/>
                <a:ea typeface="+mn-ea"/>
                <a:cs typeface="+mn-cs"/>
              </a:rPr>
              <a:t>Play video.</a:t>
            </a:r>
          </a:p>
          <a:p>
            <a:pPr marL="0" marR="0" lvl="0" indent="0" algn="l" defTabSz="914400" rtl="0" eaLnBrk="1" fontAlgn="auto" latinLnBrk="0" hangingPunct="1">
              <a:lnSpc>
                <a:spcPct val="115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lvl="0" indent="0">
              <a:lnSpc>
                <a:spcPct val="115000"/>
              </a:lnSpc>
              <a:spcBef>
                <a:spcPts val="0"/>
              </a:spcBef>
              <a:spcAft>
                <a:spcPts val="0"/>
              </a:spcAft>
              <a:buFontTx/>
              <a:buNone/>
            </a:pPr>
            <a:endParaRPr dirty="0">
              <a:latin typeface="Calibri"/>
              <a:ea typeface="Calibri"/>
              <a:cs typeface="Calibri"/>
              <a:sym typeface="Calibri"/>
            </a:endParaRPr>
          </a:p>
        </p:txBody>
      </p:sp>
    </p:spTree>
    <p:extLst>
      <p:ext uri="{BB962C8B-B14F-4D97-AF65-F5344CB8AC3E}">
        <p14:creationId xmlns:p14="http://schemas.microsoft.com/office/powerpoint/2010/main" val="2780728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Corresponding Participant Workbook Page(s): </a:t>
            </a:r>
            <a:r>
              <a:rPr lang="en-US" sz="1200" b="0" kern="1200" dirty="0" smtClean="0">
                <a:solidFill>
                  <a:schemeClr val="tx1"/>
                </a:solidFill>
                <a:effectLst/>
                <a:latin typeface="+mn-lt"/>
                <a:ea typeface="+mn-ea"/>
                <a:cs typeface="+mn-cs"/>
              </a:rPr>
              <a:t>15-16</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Presenter Instructions &amp; Script:</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Following the video from slide</a:t>
            </a:r>
            <a:r>
              <a:rPr lang="en-US" sz="1200" kern="1200" baseline="0" dirty="0" smtClean="0">
                <a:solidFill>
                  <a:schemeClr val="tx1"/>
                </a:solidFill>
                <a:effectLst/>
                <a:latin typeface="+mn-lt"/>
                <a:ea typeface="+mn-ea"/>
                <a:cs typeface="+mn-cs"/>
              </a:rPr>
              <a:t> 7</a:t>
            </a:r>
            <a:r>
              <a:rPr lang="en-US" sz="1200" kern="1200" dirty="0" smtClean="0">
                <a:solidFill>
                  <a:schemeClr val="tx1"/>
                </a:solidFill>
                <a:effectLst/>
                <a:latin typeface="+mn-lt"/>
                <a:ea typeface="+mn-ea"/>
                <a:cs typeface="+mn-cs"/>
              </a:rPr>
              <a:t>, ask participants:</a:t>
            </a:r>
            <a:r>
              <a:rPr lang="en-US" sz="1200" u="sng"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“What happened to Anna in this clip?” (Answer: She was going through inhalers really quickly because she wasn’t using them properly)</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Continue: “How could she have avoided this embarrassing situation?” (Answer: Read the directions on the label. Ask the pharmacist or doctor for help.)</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Summarize: “In this situation, Anna was having trouble with her inhaler she used for asthma because she wasn’t using it correctly. She was spending a lot of money to replace them once a week, and her lack of concern about what was on the label could have led to more serious consequences.”</a:t>
            </a:r>
          </a:p>
          <a:p>
            <a:pPr marL="0" lvl="0" indent="0" rtl="0">
              <a:lnSpc>
                <a:spcPct val="115000"/>
              </a:lnSpc>
              <a:spcBef>
                <a:spcPts val="0"/>
              </a:spcBef>
              <a:spcAft>
                <a:spcPts val="0"/>
              </a:spcAft>
              <a:buNone/>
            </a:pPr>
            <a:endParaRPr dirty="0">
              <a:latin typeface="Calibri"/>
              <a:ea typeface="Calibri"/>
              <a:cs typeface="Calibri"/>
              <a:sym typeface="Calibri"/>
            </a:endParaRPr>
          </a:p>
          <a:p>
            <a:pPr marL="0" lvl="0" indent="0" rtl="0">
              <a:lnSpc>
                <a:spcPct val="115000"/>
              </a:lnSpc>
              <a:spcBef>
                <a:spcPts val="0"/>
              </a:spcBef>
              <a:spcAft>
                <a:spcPts val="0"/>
              </a:spcAft>
              <a:buNone/>
            </a:pPr>
            <a:endParaRPr dirty="0">
              <a:latin typeface="Calibri"/>
              <a:ea typeface="Calibri"/>
              <a:cs typeface="Calibri"/>
              <a:sym typeface="Calibri"/>
            </a:endParaRPr>
          </a:p>
        </p:txBody>
      </p:sp>
    </p:spTree>
    <p:extLst>
      <p:ext uri="{BB962C8B-B14F-4D97-AF65-F5344CB8AC3E}">
        <p14:creationId xmlns:p14="http://schemas.microsoft.com/office/powerpoint/2010/main" val="3203279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Corresponding Participant Workbook Page(s): </a:t>
            </a:r>
            <a:r>
              <a:rPr lang="en-US" sz="1200" b="0" kern="1200" dirty="0" smtClean="0">
                <a:solidFill>
                  <a:schemeClr val="tx1"/>
                </a:solidFill>
                <a:effectLst/>
                <a:latin typeface="+mn-lt"/>
                <a:ea typeface="+mn-ea"/>
                <a:cs typeface="+mn-cs"/>
              </a:rPr>
              <a:t>15-16</a:t>
            </a:r>
          </a:p>
          <a:p>
            <a:pPr marL="0" lvl="0" indent="0" rtl="0">
              <a:lnSpc>
                <a:spcPct val="115000"/>
              </a:lnSpc>
              <a:spcBef>
                <a:spcPts val="0"/>
              </a:spcBef>
              <a:spcAft>
                <a:spcPts val="0"/>
              </a:spcAft>
              <a:buNone/>
            </a:pPr>
            <a:endParaRPr lang="en-US" dirty="0" smtClean="0">
              <a:latin typeface="Calibri"/>
              <a:ea typeface="Calibri"/>
              <a:cs typeface="Calibri"/>
              <a:sym typeface="Calibri"/>
            </a:endParaRPr>
          </a:p>
          <a:p>
            <a:r>
              <a:rPr lang="en-US" sz="1200" b="1" kern="1200" dirty="0" smtClean="0">
                <a:solidFill>
                  <a:schemeClr val="tx1"/>
                </a:solidFill>
                <a:effectLst/>
                <a:latin typeface="+mn-lt"/>
                <a:ea typeface="+mn-ea"/>
                <a:cs typeface="+mn-cs"/>
              </a:rPr>
              <a:t>Important Vocabulary Words: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Drug Facts Label</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Presenter Instructions &amp; Script:</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Sample Script</a:t>
            </a:r>
            <a:r>
              <a:rPr lang="en-US" sz="1200" kern="1200" dirty="0" smtClean="0">
                <a:solidFill>
                  <a:schemeClr val="tx1"/>
                </a:solidFill>
                <a:effectLst/>
                <a:latin typeface="+mn-lt"/>
                <a:ea typeface="+mn-ea"/>
                <a:cs typeface="+mn-cs"/>
              </a:rPr>
              <a:t>: “We are going to spend more time specifically talking about the parts of an over the counter drug label. You will typically find more information on these labels because they do not require a doctor’s visit or prescription to purchase. The label essentially has to play the part of the doctor, which makes it even more critical you understand what you are reading and where to find important information. We are going to look at an example OTC drug label and a few different scenarios where people need to make informed decisions related to using the drug.”</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At this point, facilitate either Version #1 or Version #2 of the “Reading OTC Drug Labels” activity. You should have reviewed both versions as you planned for your presentation, and selected the one that will work best for you. Prior to the session, you should have gathered whatever supplies are needed for the </a:t>
            </a:r>
          </a:p>
          <a:p>
            <a:pPr lvl="0"/>
            <a:r>
              <a:rPr lang="en-US" sz="1200" kern="1200" dirty="0" smtClean="0">
                <a:solidFill>
                  <a:schemeClr val="tx1"/>
                </a:solidFill>
                <a:effectLst/>
                <a:latin typeface="+mn-lt"/>
                <a:ea typeface="+mn-ea"/>
                <a:cs typeface="+mn-cs"/>
              </a:rPr>
              <a:t>activity you selected. Links to instructions and materials are provided above- in the “Preparing to Present” section of Module 2. </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Review and discuss answers as a class, noting the ones participants got wrong most often and reiterating the correct answers to these items.</a:t>
            </a: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Sample script to transition from this activity</a:t>
            </a:r>
            <a:r>
              <a:rPr lang="en-US" sz="1200" kern="1200" dirty="0" smtClean="0">
                <a:solidFill>
                  <a:schemeClr val="tx1"/>
                </a:solidFill>
                <a:effectLst/>
                <a:latin typeface="+mn-lt"/>
                <a:ea typeface="+mn-ea"/>
                <a:cs typeface="+mn-cs"/>
              </a:rPr>
              <a:t>: “In addition to all of the information on the label, it is important to note medications have an expiration date that will be printed on the bottle or box. We need to pay attention to these expiration dates and avoid using expired medications. We have to be our own advocate when we are using OTC drugs and use our health literacy skills to use medication safely.”</a:t>
            </a:r>
          </a:p>
          <a:p>
            <a:pPr marL="0" lvl="0" indent="0" rtl="0">
              <a:lnSpc>
                <a:spcPct val="115000"/>
              </a:lnSpc>
              <a:spcBef>
                <a:spcPts val="0"/>
              </a:spcBef>
              <a:spcAft>
                <a:spcPts val="0"/>
              </a:spcAft>
              <a:buNone/>
            </a:pPr>
            <a:endParaRPr dirty="0">
              <a:latin typeface="Calibri"/>
              <a:ea typeface="Calibri"/>
              <a:cs typeface="Calibri"/>
              <a:sym typeface="Calibri"/>
            </a:endParaRPr>
          </a:p>
        </p:txBody>
      </p:sp>
    </p:spTree>
    <p:extLst>
      <p:ext uri="{BB962C8B-B14F-4D97-AF65-F5344CB8AC3E}">
        <p14:creationId xmlns:p14="http://schemas.microsoft.com/office/powerpoint/2010/main" val="871342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3"/>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4231214112"/>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3"/>
          </a:xfrm>
        </p:spPr>
        <p:txBody>
          <a:bodyPr anchor="ctr">
            <a:normAutofit/>
          </a:bodyPr>
          <a:lstStyle>
            <a:lvl1pPr marL="0" indent="0" algn="l">
              <a:buNone/>
              <a:defRPr sz="1800">
                <a:solidFill>
                  <a:schemeClr val="tx1">
                    <a:lumMod val="75000"/>
                    <a:lumOff val="2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212050542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189" indent="0">
              <a:buFontTx/>
              <a:buNone/>
              <a:defRPr/>
            </a:lvl2pPr>
            <a:lvl3pPr marL="914377" indent="0">
              <a:buFontTx/>
              <a:buNone/>
              <a:defRPr/>
            </a:lvl3pPr>
            <a:lvl4pPr marL="1371566" indent="0">
              <a:buFontTx/>
              <a:buNone/>
              <a:defRPr/>
            </a:lvl4pPr>
            <a:lvl5pPr marL="1828754"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3"/>
          </a:xfrm>
        </p:spPr>
        <p:txBody>
          <a:bodyPr anchor="ctr">
            <a:normAutofit/>
          </a:bodyPr>
          <a:lstStyle>
            <a:lvl1pPr marL="0" indent="0" algn="l">
              <a:buNone/>
              <a:defRPr sz="1800">
                <a:solidFill>
                  <a:schemeClr val="tx1">
                    <a:lumMod val="75000"/>
                    <a:lumOff val="2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
        <p:nvSpPr>
          <p:cNvPr id="20" name="TextBox 19"/>
          <p:cNvSpPr txBox="1"/>
          <p:nvPr/>
        </p:nvSpPr>
        <p:spPr>
          <a:xfrm>
            <a:off x="541871" y="790379"/>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sz="1400" dirty="0">
              <a:solidFill>
                <a:schemeClr val="accent1">
                  <a:lumMod val="60000"/>
                  <a:lumOff val="40000"/>
                </a:schemeClr>
              </a:solidFill>
              <a:latin typeface="Arial"/>
            </a:endParaRPr>
          </a:p>
        </p:txBody>
      </p:sp>
    </p:spTree>
    <p:extLst>
      <p:ext uri="{BB962C8B-B14F-4D97-AF65-F5344CB8AC3E}">
        <p14:creationId xmlns:p14="http://schemas.microsoft.com/office/powerpoint/2010/main" val="54687738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9"/>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5"/>
          </a:xfrm>
        </p:spPr>
        <p:txBody>
          <a:bodyPr anchor="t">
            <a:normAutofit/>
          </a:bodyPr>
          <a:lstStyle>
            <a:lvl1pPr marL="0" indent="0" algn="l">
              <a:buNone/>
              <a:defRPr sz="1800">
                <a:solidFill>
                  <a:schemeClr val="tx1">
                    <a:lumMod val="75000"/>
                    <a:lumOff val="2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3859568780"/>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189" indent="0">
              <a:buFontTx/>
              <a:buNone/>
              <a:defRPr/>
            </a:lvl2pPr>
            <a:lvl3pPr marL="914377" indent="0">
              <a:buFontTx/>
              <a:buNone/>
              <a:defRPr/>
            </a:lvl3pPr>
            <a:lvl4pPr marL="1371566" indent="0">
              <a:buFontTx/>
              <a:buNone/>
              <a:defRPr/>
            </a:lvl4pPr>
            <a:lvl5pPr marL="1828754"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5"/>
          </a:xfrm>
        </p:spPr>
        <p:txBody>
          <a:bodyPr anchor="t">
            <a:normAutofit/>
          </a:bodyPr>
          <a:lstStyle>
            <a:lvl1pPr marL="0" indent="0" algn="l">
              <a:buNone/>
              <a:defRPr sz="1800">
                <a:solidFill>
                  <a:schemeClr val="tx1">
                    <a:lumMod val="50000"/>
                    <a:lumOff val="50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
        <p:nvSpPr>
          <p:cNvPr id="24" name="TextBox 23"/>
          <p:cNvSpPr txBox="1"/>
          <p:nvPr/>
        </p:nvSpPr>
        <p:spPr>
          <a:xfrm>
            <a:off x="541871" y="790379"/>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88488551"/>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189" indent="0">
              <a:buFontTx/>
              <a:buNone/>
              <a:defRPr/>
            </a:lvl2pPr>
            <a:lvl3pPr marL="914377" indent="0">
              <a:buFontTx/>
              <a:buNone/>
              <a:defRPr/>
            </a:lvl3pPr>
            <a:lvl4pPr marL="1371566" indent="0">
              <a:buFontTx/>
              <a:buNone/>
              <a:defRPr/>
            </a:lvl4pPr>
            <a:lvl5pPr marL="1828754"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5"/>
          </a:xfrm>
        </p:spPr>
        <p:txBody>
          <a:bodyPr anchor="t">
            <a:normAutofit/>
          </a:bodyPr>
          <a:lstStyle>
            <a:lvl1pPr marL="0" indent="0" algn="l">
              <a:buNone/>
              <a:defRPr sz="1800">
                <a:solidFill>
                  <a:schemeClr val="tx1">
                    <a:lumMod val="50000"/>
                    <a:lumOff val="50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1528663880"/>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8/9/2019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1904830482"/>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4" y="609600"/>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1" cy="525145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2476156162"/>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4"/>
        <p:cNvGrpSpPr/>
        <p:nvPr/>
      </p:nvGrpSpPr>
      <p:grpSpPr>
        <a:xfrm>
          <a:off x="0" y="0"/>
          <a:ext cx="0" cy="0"/>
          <a:chOff x="0" y="0"/>
          <a:chExt cx="0" cy="0"/>
        </a:xfrm>
      </p:grpSpPr>
      <p:sp>
        <p:nvSpPr>
          <p:cNvPr id="26" name="Shape 26"/>
          <p:cNvSpPr txBox="1">
            <a:spLocks noGrp="1"/>
          </p:cNvSpPr>
          <p:nvPr>
            <p:ph type="title"/>
          </p:nvPr>
        </p:nvSpPr>
        <p:spPr>
          <a:xfrm>
            <a:off x="415600" y="496667"/>
            <a:ext cx="11360800" cy="9780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7" name="Shape 27"/>
          <p:cNvSpPr txBox="1">
            <a:spLocks noGrp="1"/>
          </p:cNvSpPr>
          <p:nvPr>
            <p:ph type="body" idx="1"/>
          </p:nvPr>
        </p:nvSpPr>
        <p:spPr>
          <a:xfrm>
            <a:off x="415600" y="1958433"/>
            <a:ext cx="5333200" cy="4133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8" name="Shape 28"/>
          <p:cNvSpPr txBox="1">
            <a:spLocks noGrp="1"/>
          </p:cNvSpPr>
          <p:nvPr>
            <p:ph type="body" idx="2"/>
          </p:nvPr>
        </p:nvSpPr>
        <p:spPr>
          <a:xfrm>
            <a:off x="6443200" y="1958433"/>
            <a:ext cx="5333200" cy="4133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9" name="Shape 2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pic>
        <p:nvPicPr>
          <p:cNvPr id="6" name="Shape 81" descr="Untitled.jpg"/>
          <p:cNvPicPr preferRelativeResize="0"/>
          <p:nvPr userDrawn="1"/>
        </p:nvPicPr>
        <p:blipFill>
          <a:blip r:embed="rId2">
            <a:alphaModFix/>
          </a:blip>
          <a:stretch>
            <a:fillRect/>
          </a:stretch>
        </p:blipFill>
        <p:spPr>
          <a:xfrm>
            <a:off x="0" y="6091633"/>
            <a:ext cx="1308100" cy="762000"/>
          </a:xfrm>
          <a:prstGeom prst="rect">
            <a:avLst/>
          </a:prstGeom>
          <a:noFill/>
          <a:ln>
            <a:solidFill>
              <a:schemeClr val="accent1"/>
            </a:solidFill>
          </a:ln>
        </p:spPr>
      </p:pic>
    </p:spTree>
    <p:extLst>
      <p:ext uri="{BB962C8B-B14F-4D97-AF65-F5344CB8AC3E}">
        <p14:creationId xmlns:p14="http://schemas.microsoft.com/office/powerpoint/2010/main" val="6288156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9"/>
        <p:cNvGrpSpPr/>
        <p:nvPr/>
      </p:nvGrpSpPr>
      <p:grpSpPr>
        <a:xfrm>
          <a:off x="0" y="0"/>
          <a:ext cx="0" cy="0"/>
          <a:chOff x="0" y="0"/>
          <a:chExt cx="0" cy="0"/>
        </a:xfrm>
      </p:grpSpPr>
      <p:sp>
        <p:nvSpPr>
          <p:cNvPr id="21" name="Shape 21"/>
          <p:cNvSpPr txBox="1">
            <a:spLocks noGrp="1"/>
          </p:cNvSpPr>
          <p:nvPr>
            <p:ph type="title"/>
          </p:nvPr>
        </p:nvSpPr>
        <p:spPr>
          <a:xfrm>
            <a:off x="415600" y="496667"/>
            <a:ext cx="11360800" cy="9780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Shape 22"/>
          <p:cNvSpPr txBox="1">
            <a:spLocks noGrp="1"/>
          </p:cNvSpPr>
          <p:nvPr>
            <p:ph type="body" idx="1"/>
          </p:nvPr>
        </p:nvSpPr>
        <p:spPr>
          <a:xfrm>
            <a:off x="415600" y="1958433"/>
            <a:ext cx="11360800" cy="4133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23" name="Shape 2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pic>
        <p:nvPicPr>
          <p:cNvPr id="5" name="Shape 81" descr="Untitled.jpg"/>
          <p:cNvPicPr preferRelativeResize="0"/>
          <p:nvPr userDrawn="1"/>
        </p:nvPicPr>
        <p:blipFill>
          <a:blip r:embed="rId2">
            <a:alphaModFix/>
          </a:blip>
          <a:stretch>
            <a:fillRect/>
          </a:stretch>
        </p:blipFill>
        <p:spPr>
          <a:xfrm>
            <a:off x="0" y="6099023"/>
            <a:ext cx="1308100" cy="762000"/>
          </a:xfrm>
          <a:prstGeom prst="rect">
            <a:avLst/>
          </a:prstGeom>
          <a:noFill/>
          <a:ln>
            <a:solidFill>
              <a:schemeClr val="accent1"/>
            </a:solidFill>
          </a:ln>
        </p:spPr>
      </p:pic>
    </p:spTree>
    <p:extLst>
      <p:ext uri="{BB962C8B-B14F-4D97-AF65-F5344CB8AC3E}">
        <p14:creationId xmlns:p14="http://schemas.microsoft.com/office/powerpoint/2010/main" val="2995215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2582698087"/>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8"/>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199138450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5" y="2160590"/>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69" y="2160590"/>
            <a:ext cx="4184035"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8/9/2019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2012919786"/>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6" y="2160983"/>
            <a:ext cx="4185623" cy="576263"/>
          </a:xfrm>
        </p:spPr>
        <p:txBody>
          <a:bodyPr anchor="b">
            <a:noAutofit/>
          </a:bodyPr>
          <a:lstStyle>
            <a:lvl1pPr marL="0" indent="0">
              <a:buNone/>
              <a:defRPr sz="2400" b="0"/>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6" y="2737246"/>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9" cy="576263"/>
          </a:xfrm>
        </p:spPr>
        <p:txBody>
          <a:bodyPr anchor="b">
            <a:noAutofit/>
          </a:bodyPr>
          <a:lstStyle>
            <a:lvl1pPr marL="0" indent="0">
              <a:buNone/>
              <a:defRPr sz="2400" b="0"/>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5" y="2737246"/>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2572604052"/>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2785616808"/>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0000000-1234-1234-1234-123412341234}" type="slidenum">
              <a:rPr lang="en" smtClean="0"/>
              <a:pPr/>
              <a:t>‹#›</a:t>
            </a:fld>
            <a:endParaRPr lang="en"/>
          </a:p>
        </p:txBody>
      </p:sp>
      <p:pic>
        <p:nvPicPr>
          <p:cNvPr id="5" name="Shape 73" descr="Untitled.jpg"/>
          <p:cNvPicPr preferRelativeResize="0"/>
          <p:nvPr userDrawn="1"/>
        </p:nvPicPr>
        <p:blipFill>
          <a:blip r:embed="rId2">
            <a:alphaModFix/>
          </a:blip>
          <a:stretch>
            <a:fillRect/>
          </a:stretch>
        </p:blipFill>
        <p:spPr>
          <a:xfrm>
            <a:off x="0" y="6120939"/>
            <a:ext cx="1308100" cy="762000"/>
          </a:xfrm>
          <a:prstGeom prst="rect">
            <a:avLst/>
          </a:prstGeom>
          <a:noFill/>
          <a:ln>
            <a:solidFill>
              <a:schemeClr val="accent1"/>
            </a:solidFill>
          </a:ln>
        </p:spPr>
      </p:pic>
    </p:spTree>
    <p:extLst>
      <p:ext uri="{BB962C8B-B14F-4D97-AF65-F5344CB8AC3E}">
        <p14:creationId xmlns:p14="http://schemas.microsoft.com/office/powerpoint/2010/main" val="230913288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1498604"/>
            <a:ext cx="3854528" cy="1278467"/>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2"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5" y="2777070"/>
            <a:ext cx="3854528" cy="2584449"/>
          </a:xfrm>
        </p:spPr>
        <p:txBody>
          <a:bodyPr>
            <a:normAutofit/>
          </a:bodyPr>
          <a:lstStyle>
            <a:lvl1pPr marL="0" indent="0">
              <a:buNone/>
              <a:defRPr sz="1400"/>
            </a:lvl1pPr>
            <a:lvl2pPr marL="457051" indent="0">
              <a:buNone/>
              <a:defRPr sz="1400"/>
            </a:lvl2pPr>
            <a:lvl3pPr marL="914104" indent="0">
              <a:buNone/>
              <a:defRPr sz="1200"/>
            </a:lvl3pPr>
            <a:lvl4pPr marL="1371155" indent="0">
              <a:buNone/>
              <a:defRPr sz="1000"/>
            </a:lvl4pPr>
            <a:lvl5pPr marL="1828205" indent="0">
              <a:buNone/>
              <a:defRPr sz="1000"/>
            </a:lvl5pPr>
            <a:lvl6pPr marL="2285258" indent="0">
              <a:buNone/>
              <a:defRPr sz="1000"/>
            </a:lvl6pPr>
            <a:lvl7pPr marL="2742309" indent="0">
              <a:buNone/>
              <a:defRPr sz="1000"/>
            </a:lvl7pPr>
            <a:lvl8pPr marL="3199360" indent="0">
              <a:buNone/>
              <a:defRPr sz="1000"/>
            </a:lvl8pPr>
            <a:lvl9pPr marL="3656411"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8/9/2019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263881115"/>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4800600"/>
            <a:ext cx="8596667" cy="566739"/>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5" y="609601"/>
            <a:ext cx="8596668" cy="3845719"/>
          </a:xfrm>
        </p:spPr>
        <p:txBody>
          <a:bodyPr anchor="t">
            <a:normAutofit/>
          </a:bodyPr>
          <a:lstStyle>
            <a:lvl1pPr marL="0" indent="0" algn="ctr">
              <a:buNone/>
              <a:defRPr sz="1600"/>
            </a:lvl1pPr>
            <a:lvl2pPr marL="457189" indent="0">
              <a:buNone/>
              <a:defRPr sz="1600"/>
            </a:lvl2pPr>
            <a:lvl3pPr marL="914377" indent="0">
              <a:buNone/>
              <a:defRPr sz="1600"/>
            </a:lvl3pPr>
            <a:lvl4pPr marL="1371566" indent="0">
              <a:buNone/>
              <a:defRPr sz="1600"/>
            </a:lvl4pPr>
            <a:lvl5pPr marL="1828754" indent="0">
              <a:buNone/>
              <a:defRPr sz="1600"/>
            </a:lvl5pPr>
            <a:lvl6pPr marL="2285943" indent="0">
              <a:buNone/>
              <a:defRPr sz="1600"/>
            </a:lvl6pPr>
            <a:lvl7pPr marL="2743131" indent="0">
              <a:buNone/>
              <a:defRPr sz="1600"/>
            </a:lvl7pPr>
            <a:lvl8pPr marL="3200320" indent="0">
              <a:buNone/>
              <a:defRPr sz="1600"/>
            </a:lvl8pPr>
            <a:lvl9pPr marL="3657509"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5" y="5367339"/>
            <a:ext cx="8596667" cy="674024"/>
          </a:xfrm>
        </p:spPr>
        <p:txBody>
          <a:bodyPr>
            <a:normAutofit/>
          </a:bodyPr>
          <a:lstStyle>
            <a:lvl1pPr marL="0" indent="0">
              <a:buNone/>
              <a:defRPr sz="12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120868283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5"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5" y="2160590"/>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3"/>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8/9/2019</a:t>
            </a:fld>
            <a:endParaRPr lang="en-US" dirty="0"/>
          </a:p>
        </p:txBody>
      </p:sp>
      <p:sp>
        <p:nvSpPr>
          <p:cNvPr id="5" name="Footer Placeholder 4"/>
          <p:cNvSpPr>
            <a:spLocks noGrp="1"/>
          </p:cNvSpPr>
          <p:nvPr>
            <p:ph type="ftr" sz="quarter" idx="3"/>
          </p:nvPr>
        </p:nvSpPr>
        <p:spPr>
          <a:xfrm>
            <a:off x="677335" y="6041363"/>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4" y="6041363"/>
            <a:ext cx="683339" cy="365125"/>
          </a:xfrm>
          <a:prstGeom prst="rect">
            <a:avLst/>
          </a:prstGeom>
        </p:spPr>
        <p:txBody>
          <a:bodyPr vert="horz" lIns="91440" tIns="45720" rIns="91440" bIns="45720" rtlCol="0" anchor="ctr"/>
          <a:lstStyle>
            <a:lvl1pPr algn="r">
              <a:defRPr sz="900">
                <a:solidFill>
                  <a:schemeClr val="accent1"/>
                </a:solidFill>
              </a:defRPr>
            </a:lvl1pPr>
          </a:lstStyle>
          <a:p>
            <a:fld id="{00000000-1234-1234-1234-123412341234}" type="slidenum">
              <a:rPr lang="en" smtClean="0"/>
              <a:pPr/>
              <a:t>‹#›</a:t>
            </a:fld>
            <a:endParaRPr lang="en"/>
          </a:p>
        </p:txBody>
      </p:sp>
    </p:spTree>
    <p:extLst>
      <p:ext uri="{BB962C8B-B14F-4D97-AF65-F5344CB8AC3E}">
        <p14:creationId xmlns:p14="http://schemas.microsoft.com/office/powerpoint/2010/main" val="20240705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mc:AlternateContent xmlns:mc="http://schemas.openxmlformats.org/markup-compatibility/2006" xmlns:p14="http://schemas.microsoft.com/office/powerpoint/2010/main">
    <mc:Choice Requires="p14">
      <p:transition spd="slow" p14:dur="2000">
        <p14:gallery dir="l"/>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par>
    </p:tnLst>
  </p:timing>
  <p:hf hdr="0" ftr="0" dt="0"/>
  <p:txStyles>
    <p:titleStyle>
      <a:lvl1pPr algn="l" defTabSz="457189"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891" indent="-342891" algn="l" defTabSz="457189"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32" indent="-285744" algn="l" defTabSz="457189"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2971" indent="-228594" algn="l" defTabSz="457189"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160"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349"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537"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726"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8914"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103" indent="-228594" algn="l" defTabSz="457189"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5.png"/><Relationship Id="rId5" Type="http://schemas.openxmlformats.org/officeDocument/2006/relationships/hyperlink" Target="https://play.kahoot.it/#/k/cdc73c98-d435-4351-9a6b-9c0c240b9279" TargetMode="External"/><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zSSoYmQS6Ng"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defTabSz="609585"/>
            <a:fld id="{00000000-1234-1234-1234-123412341234}" type="slidenum">
              <a:rPr lang="en">
                <a:solidFill>
                  <a:srgbClr val="90C226"/>
                </a:solidFill>
                <a:latin typeface="Trebuchet MS" panose="020B0603020202020204"/>
              </a:rPr>
              <a:pPr defTabSz="609585"/>
              <a:t>1</a:t>
            </a:fld>
            <a:endParaRPr lang="en">
              <a:solidFill>
                <a:srgbClr val="90C226"/>
              </a:solidFill>
              <a:latin typeface="Trebuchet MS" panose="020B0603020202020204"/>
            </a:endParaRPr>
          </a:p>
        </p:txBody>
      </p:sp>
      <p:sp>
        <p:nvSpPr>
          <p:cNvPr id="3" name="Rectangle 2"/>
          <p:cNvSpPr/>
          <p:nvPr/>
        </p:nvSpPr>
        <p:spPr>
          <a:xfrm>
            <a:off x="909726" y="993827"/>
            <a:ext cx="8364277" cy="5047536"/>
          </a:xfrm>
          <a:prstGeom prst="rect">
            <a:avLst/>
          </a:prstGeom>
          <a:noFill/>
        </p:spPr>
        <p:txBody>
          <a:bodyPr wrap="square" lIns="121920" tIns="60960" rIns="121920" bIns="60960">
            <a:spAutoFit/>
          </a:bodyPr>
          <a:lstStyle/>
          <a:p>
            <a:pPr algn="ctr" defTabSz="609585"/>
            <a:r>
              <a:rPr lang="en-US" sz="8000" dirty="0">
                <a:ln w="0"/>
                <a:solidFill>
                  <a:srgbClr val="00B050"/>
                </a:solidFill>
                <a:effectLst>
                  <a:outerShdw blurRad="38100" dist="38100" dir="2400000" algn="tl" rotWithShape="0">
                    <a:prstClr val="black">
                      <a:alpha val="68000"/>
                    </a:prstClr>
                  </a:outerShdw>
                </a:effectLst>
                <a:latin typeface="Comic Sans MS" panose="030F0702030302020204" pitchFamily="66" charset="0"/>
                <a:cs typeface="Amatic SC" panose="020B0604020202020204" charset="-79"/>
              </a:rPr>
              <a:t>Module 2: </a:t>
            </a:r>
          </a:p>
          <a:p>
            <a:pPr algn="ctr" defTabSz="609585"/>
            <a:r>
              <a:rPr lang="en-US" sz="8000" dirty="0">
                <a:ln w="0"/>
                <a:solidFill>
                  <a:srgbClr val="00B050"/>
                </a:solidFill>
                <a:effectLst>
                  <a:outerShdw blurRad="38100" dist="38100" dir="2400000" algn="tl" rotWithShape="0">
                    <a:prstClr val="black">
                      <a:alpha val="68000"/>
                    </a:prstClr>
                  </a:outerShdw>
                </a:effectLst>
                <a:latin typeface="Comic Sans MS" panose="030F0702030302020204" pitchFamily="66" charset="0"/>
                <a:cs typeface="Amatic SC" panose="020B0604020202020204" charset="-79"/>
              </a:rPr>
              <a:t>Understanding Your Medical History</a:t>
            </a:r>
          </a:p>
        </p:txBody>
      </p:sp>
    </p:spTree>
    <p:extLst>
      <p:ext uri="{BB962C8B-B14F-4D97-AF65-F5344CB8AC3E}">
        <p14:creationId xmlns:p14="http://schemas.microsoft.com/office/powerpoint/2010/main" val="1022509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7" name="Title 11"/>
          <p:cNvSpPr>
            <a:spLocks noGrp="1"/>
          </p:cNvSpPr>
          <p:nvPr>
            <p:ph type="title"/>
          </p:nvPr>
        </p:nvSpPr>
        <p:spPr>
          <a:xfrm>
            <a:off x="415600" y="366671"/>
            <a:ext cx="11360800" cy="1107996"/>
          </a:xfrm>
          <a:prstGeom prst="rect">
            <a:avLst/>
          </a:prstGeom>
          <a:noFill/>
        </p:spPr>
        <p:txBody>
          <a:bodyPr spcFirstLastPara="1" vert="horz" wrap="square" lIns="121920" tIns="60960" rIns="121920" bIns="60960" rtlCol="0" anchor="b" anchorCtr="0">
            <a:spAutoFit/>
          </a:bodyPr>
          <a:lstStyle/>
          <a:p>
            <a:r>
              <a:rPr lang="en-US" sz="6400" dirty="0">
                <a:ln w="0"/>
                <a:solidFill>
                  <a:srgbClr val="00B050"/>
                </a:solidFill>
                <a:effectLst>
                  <a:outerShdw blurRad="38100" dist="38100" dir="2400000" algn="tl" rotWithShape="0">
                    <a:schemeClr val="tx1">
                      <a:alpha val="68000"/>
                    </a:schemeClr>
                  </a:outerShdw>
                </a:effectLst>
                <a:latin typeface="Comic Sans MS" panose="030F0702030302020204" pitchFamily="66" charset="0"/>
                <a:cs typeface="Amatic SC" panose="020B0604020202020204" charset="-79"/>
              </a:rPr>
              <a:t>Vaccines</a:t>
            </a:r>
            <a:endParaRPr lang="en-US" sz="7200" dirty="0">
              <a:ln w="0"/>
              <a:solidFill>
                <a:srgbClr val="00B050"/>
              </a:solidFill>
              <a:effectLst>
                <a:outerShdw blurRad="38100" dist="38100" dir="2400000" algn="tl" rotWithShape="0">
                  <a:schemeClr val="tx1">
                    <a:alpha val="68000"/>
                  </a:schemeClr>
                </a:outerShdw>
              </a:effectLst>
              <a:latin typeface="Comic Sans MS" panose="030F0702030302020204" pitchFamily="66" charset="0"/>
              <a:cs typeface="Amatic SC" panose="020B0604020202020204" charset="-79"/>
            </a:endParaRPr>
          </a:p>
        </p:txBody>
      </p:sp>
      <p:sp>
        <p:nvSpPr>
          <p:cNvPr id="122" name="Shape 122"/>
          <p:cNvSpPr txBox="1">
            <a:spLocks noGrp="1"/>
          </p:cNvSpPr>
          <p:nvPr>
            <p:ph type="body" idx="1"/>
          </p:nvPr>
        </p:nvSpPr>
        <p:spPr>
          <a:xfrm>
            <a:off x="486200" y="1935600"/>
            <a:ext cx="11705800" cy="5236165"/>
          </a:xfrm>
          <a:prstGeom prst="rect">
            <a:avLst/>
          </a:prstGeom>
        </p:spPr>
        <p:txBody>
          <a:bodyPr spcFirstLastPara="1" vert="horz" wrap="square" lIns="121900" tIns="121900" rIns="121900" bIns="121900" rtlCol="0" anchor="t" anchorCtr="0">
            <a:noAutofit/>
          </a:bodyPr>
          <a:lstStyle/>
          <a:p>
            <a:pPr marL="618051" indent="-609585">
              <a:buClrTx/>
              <a:buSzPts val="3500"/>
              <a:buFont typeface="Arial" panose="020B0604020202020204" pitchFamily="34" charset="0"/>
              <a:buChar char="•"/>
            </a:pPr>
            <a:r>
              <a:rPr lang="en" sz="3733" dirty="0">
                <a:latin typeface="Comic Sans MS" panose="030F0702030302020204" pitchFamily="66" charset="0"/>
                <a:ea typeface="Calibri"/>
                <a:cs typeface="Calibri"/>
                <a:sym typeface="Calibri"/>
              </a:rPr>
              <a:t>Prevention and/or treatment</a:t>
            </a:r>
          </a:p>
          <a:p>
            <a:pPr marL="618051" indent="-609585">
              <a:buClrTx/>
              <a:buSzPts val="3500"/>
              <a:buFont typeface="Arial" panose="020B0604020202020204" pitchFamily="34" charset="0"/>
              <a:buChar char="•"/>
            </a:pPr>
            <a:endParaRPr sz="3733" dirty="0">
              <a:latin typeface="Comic Sans MS" panose="030F0702030302020204" pitchFamily="66" charset="0"/>
              <a:ea typeface="Calibri"/>
              <a:cs typeface="Calibri"/>
              <a:sym typeface="Calibri"/>
            </a:endParaRPr>
          </a:p>
          <a:p>
            <a:pPr marL="618051" indent="-609585">
              <a:spcBef>
                <a:spcPts val="2133"/>
              </a:spcBef>
              <a:buClrTx/>
              <a:buSzPts val="3500"/>
              <a:buFont typeface="Arial" panose="020B0604020202020204" pitchFamily="34" charset="0"/>
              <a:buChar char="•"/>
            </a:pPr>
            <a:r>
              <a:rPr lang="en" sz="3733" dirty="0">
                <a:latin typeface="Comic Sans MS" panose="030F0702030302020204" pitchFamily="66" charset="0"/>
                <a:ea typeface="Calibri"/>
                <a:cs typeface="Calibri"/>
                <a:sym typeface="Calibri"/>
              </a:rPr>
              <a:t>Weakened form introduced to the body to produce an immune response</a:t>
            </a:r>
            <a:endParaRPr sz="3733" dirty="0">
              <a:latin typeface="Comic Sans MS" panose="030F0702030302020204" pitchFamily="66" charset="0"/>
              <a:ea typeface="Calibri"/>
              <a:cs typeface="Calibri"/>
              <a:sym typeface="Calibri"/>
            </a:endParaRPr>
          </a:p>
        </p:txBody>
      </p:sp>
      <p:sp>
        <p:nvSpPr>
          <p:cNvPr id="123" name="Shape 123"/>
          <p:cNvSpPr txBox="1">
            <a:spLocks noGrp="1"/>
          </p:cNvSpPr>
          <p:nvPr>
            <p:ph type="sldNum" idx="12"/>
          </p:nvPr>
        </p:nvSpPr>
        <p:spPr>
          <a:prstGeom prst="rect">
            <a:avLst/>
          </a:prstGeom>
        </p:spPr>
        <p:txBody>
          <a:bodyPr spcFirstLastPara="1" vert="horz" wrap="square" lIns="121900" tIns="121900" rIns="121900" bIns="121900" rtlCol="0" anchor="ctr" anchorCtr="0">
            <a:noAutofit/>
          </a:bodyPr>
          <a:lstStyle/>
          <a:p>
            <a:pPr defTabSz="609585"/>
            <a:fld id="{00000000-1234-1234-1234-123412341234}" type="slidenum">
              <a:rPr lang="en">
                <a:solidFill>
                  <a:srgbClr val="90C226"/>
                </a:solidFill>
                <a:latin typeface="Trebuchet MS" panose="020B0603020202020204"/>
              </a:rPr>
              <a:pPr defTabSz="609585"/>
              <a:t>10</a:t>
            </a:fld>
            <a:endParaRPr>
              <a:solidFill>
                <a:srgbClr val="90C226"/>
              </a:solidFill>
              <a:latin typeface="Trebuchet MS" panose="020B0603020202020204"/>
            </a:endParaRPr>
          </a:p>
        </p:txBody>
      </p:sp>
    </p:spTree>
    <p:extLst>
      <p:ext uri="{BB962C8B-B14F-4D97-AF65-F5344CB8AC3E}">
        <p14:creationId xmlns:p14="http://schemas.microsoft.com/office/powerpoint/2010/main" val="32511168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
                                            <p:txEl>
                                              <p:pRg st="0" end="0"/>
                                            </p:txEl>
                                          </p:spTgt>
                                        </p:tgtEl>
                                        <p:attrNameLst>
                                          <p:attrName>style.visibility</p:attrName>
                                        </p:attrNameLst>
                                      </p:cBhvr>
                                      <p:to>
                                        <p:strVal val="visible"/>
                                      </p:to>
                                    </p:set>
                                    <p:animEffect transition="in" filter="fade">
                                      <p:cBhvr>
                                        <p:cTn id="7" dur="1000"/>
                                        <p:tgtEl>
                                          <p:spTgt spid="1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
                                            <p:txEl>
                                              <p:pRg st="2" end="2"/>
                                            </p:txEl>
                                          </p:spTgt>
                                        </p:tgtEl>
                                        <p:attrNameLst>
                                          <p:attrName>style.visibility</p:attrName>
                                        </p:attrNameLst>
                                      </p:cBhvr>
                                      <p:to>
                                        <p:strVal val="visible"/>
                                      </p:to>
                                    </p:set>
                                    <p:animEffect transition="in" filter="fade">
                                      <p:cBhvr>
                                        <p:cTn id="12" dur="1000"/>
                                        <p:tgtEl>
                                          <p:spTgt spid="12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7" name="Title 11"/>
          <p:cNvSpPr>
            <a:spLocks noGrp="1"/>
          </p:cNvSpPr>
          <p:nvPr>
            <p:ph type="title"/>
          </p:nvPr>
        </p:nvSpPr>
        <p:spPr>
          <a:xfrm>
            <a:off x="379740" y="448681"/>
            <a:ext cx="11360800" cy="1025987"/>
          </a:xfrm>
          <a:prstGeom prst="rect">
            <a:avLst/>
          </a:prstGeom>
          <a:noFill/>
        </p:spPr>
        <p:txBody>
          <a:bodyPr spcFirstLastPara="1" vert="horz" wrap="square" lIns="121920" tIns="60960" rIns="121920" bIns="60960" rtlCol="0" anchor="b" anchorCtr="0">
            <a:spAutoFit/>
          </a:bodyPr>
          <a:lstStyle/>
          <a:p>
            <a:r>
              <a:rPr lang="en-US" sz="5867" dirty="0">
                <a:ln w="0"/>
                <a:solidFill>
                  <a:srgbClr val="00B050"/>
                </a:solidFill>
                <a:effectLst>
                  <a:outerShdw blurRad="38100" dist="38100" dir="2400000" algn="tl" rotWithShape="0">
                    <a:schemeClr val="tx1">
                      <a:alpha val="68000"/>
                    </a:schemeClr>
                  </a:outerShdw>
                </a:effectLst>
                <a:latin typeface="Comic Sans MS" panose="030F0702030302020204" pitchFamily="66" charset="0"/>
                <a:cs typeface="Amatic SC" panose="020B0604020202020204" charset="-79"/>
              </a:rPr>
              <a:t>Vaccines: </a:t>
            </a:r>
            <a:r>
              <a:rPr lang="en-US" sz="5867" dirty="0">
                <a:ln w="0"/>
                <a:solidFill>
                  <a:srgbClr val="00B050"/>
                </a:solidFill>
                <a:effectLst>
                  <a:outerShdw blurRad="38100" dist="38100" dir="2400000" algn="tl" rotWithShape="0">
                    <a:schemeClr val="tx1">
                      <a:alpha val="68000"/>
                    </a:schemeClr>
                  </a:outerShdw>
                </a:effectLst>
                <a:latin typeface="Stencil" panose="040409050D0802020404" pitchFamily="82" charset="0"/>
                <a:cs typeface="Amatic SC" panose="020B0604020202020204" charset="-79"/>
              </a:rPr>
              <a:t>FACT OR MYTH?</a:t>
            </a:r>
          </a:p>
        </p:txBody>
      </p:sp>
      <p:sp>
        <p:nvSpPr>
          <p:cNvPr id="130" name="Shape 130"/>
          <p:cNvSpPr txBox="1">
            <a:spLocks noGrp="1"/>
          </p:cNvSpPr>
          <p:nvPr>
            <p:ph type="body" idx="1"/>
          </p:nvPr>
        </p:nvSpPr>
        <p:spPr>
          <a:xfrm>
            <a:off x="1091118" y="1820023"/>
            <a:ext cx="9219588" cy="4922400"/>
          </a:xfrm>
          <a:prstGeom prst="rect">
            <a:avLst/>
          </a:prstGeom>
        </p:spPr>
        <p:txBody>
          <a:bodyPr spcFirstLastPara="1" vert="horz" wrap="square" lIns="121900" tIns="121900" rIns="121900" bIns="121900" rtlCol="0" anchor="t" anchorCtr="0">
            <a:noAutofit/>
          </a:bodyPr>
          <a:lstStyle/>
          <a:p>
            <a:pPr marL="0" indent="0" algn="ctr">
              <a:buNone/>
            </a:pPr>
            <a:r>
              <a:rPr lang="en" sz="3733" dirty="0">
                <a:latin typeface="Comic Sans MS" panose="030F0702030302020204" pitchFamily="66" charset="0"/>
                <a:ea typeface="Calibri"/>
                <a:cs typeface="Calibri"/>
                <a:sym typeface="Calibri"/>
              </a:rPr>
              <a:t>Determine if the statement is a </a:t>
            </a:r>
            <a:r>
              <a:rPr lang="en" sz="3733" dirty="0" smtClean="0">
                <a:latin typeface="Comic Sans MS" panose="030F0702030302020204" pitchFamily="66" charset="0"/>
                <a:ea typeface="Calibri"/>
                <a:cs typeface="Calibri"/>
                <a:sym typeface="Calibri"/>
              </a:rPr>
              <a:t>fact</a:t>
            </a:r>
          </a:p>
          <a:p>
            <a:pPr marL="0" indent="0" algn="ctr">
              <a:buNone/>
            </a:pPr>
            <a:r>
              <a:rPr lang="en" sz="3733" dirty="0" smtClean="0">
                <a:latin typeface="Comic Sans MS" panose="030F0702030302020204" pitchFamily="66" charset="0"/>
                <a:ea typeface="Calibri"/>
                <a:cs typeface="Calibri"/>
                <a:sym typeface="Calibri"/>
              </a:rPr>
              <a:t> </a:t>
            </a:r>
            <a:r>
              <a:rPr lang="en" sz="3733" dirty="0">
                <a:latin typeface="Comic Sans MS" panose="030F0702030302020204" pitchFamily="66" charset="0"/>
                <a:ea typeface="Calibri"/>
                <a:cs typeface="Calibri"/>
                <a:sym typeface="Calibri"/>
              </a:rPr>
              <a:t>or a myth.</a:t>
            </a:r>
          </a:p>
          <a:p>
            <a:pPr marL="0" indent="0" algn="ctr">
              <a:buNone/>
            </a:pPr>
            <a:endParaRPr lang="en" sz="3733" dirty="0">
              <a:latin typeface="Comic Sans MS" panose="030F0702030302020204" pitchFamily="66" charset="0"/>
              <a:ea typeface="Calibri"/>
              <a:cs typeface="Calibri"/>
              <a:sym typeface="Calibri"/>
            </a:endParaRPr>
          </a:p>
          <a:p>
            <a:pPr marL="0" indent="0" algn="ctr">
              <a:buNone/>
            </a:pPr>
            <a:r>
              <a:rPr lang="en" sz="4267" dirty="0">
                <a:latin typeface="Stencil" panose="040409050D0802020404" pitchFamily="82" charset="0"/>
                <a:ea typeface="Calibri"/>
                <a:cs typeface="Calibri"/>
                <a:sym typeface="Calibri"/>
              </a:rPr>
              <a:t>Fact</a:t>
            </a:r>
            <a:r>
              <a:rPr lang="en" sz="4267" dirty="0">
                <a:latin typeface="Comic Sans MS" panose="030F0702030302020204" pitchFamily="66" charset="0"/>
                <a:ea typeface="Calibri"/>
                <a:cs typeface="Calibri"/>
                <a:sym typeface="Calibri"/>
              </a:rPr>
              <a:t> = Stay Seated</a:t>
            </a:r>
          </a:p>
          <a:p>
            <a:pPr marL="0" indent="0" algn="ctr">
              <a:buNone/>
            </a:pPr>
            <a:endParaRPr lang="en" sz="4267" dirty="0">
              <a:latin typeface="Comic Sans MS" panose="030F0702030302020204" pitchFamily="66" charset="0"/>
              <a:ea typeface="Calibri"/>
              <a:cs typeface="Calibri"/>
              <a:sym typeface="Calibri"/>
            </a:endParaRPr>
          </a:p>
          <a:p>
            <a:pPr marL="0" indent="0" algn="ctr">
              <a:buNone/>
            </a:pPr>
            <a:r>
              <a:rPr lang="en" sz="4267" dirty="0">
                <a:latin typeface="Stencil" panose="040409050D0802020404" pitchFamily="82" charset="0"/>
                <a:ea typeface="Calibri"/>
                <a:cs typeface="Calibri"/>
                <a:sym typeface="Calibri"/>
              </a:rPr>
              <a:t>Myth</a:t>
            </a:r>
            <a:r>
              <a:rPr lang="en" sz="4267" dirty="0">
                <a:latin typeface="Comic Sans MS" panose="030F0702030302020204" pitchFamily="66" charset="0"/>
                <a:ea typeface="Calibri"/>
                <a:cs typeface="Calibri"/>
                <a:sym typeface="Calibri"/>
              </a:rPr>
              <a:t> = Stand Up</a:t>
            </a:r>
            <a:endParaRPr sz="4267" dirty="0">
              <a:latin typeface="Comic Sans MS" panose="030F0702030302020204" pitchFamily="66" charset="0"/>
              <a:ea typeface="Calibri"/>
              <a:cs typeface="Calibri"/>
              <a:sym typeface="Calibri"/>
            </a:endParaRPr>
          </a:p>
        </p:txBody>
      </p:sp>
      <p:sp>
        <p:nvSpPr>
          <p:cNvPr id="131" name="Shape 131"/>
          <p:cNvSpPr txBox="1">
            <a:spLocks noGrp="1"/>
          </p:cNvSpPr>
          <p:nvPr>
            <p:ph type="sldNum" idx="12"/>
          </p:nvPr>
        </p:nvSpPr>
        <p:spPr>
          <a:prstGeom prst="rect">
            <a:avLst/>
          </a:prstGeom>
        </p:spPr>
        <p:txBody>
          <a:bodyPr spcFirstLastPara="1" vert="horz" wrap="square" lIns="121900" tIns="121900" rIns="121900" bIns="121900" rtlCol="0" anchor="ctr" anchorCtr="0">
            <a:noAutofit/>
          </a:bodyPr>
          <a:lstStyle/>
          <a:p>
            <a:pPr defTabSz="609585"/>
            <a:fld id="{00000000-1234-1234-1234-123412341234}" type="slidenum">
              <a:rPr lang="en">
                <a:solidFill>
                  <a:srgbClr val="90C226"/>
                </a:solidFill>
                <a:latin typeface="Trebuchet MS" panose="020B0603020202020204"/>
              </a:rPr>
              <a:pPr defTabSz="609585"/>
              <a:t>11</a:t>
            </a:fld>
            <a:endParaRPr>
              <a:solidFill>
                <a:srgbClr val="90C226"/>
              </a:solidFill>
              <a:latin typeface="Trebuchet MS" panose="020B0603020202020204"/>
            </a:endParaRPr>
          </a:p>
        </p:txBody>
      </p:sp>
    </p:spTree>
    <p:extLst>
      <p:ext uri="{BB962C8B-B14F-4D97-AF65-F5344CB8AC3E}">
        <p14:creationId xmlns:p14="http://schemas.microsoft.com/office/powerpoint/2010/main" val="8570550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0">
                                            <p:txEl>
                                              <p:pRg st="0" end="0"/>
                                            </p:txEl>
                                          </p:spTgt>
                                        </p:tgtEl>
                                        <p:attrNameLst>
                                          <p:attrName>style.visibility</p:attrName>
                                        </p:attrNameLst>
                                      </p:cBhvr>
                                      <p:to>
                                        <p:strVal val="visible"/>
                                      </p:to>
                                    </p:set>
                                    <p:animEffect transition="in" filter="fade">
                                      <p:cBhvr>
                                        <p:cTn id="7" dur="1000"/>
                                        <p:tgtEl>
                                          <p:spTgt spid="1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0">
                                            <p:txEl>
                                              <p:pRg st="1" end="1"/>
                                            </p:txEl>
                                          </p:spTgt>
                                        </p:tgtEl>
                                        <p:attrNameLst>
                                          <p:attrName>style.visibility</p:attrName>
                                        </p:attrNameLst>
                                      </p:cBhvr>
                                      <p:to>
                                        <p:strVal val="visible"/>
                                      </p:to>
                                    </p:set>
                                    <p:animEffect transition="in" filter="fade">
                                      <p:cBhvr>
                                        <p:cTn id="12" dur="1000"/>
                                        <p:tgtEl>
                                          <p:spTgt spid="13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0">
                                            <p:txEl>
                                              <p:pRg st="3" end="3"/>
                                            </p:txEl>
                                          </p:spTgt>
                                        </p:tgtEl>
                                        <p:attrNameLst>
                                          <p:attrName>style.visibility</p:attrName>
                                        </p:attrNameLst>
                                      </p:cBhvr>
                                      <p:to>
                                        <p:strVal val="visible"/>
                                      </p:to>
                                    </p:set>
                                    <p:animEffect transition="in" filter="fade">
                                      <p:cBhvr>
                                        <p:cTn id="17" dur="1000"/>
                                        <p:tgtEl>
                                          <p:spTgt spid="130">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0">
                                            <p:txEl>
                                              <p:pRg st="5" end="5"/>
                                            </p:txEl>
                                          </p:spTgt>
                                        </p:tgtEl>
                                        <p:attrNameLst>
                                          <p:attrName>style.visibility</p:attrName>
                                        </p:attrNameLst>
                                      </p:cBhvr>
                                      <p:to>
                                        <p:strVal val="visible"/>
                                      </p:to>
                                    </p:set>
                                    <p:animEffect transition="in" filter="fade">
                                      <p:cBhvr>
                                        <p:cTn id="22" dur="1000"/>
                                        <p:tgtEl>
                                          <p:spTgt spid="13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8" name="Shape 138"/>
          <p:cNvSpPr txBox="1">
            <a:spLocks noGrp="1"/>
          </p:cNvSpPr>
          <p:nvPr>
            <p:ph type="body" idx="1"/>
          </p:nvPr>
        </p:nvSpPr>
        <p:spPr>
          <a:xfrm>
            <a:off x="232258" y="1804309"/>
            <a:ext cx="11727485" cy="3249382"/>
          </a:xfrm>
          <a:prstGeom prst="rect">
            <a:avLst/>
          </a:prstGeom>
        </p:spPr>
        <p:txBody>
          <a:bodyPr spcFirstLastPara="1" vert="horz" wrap="square" lIns="121900" tIns="121900" rIns="121900" bIns="121900" rtlCol="0" anchor="ctr" anchorCtr="0">
            <a:noAutofit/>
          </a:bodyPr>
          <a:lstStyle/>
          <a:p>
            <a:pPr indent="-643451">
              <a:buClrTx/>
              <a:buSzPts val="4000"/>
              <a:buFont typeface="Calibri"/>
              <a:buAutoNum type="arabicPeriod"/>
            </a:pPr>
            <a:r>
              <a:rPr lang="en" sz="4400" dirty="0">
                <a:latin typeface="Comic Sans MS" panose="030F0702030302020204" pitchFamily="66" charset="0"/>
                <a:ea typeface="Calibri"/>
                <a:cs typeface="Calibri"/>
                <a:sym typeface="Calibri"/>
              </a:rPr>
              <a:t>You can get the flu from a flu shot.</a:t>
            </a:r>
            <a:endParaRPr sz="4400" dirty="0">
              <a:latin typeface="Comic Sans MS" panose="030F0702030302020204" pitchFamily="66" charset="0"/>
              <a:ea typeface="Calibri"/>
              <a:cs typeface="Calibri"/>
              <a:sym typeface="Calibri"/>
            </a:endParaRPr>
          </a:p>
        </p:txBody>
      </p:sp>
      <p:sp>
        <p:nvSpPr>
          <p:cNvPr id="139" name="Shape 139"/>
          <p:cNvSpPr txBox="1">
            <a:spLocks noGrp="1"/>
          </p:cNvSpPr>
          <p:nvPr>
            <p:ph type="sldNum" idx="12"/>
          </p:nvPr>
        </p:nvSpPr>
        <p:spPr>
          <a:prstGeom prst="rect">
            <a:avLst/>
          </a:prstGeom>
        </p:spPr>
        <p:txBody>
          <a:bodyPr spcFirstLastPara="1" vert="horz" wrap="square" lIns="121900" tIns="121900" rIns="121900" bIns="121900" rtlCol="0" anchor="ctr" anchorCtr="0">
            <a:noAutofit/>
          </a:bodyPr>
          <a:lstStyle/>
          <a:p>
            <a:pPr defTabSz="609585"/>
            <a:fld id="{00000000-1234-1234-1234-123412341234}" type="slidenum">
              <a:rPr lang="en">
                <a:solidFill>
                  <a:srgbClr val="90C226"/>
                </a:solidFill>
                <a:latin typeface="Trebuchet MS" panose="020B0603020202020204"/>
              </a:rPr>
              <a:pPr defTabSz="609585"/>
              <a:t>12</a:t>
            </a:fld>
            <a:endParaRPr>
              <a:solidFill>
                <a:srgbClr val="90C226"/>
              </a:solidFill>
              <a:latin typeface="Trebuchet MS" panose="020B0603020202020204"/>
            </a:endParaRPr>
          </a:p>
        </p:txBody>
      </p:sp>
      <p:sp>
        <p:nvSpPr>
          <p:cNvPr id="3" name="Rectangle 2"/>
          <p:cNvSpPr/>
          <p:nvPr/>
        </p:nvSpPr>
        <p:spPr>
          <a:xfrm>
            <a:off x="486201" y="529225"/>
            <a:ext cx="6312947" cy="1077218"/>
          </a:xfrm>
          <a:prstGeom prst="rect">
            <a:avLst/>
          </a:prstGeom>
        </p:spPr>
        <p:txBody>
          <a:bodyPr wrap="none">
            <a:spAutoFit/>
          </a:bodyPr>
          <a:lstStyle/>
          <a:p>
            <a:pPr defTabSz="609585"/>
            <a:r>
              <a:rPr lang="en-US" sz="6400" dirty="0">
                <a:ln w="0"/>
                <a:solidFill>
                  <a:srgbClr val="00B050"/>
                </a:solidFill>
                <a:effectLst>
                  <a:outerShdw blurRad="38100" dist="38100" dir="2400000" algn="tl" rotWithShape="0">
                    <a:prstClr val="black">
                      <a:alpha val="68000"/>
                    </a:prstClr>
                  </a:outerShdw>
                </a:effectLst>
                <a:latin typeface="Stencil" panose="040409050D0802020404" pitchFamily="82" charset="0"/>
                <a:cs typeface="Amatic SC" panose="020B0604020202020204" charset="-79"/>
              </a:rPr>
              <a:t>FACT OR MYTH?</a:t>
            </a:r>
            <a:endParaRPr lang="en-US" sz="6400" dirty="0">
              <a:solidFill>
                <a:prstClr val="black"/>
              </a:solidFill>
              <a:latin typeface="Trebuchet MS" panose="020B0603020202020204"/>
            </a:endParaRPr>
          </a:p>
        </p:txBody>
      </p:sp>
    </p:spTree>
    <p:extLst>
      <p:ext uri="{BB962C8B-B14F-4D97-AF65-F5344CB8AC3E}">
        <p14:creationId xmlns:p14="http://schemas.microsoft.com/office/powerpoint/2010/main" val="18615080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2" name="Title 1"/>
          <p:cNvSpPr>
            <a:spLocks noGrp="1"/>
          </p:cNvSpPr>
          <p:nvPr>
            <p:ph type="title"/>
          </p:nvPr>
        </p:nvSpPr>
        <p:spPr>
          <a:xfrm>
            <a:off x="486200" y="664008"/>
            <a:ext cx="11360800" cy="978000"/>
          </a:xfrm>
        </p:spPr>
        <p:txBody>
          <a:bodyPr>
            <a:noAutofit/>
          </a:bodyPr>
          <a:lstStyle/>
          <a:p>
            <a:r>
              <a:rPr lang="en-US" sz="6400">
                <a:ln w="0"/>
                <a:solidFill>
                  <a:srgbClr val="00B050"/>
                </a:solidFill>
                <a:effectLst>
                  <a:outerShdw blurRad="38100" dist="38100" dir="2400000" algn="tl" rotWithShape="0">
                    <a:schemeClr val="tx1">
                      <a:alpha val="68000"/>
                    </a:schemeClr>
                  </a:outerShdw>
                </a:effectLst>
                <a:latin typeface="Stencil" panose="040409050D0802020404" pitchFamily="82" charset="0"/>
                <a:cs typeface="Amatic SC" panose="020B0604020202020204" charset="-79"/>
              </a:rPr>
              <a:t>FACT OR MYTH?</a:t>
            </a:r>
            <a:endParaRPr lang="en-US" sz="5867"/>
          </a:p>
        </p:txBody>
      </p:sp>
      <p:sp>
        <p:nvSpPr>
          <p:cNvPr id="146" name="Shape 146"/>
          <p:cNvSpPr txBox="1">
            <a:spLocks noGrp="1"/>
          </p:cNvSpPr>
          <p:nvPr>
            <p:ph type="body" idx="1"/>
          </p:nvPr>
        </p:nvSpPr>
        <p:spPr>
          <a:xfrm>
            <a:off x="392007" y="1599794"/>
            <a:ext cx="11407986" cy="3658412"/>
          </a:xfrm>
          <a:prstGeom prst="rect">
            <a:avLst/>
          </a:prstGeom>
        </p:spPr>
        <p:txBody>
          <a:bodyPr spcFirstLastPara="1" vert="horz" wrap="square" lIns="121900" tIns="121900" rIns="121900" bIns="121900" rtlCol="0" anchor="ctr" anchorCtr="0">
            <a:noAutofit/>
          </a:bodyPr>
          <a:lstStyle/>
          <a:p>
            <a:pPr marL="0" indent="0">
              <a:spcAft>
                <a:spcPts val="2133"/>
              </a:spcAft>
              <a:buNone/>
            </a:pPr>
            <a:r>
              <a:rPr lang="en" sz="4400" dirty="0">
                <a:latin typeface="Comic Sans MS" panose="030F0702030302020204" pitchFamily="66" charset="0"/>
                <a:ea typeface="Calibri"/>
                <a:cs typeface="Calibri"/>
                <a:sym typeface="Calibri"/>
              </a:rPr>
              <a:t>2. Vaccines in children can cause autism.</a:t>
            </a:r>
            <a:endParaRPr sz="4400" dirty="0">
              <a:latin typeface="Comic Sans MS" panose="030F0702030302020204" pitchFamily="66" charset="0"/>
              <a:ea typeface="Calibri"/>
              <a:cs typeface="Calibri"/>
              <a:sym typeface="Calibri"/>
            </a:endParaRPr>
          </a:p>
        </p:txBody>
      </p:sp>
      <p:sp>
        <p:nvSpPr>
          <p:cNvPr id="147" name="Shape 147"/>
          <p:cNvSpPr txBox="1">
            <a:spLocks noGrp="1"/>
          </p:cNvSpPr>
          <p:nvPr>
            <p:ph type="sldNum" idx="12"/>
          </p:nvPr>
        </p:nvSpPr>
        <p:spPr>
          <a:prstGeom prst="rect">
            <a:avLst/>
          </a:prstGeom>
        </p:spPr>
        <p:txBody>
          <a:bodyPr spcFirstLastPara="1" vert="horz" wrap="square" lIns="121900" tIns="121900" rIns="121900" bIns="121900" rtlCol="0" anchor="ctr" anchorCtr="0">
            <a:noAutofit/>
          </a:bodyPr>
          <a:lstStyle/>
          <a:p>
            <a:pPr defTabSz="609585"/>
            <a:fld id="{00000000-1234-1234-1234-123412341234}" type="slidenum">
              <a:rPr lang="en">
                <a:solidFill>
                  <a:srgbClr val="90C226"/>
                </a:solidFill>
                <a:latin typeface="Trebuchet MS" panose="020B0603020202020204"/>
              </a:rPr>
              <a:pPr defTabSz="609585"/>
              <a:t>13</a:t>
            </a:fld>
            <a:endParaRPr>
              <a:solidFill>
                <a:srgbClr val="90C226"/>
              </a:solidFill>
              <a:latin typeface="Trebuchet MS" panose="020B0603020202020204"/>
            </a:endParaRPr>
          </a:p>
        </p:txBody>
      </p:sp>
    </p:spTree>
    <p:extLst>
      <p:ext uri="{BB962C8B-B14F-4D97-AF65-F5344CB8AC3E}">
        <p14:creationId xmlns:p14="http://schemas.microsoft.com/office/powerpoint/2010/main" val="36498643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2" name="Title 1"/>
          <p:cNvSpPr>
            <a:spLocks noGrp="1"/>
          </p:cNvSpPr>
          <p:nvPr>
            <p:ph type="title"/>
          </p:nvPr>
        </p:nvSpPr>
        <p:spPr>
          <a:xfrm>
            <a:off x="486200" y="711820"/>
            <a:ext cx="11360800" cy="978000"/>
          </a:xfrm>
        </p:spPr>
        <p:txBody>
          <a:bodyPr>
            <a:noAutofit/>
          </a:bodyPr>
          <a:lstStyle/>
          <a:p>
            <a:r>
              <a:rPr lang="en-US" sz="6400" dirty="0">
                <a:ln w="0"/>
                <a:solidFill>
                  <a:srgbClr val="00B050"/>
                </a:solidFill>
                <a:effectLst>
                  <a:outerShdw blurRad="38100" dist="38100" dir="2400000" algn="tl" rotWithShape="0">
                    <a:schemeClr val="tx1">
                      <a:alpha val="68000"/>
                    </a:schemeClr>
                  </a:outerShdw>
                </a:effectLst>
                <a:latin typeface="Stencil" panose="040409050D0802020404" pitchFamily="82" charset="0"/>
                <a:cs typeface="Amatic SC" panose="020B0604020202020204" charset="-79"/>
              </a:rPr>
              <a:t>FACT OR MYTH?</a:t>
            </a:r>
            <a:endParaRPr lang="en-US" sz="5867" dirty="0"/>
          </a:p>
        </p:txBody>
      </p:sp>
      <p:sp>
        <p:nvSpPr>
          <p:cNvPr id="154" name="Shape 154"/>
          <p:cNvSpPr txBox="1">
            <a:spLocks noGrp="1"/>
          </p:cNvSpPr>
          <p:nvPr>
            <p:ph type="body" idx="1"/>
          </p:nvPr>
        </p:nvSpPr>
        <p:spPr>
          <a:xfrm>
            <a:off x="222729" y="994791"/>
            <a:ext cx="12786280" cy="5128588"/>
          </a:xfrm>
          <a:prstGeom prst="rect">
            <a:avLst/>
          </a:prstGeom>
        </p:spPr>
        <p:txBody>
          <a:bodyPr spcFirstLastPara="1" vert="horz" wrap="square" lIns="121900" tIns="121900" rIns="121900" bIns="121900" rtlCol="0" anchor="ctr" anchorCtr="0">
            <a:noAutofit/>
          </a:bodyPr>
          <a:lstStyle/>
          <a:p>
            <a:pPr marL="742950" indent="-742950">
              <a:lnSpc>
                <a:spcPct val="100000"/>
              </a:lnSpc>
              <a:spcAft>
                <a:spcPts val="2133"/>
              </a:spcAft>
              <a:buSzPct val="100000"/>
              <a:buFont typeface="+mj-lt"/>
              <a:buAutoNum type="arabicPeriod" startAt="3"/>
            </a:pPr>
            <a:r>
              <a:rPr lang="en" sz="4400" dirty="0" smtClean="0">
                <a:latin typeface="Comic Sans MS" panose="030F0702030302020204" pitchFamily="66" charset="0"/>
                <a:ea typeface="Calibri"/>
                <a:cs typeface="Calibri"/>
                <a:sym typeface="Calibri"/>
              </a:rPr>
              <a:t>Children </a:t>
            </a:r>
            <a:r>
              <a:rPr lang="en" sz="4400" dirty="0">
                <a:latin typeface="Comic Sans MS" panose="030F0702030302020204" pitchFamily="66" charset="0"/>
                <a:ea typeface="Calibri"/>
                <a:cs typeface="Calibri"/>
                <a:sym typeface="Calibri"/>
              </a:rPr>
              <a:t>should still get vaccines for diseases that are no longer common. </a:t>
            </a:r>
            <a:endParaRPr lang="en" sz="4400" dirty="0" smtClean="0">
              <a:latin typeface="Comic Sans MS" panose="030F0702030302020204" pitchFamily="66" charset="0"/>
              <a:ea typeface="Calibri"/>
              <a:cs typeface="Calibri"/>
              <a:sym typeface="Calibri"/>
            </a:endParaRPr>
          </a:p>
        </p:txBody>
      </p:sp>
      <p:sp>
        <p:nvSpPr>
          <p:cNvPr id="155" name="Shape 155"/>
          <p:cNvSpPr txBox="1">
            <a:spLocks noGrp="1"/>
          </p:cNvSpPr>
          <p:nvPr>
            <p:ph type="sldNum" idx="12"/>
          </p:nvPr>
        </p:nvSpPr>
        <p:spPr>
          <a:prstGeom prst="rect">
            <a:avLst/>
          </a:prstGeom>
        </p:spPr>
        <p:txBody>
          <a:bodyPr spcFirstLastPara="1" vert="horz" wrap="square" lIns="121900" tIns="121900" rIns="121900" bIns="121900" rtlCol="0" anchor="ctr" anchorCtr="0">
            <a:noAutofit/>
          </a:bodyPr>
          <a:lstStyle/>
          <a:p>
            <a:pPr defTabSz="609585"/>
            <a:fld id="{00000000-1234-1234-1234-123412341234}" type="slidenum">
              <a:rPr lang="en">
                <a:solidFill>
                  <a:srgbClr val="90C226"/>
                </a:solidFill>
                <a:latin typeface="Trebuchet MS" panose="020B0603020202020204"/>
              </a:rPr>
              <a:pPr defTabSz="609585"/>
              <a:t>14</a:t>
            </a:fld>
            <a:endParaRPr>
              <a:solidFill>
                <a:srgbClr val="90C226"/>
              </a:solidFill>
              <a:latin typeface="Trebuchet MS" panose="020B0603020202020204"/>
            </a:endParaRPr>
          </a:p>
        </p:txBody>
      </p:sp>
    </p:spTree>
    <p:extLst>
      <p:ext uri="{BB962C8B-B14F-4D97-AF65-F5344CB8AC3E}">
        <p14:creationId xmlns:p14="http://schemas.microsoft.com/office/powerpoint/2010/main" val="2471261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2" name="Shape 162"/>
          <p:cNvSpPr txBox="1">
            <a:spLocks noGrp="1"/>
          </p:cNvSpPr>
          <p:nvPr>
            <p:ph type="body" idx="1"/>
          </p:nvPr>
        </p:nvSpPr>
        <p:spPr>
          <a:xfrm>
            <a:off x="172501" y="1252519"/>
            <a:ext cx="11846999" cy="4352963"/>
          </a:xfrm>
          <a:prstGeom prst="rect">
            <a:avLst/>
          </a:prstGeom>
        </p:spPr>
        <p:txBody>
          <a:bodyPr spcFirstLastPara="1" vert="horz" wrap="square" lIns="121900" tIns="121900" rIns="121900" bIns="121900" rtlCol="0" anchor="ctr" anchorCtr="0">
            <a:noAutofit/>
          </a:bodyPr>
          <a:lstStyle/>
          <a:p>
            <a:pPr marL="742950" indent="-742950">
              <a:spcAft>
                <a:spcPts val="2133"/>
              </a:spcAft>
              <a:buSzPct val="100000"/>
              <a:buFont typeface="+mj-lt"/>
              <a:buAutoNum type="arabicPeriod" startAt="4"/>
            </a:pPr>
            <a:r>
              <a:rPr lang="en" sz="4400" dirty="0" smtClean="0">
                <a:latin typeface="Comic Sans MS" panose="030F0702030302020204" pitchFamily="66" charset="0"/>
                <a:ea typeface="Calibri"/>
                <a:cs typeface="Calibri"/>
                <a:sym typeface="Calibri"/>
              </a:rPr>
              <a:t>Living </a:t>
            </a:r>
            <a:r>
              <a:rPr lang="en" sz="4400" dirty="0">
                <a:latin typeface="Comic Sans MS" panose="030F0702030302020204" pitchFamily="66" charset="0"/>
                <a:ea typeface="Calibri"/>
                <a:cs typeface="Calibri"/>
                <a:sym typeface="Calibri"/>
              </a:rPr>
              <a:t>a healthy lifestyle will keep you free from diseases and vaccinations are not necessary. </a:t>
            </a:r>
            <a:endParaRPr sz="4400" dirty="0">
              <a:latin typeface="Comic Sans MS" panose="030F0702030302020204" pitchFamily="66" charset="0"/>
              <a:ea typeface="Calibri"/>
              <a:cs typeface="Calibri"/>
              <a:sym typeface="Calibri"/>
            </a:endParaRPr>
          </a:p>
        </p:txBody>
      </p:sp>
      <p:sp>
        <p:nvSpPr>
          <p:cNvPr id="163" name="Shape 163"/>
          <p:cNvSpPr txBox="1">
            <a:spLocks noGrp="1"/>
          </p:cNvSpPr>
          <p:nvPr>
            <p:ph type="sldNum" idx="12"/>
          </p:nvPr>
        </p:nvSpPr>
        <p:spPr>
          <a:prstGeom prst="rect">
            <a:avLst/>
          </a:prstGeom>
        </p:spPr>
        <p:txBody>
          <a:bodyPr spcFirstLastPara="1" vert="horz" wrap="square" lIns="121900" tIns="121900" rIns="121900" bIns="121900" rtlCol="0" anchor="ctr" anchorCtr="0">
            <a:noAutofit/>
          </a:bodyPr>
          <a:lstStyle/>
          <a:p>
            <a:pPr defTabSz="609585"/>
            <a:fld id="{00000000-1234-1234-1234-123412341234}" type="slidenum">
              <a:rPr lang="en">
                <a:solidFill>
                  <a:srgbClr val="90C226"/>
                </a:solidFill>
                <a:latin typeface="Trebuchet MS" panose="020B0603020202020204"/>
              </a:rPr>
              <a:pPr defTabSz="609585"/>
              <a:t>15</a:t>
            </a:fld>
            <a:endParaRPr>
              <a:solidFill>
                <a:srgbClr val="90C226"/>
              </a:solidFill>
              <a:latin typeface="Trebuchet MS" panose="020B0603020202020204"/>
            </a:endParaRPr>
          </a:p>
        </p:txBody>
      </p:sp>
      <p:sp>
        <p:nvSpPr>
          <p:cNvPr id="10" name="Title 1"/>
          <p:cNvSpPr txBox="1">
            <a:spLocks/>
          </p:cNvSpPr>
          <p:nvPr/>
        </p:nvSpPr>
        <p:spPr>
          <a:xfrm>
            <a:off x="486200" y="711820"/>
            <a:ext cx="11360800" cy="978000"/>
          </a:xfrm>
          <a:prstGeom prst="rect">
            <a:avLst/>
          </a:prstGeom>
        </p:spPr>
        <p:txBody>
          <a:bodyPr spcFirstLastPara="1" vert="horz" wrap="square" lIns="121900" tIns="121900" rIns="121900" bIns="121900" rtlCol="0" anchor="b" anchorCtr="0">
            <a:noAutofit/>
          </a:bodyPr>
          <a:lstStyle>
            <a:lvl1pPr lvl="0" algn="l" defTabSz="342900" rtl="0" eaLnBrk="1" latinLnBrk="0" hangingPunct="1">
              <a:spcBef>
                <a:spcPts val="0"/>
              </a:spcBef>
              <a:spcAft>
                <a:spcPts val="0"/>
              </a:spcAft>
              <a:buSzPts val="3000"/>
              <a:buNone/>
              <a:defRPr sz="2700" kern="1200">
                <a:solidFill>
                  <a:schemeClr val="accent1"/>
                </a:solidFill>
                <a:latin typeface="+mj-lt"/>
                <a:ea typeface="+mj-ea"/>
                <a:cs typeface="+mj-cs"/>
              </a:defRPr>
            </a:lvl1pPr>
            <a:lvl2pPr lvl="1" eaLnBrk="1" hangingPunct="1">
              <a:spcBef>
                <a:spcPts val="0"/>
              </a:spcBef>
              <a:spcAft>
                <a:spcPts val="0"/>
              </a:spcAft>
              <a:buSzPts val="3000"/>
              <a:buNone/>
              <a:defRPr>
                <a:solidFill>
                  <a:schemeClr val="tx2"/>
                </a:solidFill>
              </a:defRPr>
            </a:lvl2pPr>
            <a:lvl3pPr lvl="2" eaLnBrk="1" hangingPunct="1">
              <a:spcBef>
                <a:spcPts val="0"/>
              </a:spcBef>
              <a:spcAft>
                <a:spcPts val="0"/>
              </a:spcAft>
              <a:buSzPts val="3000"/>
              <a:buNone/>
              <a:defRPr>
                <a:solidFill>
                  <a:schemeClr val="tx2"/>
                </a:solidFill>
              </a:defRPr>
            </a:lvl3pPr>
            <a:lvl4pPr lvl="3" eaLnBrk="1" hangingPunct="1">
              <a:spcBef>
                <a:spcPts val="0"/>
              </a:spcBef>
              <a:spcAft>
                <a:spcPts val="0"/>
              </a:spcAft>
              <a:buSzPts val="3000"/>
              <a:buNone/>
              <a:defRPr>
                <a:solidFill>
                  <a:schemeClr val="tx2"/>
                </a:solidFill>
              </a:defRPr>
            </a:lvl4pPr>
            <a:lvl5pPr lvl="4" eaLnBrk="1" hangingPunct="1">
              <a:spcBef>
                <a:spcPts val="0"/>
              </a:spcBef>
              <a:spcAft>
                <a:spcPts val="0"/>
              </a:spcAft>
              <a:buSzPts val="3000"/>
              <a:buNone/>
              <a:defRPr>
                <a:solidFill>
                  <a:schemeClr val="tx2"/>
                </a:solidFill>
              </a:defRPr>
            </a:lvl5pPr>
            <a:lvl6pPr lvl="5" eaLnBrk="1" hangingPunct="1">
              <a:spcBef>
                <a:spcPts val="0"/>
              </a:spcBef>
              <a:spcAft>
                <a:spcPts val="0"/>
              </a:spcAft>
              <a:buSzPts val="3000"/>
              <a:buNone/>
              <a:defRPr>
                <a:solidFill>
                  <a:schemeClr val="tx2"/>
                </a:solidFill>
              </a:defRPr>
            </a:lvl6pPr>
            <a:lvl7pPr lvl="6" eaLnBrk="1" hangingPunct="1">
              <a:spcBef>
                <a:spcPts val="0"/>
              </a:spcBef>
              <a:spcAft>
                <a:spcPts val="0"/>
              </a:spcAft>
              <a:buSzPts val="3000"/>
              <a:buNone/>
              <a:defRPr>
                <a:solidFill>
                  <a:schemeClr val="tx2"/>
                </a:solidFill>
              </a:defRPr>
            </a:lvl7pPr>
            <a:lvl8pPr lvl="7" eaLnBrk="1" hangingPunct="1">
              <a:spcBef>
                <a:spcPts val="0"/>
              </a:spcBef>
              <a:spcAft>
                <a:spcPts val="0"/>
              </a:spcAft>
              <a:buSzPts val="3000"/>
              <a:buNone/>
              <a:defRPr>
                <a:solidFill>
                  <a:schemeClr val="tx2"/>
                </a:solidFill>
              </a:defRPr>
            </a:lvl8pPr>
            <a:lvl9pPr lvl="8" eaLnBrk="1" hangingPunct="1">
              <a:spcBef>
                <a:spcPts val="0"/>
              </a:spcBef>
              <a:spcAft>
                <a:spcPts val="0"/>
              </a:spcAft>
              <a:buSzPts val="3000"/>
              <a:buNone/>
              <a:defRPr>
                <a:solidFill>
                  <a:schemeClr val="tx2"/>
                </a:solidFill>
              </a:defRPr>
            </a:lvl9pPr>
          </a:lstStyle>
          <a:p>
            <a:pPr defTabSz="457189"/>
            <a:r>
              <a:rPr lang="en-US" sz="6400">
                <a:ln w="0"/>
                <a:solidFill>
                  <a:srgbClr val="00B050"/>
                </a:solidFill>
                <a:effectLst>
                  <a:outerShdw blurRad="38100" dist="38100" dir="2400000" algn="tl" rotWithShape="0">
                    <a:prstClr val="black">
                      <a:alpha val="68000"/>
                    </a:prstClr>
                  </a:outerShdw>
                </a:effectLst>
                <a:latin typeface="Stencil" panose="040409050D0802020404" pitchFamily="82" charset="0"/>
                <a:cs typeface="Amatic SC" panose="020B0604020202020204" charset="-79"/>
              </a:rPr>
              <a:t>FACT OR MYTH?</a:t>
            </a:r>
            <a:endParaRPr lang="en-US" sz="5867" dirty="0">
              <a:solidFill>
                <a:srgbClr val="90C226"/>
              </a:solidFill>
              <a:latin typeface="Trebuchet MS" panose="020B0603020202020204"/>
            </a:endParaRPr>
          </a:p>
        </p:txBody>
      </p:sp>
    </p:spTree>
    <p:extLst>
      <p:ext uri="{BB962C8B-B14F-4D97-AF65-F5344CB8AC3E}">
        <p14:creationId xmlns:p14="http://schemas.microsoft.com/office/powerpoint/2010/main" val="24462520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7" name="Title 1"/>
          <p:cNvSpPr>
            <a:spLocks noGrp="1"/>
          </p:cNvSpPr>
          <p:nvPr>
            <p:ph type="title"/>
          </p:nvPr>
        </p:nvSpPr>
        <p:spPr/>
        <p:txBody>
          <a:bodyPr>
            <a:noAutofit/>
          </a:bodyPr>
          <a:lstStyle/>
          <a:p>
            <a:r>
              <a:rPr lang="en-US" sz="6400" dirty="0">
                <a:ln w="0"/>
                <a:solidFill>
                  <a:srgbClr val="00B050"/>
                </a:solidFill>
                <a:effectLst>
                  <a:outerShdw blurRad="38100" dist="38100" dir="2400000" algn="tl" rotWithShape="0">
                    <a:schemeClr val="tx1">
                      <a:alpha val="68000"/>
                    </a:schemeClr>
                  </a:outerShdw>
                </a:effectLst>
                <a:latin typeface="Stencil" panose="040409050D0802020404" pitchFamily="82" charset="0"/>
                <a:cs typeface="Amatic SC" panose="020B0604020202020204" charset="-79"/>
              </a:rPr>
              <a:t>FACT OR MYTH?</a:t>
            </a:r>
            <a:endParaRPr lang="en-US" sz="5867" dirty="0"/>
          </a:p>
        </p:txBody>
      </p:sp>
      <p:sp>
        <p:nvSpPr>
          <p:cNvPr id="170" name="Shape 170"/>
          <p:cNvSpPr txBox="1">
            <a:spLocks noGrp="1"/>
          </p:cNvSpPr>
          <p:nvPr>
            <p:ph type="body" idx="1"/>
          </p:nvPr>
        </p:nvSpPr>
        <p:spPr>
          <a:xfrm>
            <a:off x="486200" y="1288000"/>
            <a:ext cx="11219600" cy="4282000"/>
          </a:xfrm>
          <a:prstGeom prst="rect">
            <a:avLst/>
          </a:prstGeom>
        </p:spPr>
        <p:txBody>
          <a:bodyPr spcFirstLastPara="1" vert="horz" wrap="square" lIns="121900" tIns="121900" rIns="121900" bIns="121900" rtlCol="0" anchor="ctr" anchorCtr="0">
            <a:noAutofit/>
          </a:bodyPr>
          <a:lstStyle/>
          <a:p>
            <a:pPr marL="914400" indent="-914400">
              <a:spcAft>
                <a:spcPts val="2133"/>
              </a:spcAft>
              <a:buSzPct val="100000"/>
              <a:buFont typeface="+mj-lt"/>
              <a:buAutoNum type="arabicPeriod" startAt="5"/>
            </a:pPr>
            <a:r>
              <a:rPr lang="en" sz="4400" dirty="0" smtClean="0">
                <a:latin typeface="Comic Sans MS" panose="030F0702030302020204" pitchFamily="66" charset="0"/>
                <a:ea typeface="Calibri"/>
                <a:cs typeface="Calibri"/>
                <a:sym typeface="Calibri"/>
              </a:rPr>
              <a:t>Vaccines </a:t>
            </a:r>
            <a:r>
              <a:rPr lang="en" sz="4400" dirty="0">
                <a:latin typeface="Comic Sans MS" panose="030F0702030302020204" pitchFamily="66" charset="0"/>
                <a:ea typeface="Calibri"/>
                <a:cs typeface="Calibri"/>
                <a:sym typeface="Calibri"/>
              </a:rPr>
              <a:t>generally have some side effects, but they are usually mild.</a:t>
            </a:r>
            <a:endParaRPr sz="4400" dirty="0">
              <a:latin typeface="Comic Sans MS" panose="030F0702030302020204" pitchFamily="66" charset="0"/>
              <a:ea typeface="Calibri"/>
              <a:cs typeface="Calibri"/>
              <a:sym typeface="Calibri"/>
            </a:endParaRPr>
          </a:p>
        </p:txBody>
      </p:sp>
      <p:sp>
        <p:nvSpPr>
          <p:cNvPr id="171" name="Shape 171"/>
          <p:cNvSpPr txBox="1">
            <a:spLocks noGrp="1"/>
          </p:cNvSpPr>
          <p:nvPr>
            <p:ph type="sldNum" idx="12"/>
          </p:nvPr>
        </p:nvSpPr>
        <p:spPr>
          <a:prstGeom prst="rect">
            <a:avLst/>
          </a:prstGeom>
        </p:spPr>
        <p:txBody>
          <a:bodyPr spcFirstLastPara="1" vert="horz" wrap="square" lIns="121900" tIns="121900" rIns="121900" bIns="121900" rtlCol="0" anchor="ctr" anchorCtr="0">
            <a:noAutofit/>
          </a:bodyPr>
          <a:lstStyle/>
          <a:p>
            <a:pPr defTabSz="609585"/>
            <a:fld id="{00000000-1234-1234-1234-123412341234}" type="slidenum">
              <a:rPr lang="en">
                <a:solidFill>
                  <a:srgbClr val="90C226"/>
                </a:solidFill>
                <a:latin typeface="Trebuchet MS" panose="020B0603020202020204"/>
              </a:rPr>
              <a:pPr defTabSz="609585"/>
              <a:t>16</a:t>
            </a:fld>
            <a:endParaRPr>
              <a:solidFill>
                <a:srgbClr val="90C226"/>
              </a:solidFill>
              <a:latin typeface="Trebuchet MS" panose="020B0603020202020204"/>
            </a:endParaRPr>
          </a:p>
        </p:txBody>
      </p:sp>
    </p:spTree>
    <p:extLst>
      <p:ext uri="{BB962C8B-B14F-4D97-AF65-F5344CB8AC3E}">
        <p14:creationId xmlns:p14="http://schemas.microsoft.com/office/powerpoint/2010/main" val="14896663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7" name="Title 1"/>
          <p:cNvSpPr>
            <a:spLocks noGrp="1"/>
          </p:cNvSpPr>
          <p:nvPr>
            <p:ph type="title"/>
          </p:nvPr>
        </p:nvSpPr>
        <p:spPr/>
        <p:txBody>
          <a:bodyPr>
            <a:noAutofit/>
          </a:bodyPr>
          <a:lstStyle/>
          <a:p>
            <a:r>
              <a:rPr lang="en-US" sz="6400" dirty="0">
                <a:ln w="0"/>
                <a:solidFill>
                  <a:srgbClr val="00B050"/>
                </a:solidFill>
                <a:effectLst>
                  <a:outerShdw blurRad="38100" dist="38100" dir="2400000" algn="tl" rotWithShape="0">
                    <a:schemeClr val="tx1">
                      <a:alpha val="68000"/>
                    </a:schemeClr>
                  </a:outerShdw>
                </a:effectLst>
                <a:latin typeface="Stencil" panose="040409050D0802020404" pitchFamily="82" charset="0"/>
                <a:cs typeface="Amatic SC" panose="020B0604020202020204" charset="-79"/>
              </a:rPr>
              <a:t>FACT OR MYTH?</a:t>
            </a:r>
            <a:endParaRPr lang="en-US" sz="5867" dirty="0"/>
          </a:p>
        </p:txBody>
      </p:sp>
      <p:sp>
        <p:nvSpPr>
          <p:cNvPr id="178" name="Shape 178"/>
          <p:cNvSpPr txBox="1">
            <a:spLocks noGrp="1"/>
          </p:cNvSpPr>
          <p:nvPr>
            <p:ph type="body" idx="1"/>
          </p:nvPr>
        </p:nvSpPr>
        <p:spPr>
          <a:xfrm>
            <a:off x="415600" y="1474667"/>
            <a:ext cx="11905553" cy="4424956"/>
          </a:xfrm>
          <a:prstGeom prst="rect">
            <a:avLst/>
          </a:prstGeom>
        </p:spPr>
        <p:txBody>
          <a:bodyPr spcFirstLastPara="1" vert="horz" wrap="square" lIns="121900" tIns="121900" rIns="121900" bIns="121900" rtlCol="0" anchor="ctr" anchorCtr="0">
            <a:noAutofit/>
          </a:bodyPr>
          <a:lstStyle/>
          <a:p>
            <a:pPr marL="742950" indent="-742950">
              <a:spcAft>
                <a:spcPts val="2133"/>
              </a:spcAft>
              <a:buSzPct val="100000"/>
              <a:buFont typeface="+mj-lt"/>
              <a:buAutoNum type="arabicPeriod" startAt="6"/>
            </a:pPr>
            <a:r>
              <a:rPr lang="en" sz="4400" dirty="0" smtClean="0">
                <a:latin typeface="Comic Sans MS" panose="030F0702030302020204" pitchFamily="66" charset="0"/>
                <a:ea typeface="Calibri"/>
                <a:cs typeface="Calibri"/>
                <a:sym typeface="Calibri"/>
              </a:rPr>
              <a:t>The </a:t>
            </a:r>
            <a:r>
              <a:rPr lang="en" sz="4400" dirty="0">
                <a:latin typeface="Comic Sans MS" panose="030F0702030302020204" pitchFamily="66" charset="0"/>
                <a:ea typeface="Calibri"/>
                <a:cs typeface="Calibri"/>
                <a:sym typeface="Calibri"/>
              </a:rPr>
              <a:t>HPV vaccine is only given to girls because it protects against cervical cancer so boys don’t need it.</a:t>
            </a:r>
            <a:endParaRPr sz="4400" dirty="0">
              <a:latin typeface="Comic Sans MS" panose="030F0702030302020204" pitchFamily="66" charset="0"/>
              <a:ea typeface="Calibri"/>
              <a:cs typeface="Calibri"/>
              <a:sym typeface="Calibri"/>
            </a:endParaRPr>
          </a:p>
        </p:txBody>
      </p:sp>
      <p:sp>
        <p:nvSpPr>
          <p:cNvPr id="179" name="Shape 179"/>
          <p:cNvSpPr txBox="1">
            <a:spLocks noGrp="1"/>
          </p:cNvSpPr>
          <p:nvPr>
            <p:ph type="sldNum" idx="12"/>
          </p:nvPr>
        </p:nvSpPr>
        <p:spPr>
          <a:prstGeom prst="rect">
            <a:avLst/>
          </a:prstGeom>
        </p:spPr>
        <p:txBody>
          <a:bodyPr spcFirstLastPara="1" vert="horz" wrap="square" lIns="121900" tIns="121900" rIns="121900" bIns="121900" rtlCol="0" anchor="ctr" anchorCtr="0">
            <a:noAutofit/>
          </a:bodyPr>
          <a:lstStyle/>
          <a:p>
            <a:pPr defTabSz="609585"/>
            <a:fld id="{00000000-1234-1234-1234-123412341234}" type="slidenum">
              <a:rPr lang="en">
                <a:solidFill>
                  <a:srgbClr val="90C226"/>
                </a:solidFill>
                <a:latin typeface="Trebuchet MS" panose="020B0603020202020204"/>
              </a:rPr>
              <a:pPr defTabSz="609585"/>
              <a:t>17</a:t>
            </a:fld>
            <a:endParaRPr>
              <a:solidFill>
                <a:srgbClr val="90C226"/>
              </a:solidFill>
              <a:latin typeface="Trebuchet MS" panose="020B0603020202020204"/>
            </a:endParaRPr>
          </a:p>
        </p:txBody>
      </p:sp>
    </p:spTree>
    <p:extLst>
      <p:ext uri="{BB962C8B-B14F-4D97-AF65-F5344CB8AC3E}">
        <p14:creationId xmlns:p14="http://schemas.microsoft.com/office/powerpoint/2010/main" val="14499081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pic>
        <p:nvPicPr>
          <p:cNvPr id="185" name="Shape 185"/>
          <p:cNvPicPr preferRelativeResize="0"/>
          <p:nvPr/>
        </p:nvPicPr>
        <p:blipFill>
          <a:blip r:embed="rId3">
            <a:alphaModFix/>
          </a:blip>
          <a:stretch>
            <a:fillRect/>
          </a:stretch>
        </p:blipFill>
        <p:spPr>
          <a:xfrm>
            <a:off x="0" y="0"/>
            <a:ext cx="12192000" cy="6858000"/>
          </a:xfrm>
          <a:prstGeom prst="rect">
            <a:avLst/>
          </a:prstGeom>
          <a:noFill/>
          <a:ln>
            <a:noFill/>
          </a:ln>
        </p:spPr>
      </p:pic>
      <p:sp>
        <p:nvSpPr>
          <p:cNvPr id="186" name="Shape 186"/>
          <p:cNvSpPr txBox="1">
            <a:spLocks noGrp="1"/>
          </p:cNvSpPr>
          <p:nvPr>
            <p:ph type="sldNum" sz="quarter" idx="12"/>
          </p:nvPr>
        </p:nvSpPr>
        <p:spPr>
          <a:prstGeom prst="rect">
            <a:avLst/>
          </a:prstGeom>
        </p:spPr>
        <p:txBody>
          <a:bodyPr spcFirstLastPara="1" vert="horz" wrap="square" lIns="121900" tIns="121900" rIns="121900" bIns="121900" rtlCol="0" anchor="ctr" anchorCtr="0">
            <a:noAutofit/>
          </a:bodyPr>
          <a:lstStyle/>
          <a:p>
            <a:pPr defTabSz="609585"/>
            <a:fld id="{00000000-1234-1234-1234-123412341234}" type="slidenum">
              <a:rPr lang="en">
                <a:solidFill>
                  <a:srgbClr val="90C226"/>
                </a:solidFill>
                <a:latin typeface="Trebuchet MS" panose="020B0603020202020204"/>
              </a:rPr>
              <a:pPr defTabSz="609585"/>
              <a:t>18</a:t>
            </a:fld>
            <a:endParaRPr>
              <a:solidFill>
                <a:srgbClr val="90C226"/>
              </a:solidFill>
              <a:latin typeface="Trebuchet MS" panose="020B0603020202020204"/>
            </a:endParaRPr>
          </a:p>
        </p:txBody>
      </p:sp>
    </p:spTree>
    <p:extLst>
      <p:ext uri="{BB962C8B-B14F-4D97-AF65-F5344CB8AC3E}">
        <p14:creationId xmlns:p14="http://schemas.microsoft.com/office/powerpoint/2010/main" val="26132040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pic>
        <p:nvPicPr>
          <p:cNvPr id="62" name="Shape 62"/>
          <p:cNvPicPr preferRelativeResize="0"/>
          <p:nvPr/>
        </p:nvPicPr>
        <p:blipFill>
          <a:blip r:embed="rId3">
            <a:alphaModFix/>
          </a:blip>
          <a:stretch>
            <a:fillRect/>
          </a:stretch>
        </p:blipFill>
        <p:spPr>
          <a:xfrm>
            <a:off x="0" y="0"/>
            <a:ext cx="12192000" cy="6858000"/>
          </a:xfrm>
          <a:prstGeom prst="rect">
            <a:avLst/>
          </a:prstGeom>
          <a:noFill/>
          <a:ln>
            <a:noFill/>
          </a:ln>
        </p:spPr>
      </p:pic>
      <p:sp>
        <p:nvSpPr>
          <p:cNvPr id="63" name="Shape 63"/>
          <p:cNvSpPr txBox="1">
            <a:spLocks noGrp="1"/>
          </p:cNvSpPr>
          <p:nvPr>
            <p:ph type="sldNum" sz="quarter" idx="12"/>
          </p:nvPr>
        </p:nvSpPr>
        <p:spPr>
          <a:prstGeom prst="rect">
            <a:avLst/>
          </a:prstGeom>
        </p:spPr>
        <p:txBody>
          <a:bodyPr spcFirstLastPara="1" vert="horz" wrap="square" lIns="121900" tIns="121900" rIns="121900" bIns="121900" rtlCol="0" anchor="ctr" anchorCtr="0">
            <a:noAutofit/>
          </a:bodyPr>
          <a:lstStyle/>
          <a:p>
            <a:pPr defTabSz="609585"/>
            <a:fld id="{00000000-1234-1234-1234-123412341234}" type="slidenum">
              <a:rPr lang="en">
                <a:solidFill>
                  <a:srgbClr val="90C226"/>
                </a:solidFill>
                <a:latin typeface="Trebuchet MS" panose="020B0603020202020204"/>
              </a:rPr>
              <a:pPr defTabSz="609585"/>
              <a:t>2</a:t>
            </a:fld>
            <a:endParaRPr>
              <a:solidFill>
                <a:srgbClr val="90C226"/>
              </a:solidFill>
              <a:latin typeface="Trebuchet MS" panose="020B0603020202020204"/>
            </a:endParaRPr>
          </a:p>
        </p:txBody>
      </p:sp>
    </p:spTree>
    <p:extLst>
      <p:ext uri="{BB962C8B-B14F-4D97-AF65-F5344CB8AC3E}">
        <p14:creationId xmlns:p14="http://schemas.microsoft.com/office/powerpoint/2010/main" val="32540243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defTabSz="609585"/>
            <a:fld id="{00000000-1234-1234-1234-123412341234}" type="slidenum">
              <a:rPr lang="en">
                <a:solidFill>
                  <a:srgbClr val="90C226"/>
                </a:solidFill>
                <a:latin typeface="Trebuchet MS" panose="020B0603020202020204"/>
              </a:rPr>
              <a:pPr defTabSz="609585"/>
              <a:t>3</a:t>
            </a:fld>
            <a:endParaRPr lang="en">
              <a:solidFill>
                <a:srgbClr val="90C226"/>
              </a:solidFill>
              <a:latin typeface="Trebuchet MS" panose="020B0603020202020204"/>
            </a:endParaRPr>
          </a:p>
        </p:txBody>
      </p:sp>
      <p:sp>
        <p:nvSpPr>
          <p:cNvPr id="5" name="TextBox 4"/>
          <p:cNvSpPr txBox="1"/>
          <p:nvPr/>
        </p:nvSpPr>
        <p:spPr>
          <a:xfrm>
            <a:off x="573050" y="1484889"/>
            <a:ext cx="8240111" cy="4524315"/>
          </a:xfrm>
          <a:prstGeom prst="rect">
            <a:avLst/>
          </a:prstGeom>
          <a:noFill/>
        </p:spPr>
        <p:txBody>
          <a:bodyPr wrap="square" rtlCol="0">
            <a:spAutoFit/>
          </a:bodyPr>
          <a:lstStyle/>
          <a:p>
            <a:pPr marL="380990" indent="-380990" defTabSz="609585">
              <a:lnSpc>
                <a:spcPct val="150000"/>
              </a:lnSpc>
              <a:buFont typeface="Wingdings" panose="05000000000000000000" pitchFamily="2" charset="2"/>
              <a:buChar char="ü"/>
            </a:pPr>
            <a:r>
              <a:rPr lang="en-US" sz="3200" dirty="0">
                <a:solidFill>
                  <a:prstClr val="black"/>
                </a:solidFill>
                <a:latin typeface="Comic Sans MS" panose="030F0702030302020204" pitchFamily="66" charset="0"/>
              </a:rPr>
              <a:t>Symptoms </a:t>
            </a:r>
          </a:p>
          <a:p>
            <a:pPr marL="380990" indent="-380990" defTabSz="609585">
              <a:lnSpc>
                <a:spcPct val="150000"/>
              </a:lnSpc>
              <a:buFont typeface="Wingdings" panose="05000000000000000000" pitchFamily="2" charset="2"/>
              <a:buChar char="ü"/>
            </a:pPr>
            <a:r>
              <a:rPr lang="en-US" sz="3200" dirty="0">
                <a:solidFill>
                  <a:prstClr val="black"/>
                </a:solidFill>
                <a:latin typeface="Comic Sans MS" panose="030F0702030302020204" pitchFamily="66" charset="0"/>
              </a:rPr>
              <a:t>Diagnosis</a:t>
            </a:r>
          </a:p>
          <a:p>
            <a:pPr marL="380990" indent="-380990" defTabSz="609585">
              <a:lnSpc>
                <a:spcPct val="150000"/>
              </a:lnSpc>
              <a:buFont typeface="Wingdings" panose="05000000000000000000" pitchFamily="2" charset="2"/>
              <a:buChar char="ü"/>
            </a:pPr>
            <a:r>
              <a:rPr lang="en-US" sz="3200" dirty="0">
                <a:solidFill>
                  <a:prstClr val="black"/>
                </a:solidFill>
                <a:latin typeface="Comic Sans MS" panose="030F0702030302020204" pitchFamily="66" charset="0"/>
              </a:rPr>
              <a:t>Prescription Drug </a:t>
            </a:r>
          </a:p>
          <a:p>
            <a:pPr marL="380990" indent="-380990" defTabSz="609585">
              <a:lnSpc>
                <a:spcPct val="150000"/>
              </a:lnSpc>
              <a:buFont typeface="Wingdings" panose="05000000000000000000" pitchFamily="2" charset="2"/>
              <a:buChar char="ü"/>
            </a:pPr>
            <a:r>
              <a:rPr lang="en-US" sz="3200" dirty="0">
                <a:solidFill>
                  <a:prstClr val="black"/>
                </a:solidFill>
                <a:latin typeface="Comic Sans MS" panose="030F0702030302020204" pitchFamily="66" charset="0"/>
              </a:rPr>
              <a:t>Over-the-Counter Drug (OTC)</a:t>
            </a:r>
          </a:p>
          <a:p>
            <a:pPr marL="380990" indent="-380990" defTabSz="609585">
              <a:lnSpc>
                <a:spcPct val="150000"/>
              </a:lnSpc>
              <a:buFont typeface="Wingdings" panose="05000000000000000000" pitchFamily="2" charset="2"/>
              <a:buChar char="ü"/>
            </a:pPr>
            <a:r>
              <a:rPr lang="en-US" sz="3200" dirty="0">
                <a:solidFill>
                  <a:prstClr val="black"/>
                </a:solidFill>
                <a:latin typeface="Comic Sans MS" panose="030F0702030302020204" pitchFamily="66" charset="0"/>
              </a:rPr>
              <a:t>Drug Facts Label</a:t>
            </a:r>
          </a:p>
          <a:p>
            <a:pPr marL="380990" indent="-380990" defTabSz="609585">
              <a:lnSpc>
                <a:spcPct val="150000"/>
              </a:lnSpc>
              <a:buFont typeface="Wingdings" panose="05000000000000000000" pitchFamily="2" charset="2"/>
              <a:buChar char="ü"/>
            </a:pPr>
            <a:r>
              <a:rPr lang="en-US" sz="3200" dirty="0">
                <a:solidFill>
                  <a:prstClr val="black"/>
                </a:solidFill>
                <a:latin typeface="Comic Sans MS" panose="030F0702030302020204" pitchFamily="66" charset="0"/>
              </a:rPr>
              <a:t>Vaccine</a:t>
            </a:r>
          </a:p>
        </p:txBody>
      </p:sp>
      <p:sp>
        <p:nvSpPr>
          <p:cNvPr id="6" name="Rectangle 5"/>
          <p:cNvSpPr/>
          <p:nvPr/>
        </p:nvSpPr>
        <p:spPr>
          <a:xfrm>
            <a:off x="147747" y="299167"/>
            <a:ext cx="9949661" cy="1107996"/>
          </a:xfrm>
          <a:prstGeom prst="rect">
            <a:avLst/>
          </a:prstGeom>
          <a:noFill/>
        </p:spPr>
        <p:txBody>
          <a:bodyPr wrap="square" lIns="121920" tIns="60960" rIns="121920" bIns="60960">
            <a:spAutoFit/>
          </a:bodyPr>
          <a:lstStyle/>
          <a:p>
            <a:pPr defTabSz="609585"/>
            <a:r>
              <a:rPr lang="en-US" sz="6400" dirty="0">
                <a:ln w="0"/>
                <a:solidFill>
                  <a:srgbClr val="00B050"/>
                </a:solidFill>
                <a:effectLst>
                  <a:outerShdw blurRad="38100" dist="38100" dir="2400000" algn="tl" rotWithShape="0">
                    <a:prstClr val="black">
                      <a:alpha val="68000"/>
                    </a:prstClr>
                  </a:outerShdw>
                </a:effectLst>
                <a:latin typeface="Comic Sans MS" panose="030F0702030302020204" pitchFamily="66" charset="0"/>
                <a:cs typeface="Amatic SC" panose="020B0604020202020204" charset="-79"/>
              </a:rPr>
              <a:t>Words Worth Knowing</a:t>
            </a:r>
          </a:p>
        </p:txBody>
      </p:sp>
    </p:spTree>
    <p:extLst>
      <p:ext uri="{BB962C8B-B14F-4D97-AF65-F5344CB8AC3E}">
        <p14:creationId xmlns:p14="http://schemas.microsoft.com/office/powerpoint/2010/main" val="17108832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11" name="Title 10"/>
          <p:cNvSpPr>
            <a:spLocks noGrp="1"/>
          </p:cNvSpPr>
          <p:nvPr>
            <p:ph type="title"/>
          </p:nvPr>
        </p:nvSpPr>
        <p:spPr>
          <a:xfrm>
            <a:off x="415600" y="245022"/>
            <a:ext cx="9479768" cy="1928861"/>
          </a:xfrm>
          <a:prstGeom prst="rect">
            <a:avLst/>
          </a:prstGeom>
          <a:noFill/>
        </p:spPr>
        <p:txBody>
          <a:bodyPr spcFirstLastPara="1" vert="horz" wrap="square" lIns="121920" tIns="60960" rIns="121920" bIns="60960" rtlCol="0" anchor="b" anchorCtr="0">
            <a:spAutoFit/>
          </a:bodyPr>
          <a:lstStyle/>
          <a:p>
            <a:pPr algn="ctr"/>
            <a:r>
              <a:rPr lang="en-US" sz="5867" dirty="0">
                <a:ln w="0"/>
                <a:solidFill>
                  <a:srgbClr val="00B050"/>
                </a:solidFill>
                <a:effectLst>
                  <a:outerShdw blurRad="38100" dist="38100" dir="2400000" algn="tl" rotWithShape="0">
                    <a:schemeClr val="tx1">
                      <a:alpha val="68000"/>
                    </a:schemeClr>
                  </a:outerShdw>
                </a:effectLst>
                <a:latin typeface="Comic Sans MS" panose="030F0702030302020204" pitchFamily="66" charset="0"/>
                <a:cs typeface="Amatic SC" panose="020B0604020202020204" charset="-79"/>
              </a:rPr>
              <a:t>Who will get the best care?</a:t>
            </a:r>
          </a:p>
        </p:txBody>
      </p:sp>
      <p:sp>
        <p:nvSpPr>
          <p:cNvPr id="69" name="Shape 69"/>
          <p:cNvSpPr txBox="1">
            <a:spLocks noGrp="1"/>
          </p:cNvSpPr>
          <p:nvPr>
            <p:ph type="body" idx="1"/>
          </p:nvPr>
        </p:nvSpPr>
        <p:spPr>
          <a:xfrm>
            <a:off x="415600" y="2526204"/>
            <a:ext cx="4457025" cy="3900784"/>
          </a:xfrm>
          <a:prstGeom prst="rect">
            <a:avLst/>
          </a:prstGeom>
        </p:spPr>
        <p:txBody>
          <a:bodyPr spcFirstLastPara="1" vert="horz" wrap="square" lIns="121900" tIns="121900" rIns="121900" bIns="121900" rtlCol="0" anchor="t" anchorCtr="0">
            <a:noAutofit/>
          </a:bodyPr>
          <a:lstStyle/>
          <a:p>
            <a:pPr marL="0" indent="0" algn="ctr">
              <a:buNone/>
            </a:pPr>
            <a:r>
              <a:rPr lang="en" sz="3200" b="1" dirty="0">
                <a:latin typeface="Comic Sans MS" panose="030F0702030302020204" pitchFamily="66" charset="0"/>
                <a:ea typeface="Calibri"/>
                <a:cs typeface="Calibri"/>
                <a:sym typeface="Calibri"/>
              </a:rPr>
              <a:t>Jackie</a:t>
            </a:r>
            <a:endParaRPr sz="3200" b="1" dirty="0">
              <a:latin typeface="Comic Sans MS" panose="030F0702030302020204" pitchFamily="66" charset="0"/>
              <a:ea typeface="Calibri"/>
              <a:cs typeface="Calibri"/>
              <a:sym typeface="Calibri"/>
            </a:endParaRPr>
          </a:p>
          <a:p>
            <a:pPr marL="0" indent="0" algn="ctr">
              <a:spcBef>
                <a:spcPts val="2133"/>
              </a:spcBef>
              <a:spcAft>
                <a:spcPts val="2133"/>
              </a:spcAft>
              <a:buNone/>
            </a:pPr>
            <a:r>
              <a:rPr lang="en" sz="3200" dirty="0">
                <a:latin typeface="Comic Sans MS" panose="030F0702030302020204" pitchFamily="66" charset="0"/>
                <a:ea typeface="Calibri"/>
                <a:cs typeface="Calibri"/>
                <a:sym typeface="Calibri"/>
              </a:rPr>
              <a:t>“I have had </a:t>
            </a:r>
            <a:r>
              <a:rPr lang="en" sz="2667" dirty="0">
                <a:latin typeface="Comic Sans MS" panose="030F0702030302020204" pitchFamily="66" charset="0"/>
                <a:ea typeface="Calibri"/>
                <a:cs typeface="Calibri"/>
                <a:sym typeface="Calibri"/>
              </a:rPr>
              <a:t>itchy</a:t>
            </a:r>
            <a:r>
              <a:rPr lang="en" sz="3200" dirty="0">
                <a:latin typeface="Comic Sans MS" panose="030F0702030302020204" pitchFamily="66" charset="0"/>
                <a:ea typeface="Calibri"/>
                <a:cs typeface="Calibri"/>
                <a:sym typeface="Calibri"/>
              </a:rPr>
              <a:t> eyes, I have been sneezing all the time, a really stuffy nose, and a cough.” </a:t>
            </a:r>
            <a:endParaRPr sz="3200" dirty="0">
              <a:latin typeface="Comic Sans MS" panose="030F0702030302020204" pitchFamily="66" charset="0"/>
              <a:ea typeface="Calibri"/>
              <a:cs typeface="Calibri"/>
              <a:sym typeface="Calibri"/>
            </a:endParaRPr>
          </a:p>
        </p:txBody>
      </p:sp>
      <p:sp>
        <p:nvSpPr>
          <p:cNvPr id="70" name="Shape 70"/>
          <p:cNvSpPr txBox="1">
            <a:spLocks noGrp="1"/>
          </p:cNvSpPr>
          <p:nvPr>
            <p:ph type="body" idx="2"/>
          </p:nvPr>
        </p:nvSpPr>
        <p:spPr>
          <a:xfrm>
            <a:off x="6246225" y="2559729"/>
            <a:ext cx="4473114" cy="3400038"/>
          </a:xfrm>
          <a:prstGeom prst="rect">
            <a:avLst/>
          </a:prstGeom>
        </p:spPr>
        <p:txBody>
          <a:bodyPr spcFirstLastPara="1" vert="horz" wrap="square" lIns="121900" tIns="121900" rIns="121900" bIns="121900" rtlCol="0" anchor="t" anchorCtr="0">
            <a:noAutofit/>
          </a:bodyPr>
          <a:lstStyle/>
          <a:p>
            <a:pPr marL="0" indent="0" algn="ctr">
              <a:buNone/>
            </a:pPr>
            <a:r>
              <a:rPr lang="en" sz="3200" b="1" dirty="0">
                <a:latin typeface="Comic Sans MS" panose="030F0702030302020204" pitchFamily="66" charset="0"/>
                <a:ea typeface="Calibri"/>
                <a:cs typeface="Calibri"/>
                <a:sym typeface="Calibri"/>
              </a:rPr>
              <a:t>Sarah</a:t>
            </a:r>
            <a:endParaRPr sz="3200" b="1" dirty="0">
              <a:latin typeface="Comic Sans MS" panose="030F0702030302020204" pitchFamily="66" charset="0"/>
              <a:ea typeface="Calibri"/>
              <a:cs typeface="Calibri"/>
              <a:sym typeface="Calibri"/>
            </a:endParaRPr>
          </a:p>
          <a:p>
            <a:pPr marL="0" indent="0" algn="ctr">
              <a:spcBef>
                <a:spcPts val="2133"/>
              </a:spcBef>
              <a:spcAft>
                <a:spcPts val="2133"/>
              </a:spcAft>
              <a:buNone/>
            </a:pPr>
            <a:r>
              <a:rPr lang="en" sz="3200" dirty="0">
                <a:latin typeface="Comic Sans MS" panose="030F0702030302020204" pitchFamily="66" charset="0"/>
                <a:ea typeface="Calibri"/>
                <a:cs typeface="Calibri"/>
                <a:sym typeface="Calibri"/>
              </a:rPr>
              <a:t>“I have been feeling really weird for the past few days.”</a:t>
            </a:r>
            <a:endParaRPr sz="3200" dirty="0">
              <a:latin typeface="Comic Sans MS" panose="030F0702030302020204" pitchFamily="66" charset="0"/>
              <a:ea typeface="Calibri"/>
              <a:cs typeface="Calibri"/>
              <a:sym typeface="Calibri"/>
            </a:endParaRPr>
          </a:p>
        </p:txBody>
      </p:sp>
      <p:sp>
        <p:nvSpPr>
          <p:cNvPr id="72" name="Shape 72"/>
          <p:cNvSpPr txBox="1">
            <a:spLocks noGrp="1"/>
          </p:cNvSpPr>
          <p:nvPr>
            <p:ph type="sldNum" idx="12"/>
          </p:nvPr>
        </p:nvSpPr>
        <p:spPr>
          <a:prstGeom prst="rect">
            <a:avLst/>
          </a:prstGeom>
        </p:spPr>
        <p:txBody>
          <a:bodyPr spcFirstLastPara="1" vert="horz" wrap="square" lIns="121900" tIns="121900" rIns="121900" bIns="121900" rtlCol="0" anchor="ctr" anchorCtr="0">
            <a:noAutofit/>
          </a:bodyPr>
          <a:lstStyle/>
          <a:p>
            <a:pPr defTabSz="609585"/>
            <a:fld id="{00000000-1234-1234-1234-123412341234}" type="slidenum">
              <a:rPr lang="en">
                <a:solidFill>
                  <a:srgbClr val="90C226"/>
                </a:solidFill>
                <a:latin typeface="Trebuchet MS" panose="020B0603020202020204"/>
              </a:rPr>
              <a:pPr defTabSz="609585"/>
              <a:t>4</a:t>
            </a:fld>
            <a:endParaRPr>
              <a:solidFill>
                <a:srgbClr val="90C226"/>
              </a:solidFill>
              <a:latin typeface="Trebuchet MS" panose="020B0603020202020204"/>
            </a:endParaRPr>
          </a:p>
        </p:txBody>
      </p:sp>
      <p:sp>
        <p:nvSpPr>
          <p:cNvPr id="71" name="Shape 71"/>
          <p:cNvSpPr txBox="1"/>
          <p:nvPr/>
        </p:nvSpPr>
        <p:spPr>
          <a:xfrm>
            <a:off x="4872625" y="3839596"/>
            <a:ext cx="1373600" cy="1274000"/>
          </a:xfrm>
          <a:prstGeom prst="rect">
            <a:avLst/>
          </a:prstGeom>
          <a:noFill/>
          <a:ln>
            <a:noFill/>
          </a:ln>
        </p:spPr>
        <p:txBody>
          <a:bodyPr spcFirstLastPara="1" wrap="square" lIns="121900" tIns="121900" rIns="121900" bIns="121900" anchor="ctr" anchorCtr="0">
            <a:noAutofit/>
          </a:bodyPr>
          <a:lstStyle/>
          <a:p>
            <a:pPr algn="ctr" defTabSz="609585"/>
            <a:r>
              <a:rPr lang="en" sz="4000" b="1" i="1" dirty="0">
                <a:solidFill>
                  <a:prstClr val="black"/>
                </a:solidFill>
                <a:latin typeface="Comic Sans MS" panose="030F0702030302020204" pitchFamily="66" charset="0"/>
              </a:rPr>
              <a:t>vs.</a:t>
            </a:r>
            <a:endParaRPr sz="4000" b="1" i="1" dirty="0">
              <a:solidFill>
                <a:prstClr val="black"/>
              </a:solidFill>
              <a:latin typeface="Comic Sans MS" panose="030F0702030302020204" pitchFamily="66" charset="0"/>
            </a:endParaRPr>
          </a:p>
        </p:txBody>
      </p:sp>
    </p:spTree>
    <p:extLst>
      <p:ext uri="{BB962C8B-B14F-4D97-AF65-F5344CB8AC3E}">
        <p14:creationId xmlns:p14="http://schemas.microsoft.com/office/powerpoint/2010/main" val="14268829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1000"/>
                                        <p:tgtEl>
                                          <p:spTgt spid="69"/>
                                        </p:tgtEl>
                                        <p:attrNameLst>
                                          <p:attrName>ppt_w</p:attrName>
                                        </p:attrNameLst>
                                      </p:cBhvr>
                                      <p:tavLst>
                                        <p:tav tm="0">
                                          <p:val>
                                            <p:strVal val="0"/>
                                          </p:val>
                                        </p:tav>
                                        <p:tav tm="100000">
                                          <p:val>
                                            <p:strVal val="#ppt_w"/>
                                          </p:val>
                                        </p:tav>
                                      </p:tavLst>
                                    </p:anim>
                                    <p:anim calcmode="lin" valueType="num">
                                      <p:cBhvr additive="base">
                                        <p:cTn id="8" dur="1000"/>
                                        <p:tgtEl>
                                          <p:spTgt spid="69"/>
                                        </p:tgtEl>
                                        <p:attrNameLst>
                                          <p:attrName>ppt_h</p:attrName>
                                        </p:attrNameLst>
                                      </p:cBhvr>
                                      <p:tavLst>
                                        <p:tav tm="0">
                                          <p:val>
                                            <p:strVal val="0"/>
                                          </p:val>
                                        </p:tav>
                                        <p:tav tm="100000">
                                          <p:val>
                                            <p:strVal val="#ppt_h"/>
                                          </p:val>
                                        </p:tav>
                                      </p:tavLst>
                                    </p:anim>
                                  </p:childTnLst>
                                </p:cTn>
                              </p:par>
                            </p:childTnLst>
                          </p:cTn>
                        </p:par>
                        <p:par>
                          <p:cTn id="9" fill="hold">
                            <p:stCondLst>
                              <p:cond delay="1000"/>
                            </p:stCondLst>
                            <p:childTnLst>
                              <p:par>
                                <p:cTn id="10" presetID="23" presetClass="entr" presetSubtype="16"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1000"/>
                                        <p:tgtEl>
                                          <p:spTgt spid="70"/>
                                        </p:tgtEl>
                                        <p:attrNameLst>
                                          <p:attrName>ppt_w</p:attrName>
                                        </p:attrNameLst>
                                      </p:cBhvr>
                                      <p:tavLst>
                                        <p:tav tm="0">
                                          <p:val>
                                            <p:strVal val="0"/>
                                          </p:val>
                                        </p:tav>
                                        <p:tav tm="100000">
                                          <p:val>
                                            <p:strVal val="#ppt_w"/>
                                          </p:val>
                                        </p:tav>
                                      </p:tavLst>
                                    </p:anim>
                                    <p:anim calcmode="lin" valueType="num">
                                      <p:cBhvr additive="base">
                                        <p:cTn id="13" dur="1000"/>
                                        <p:tgtEl>
                                          <p:spTgt spid="7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 name="Title 6"/>
          <p:cNvSpPr>
            <a:spLocks noGrp="1"/>
          </p:cNvSpPr>
          <p:nvPr>
            <p:ph type="title"/>
          </p:nvPr>
        </p:nvSpPr>
        <p:spPr>
          <a:xfrm>
            <a:off x="415600" y="366671"/>
            <a:ext cx="11360800" cy="1107996"/>
          </a:xfrm>
          <a:prstGeom prst="rect">
            <a:avLst/>
          </a:prstGeom>
          <a:noFill/>
        </p:spPr>
        <p:txBody>
          <a:bodyPr spcFirstLastPara="1" vert="horz" wrap="square" lIns="121920" tIns="60960" rIns="121920" bIns="60960" rtlCol="0" anchor="b" anchorCtr="0">
            <a:spAutoFit/>
          </a:bodyPr>
          <a:lstStyle/>
          <a:p>
            <a:r>
              <a:rPr lang="en-US" sz="6400" dirty="0" smtClean="0">
                <a:ln w="0"/>
                <a:solidFill>
                  <a:srgbClr val="00B050"/>
                </a:solidFill>
                <a:effectLst>
                  <a:outerShdw blurRad="38100" dist="38100" dir="2400000" algn="tl" rotWithShape="0">
                    <a:schemeClr val="tx1">
                      <a:alpha val="68000"/>
                    </a:schemeClr>
                  </a:outerShdw>
                </a:effectLst>
                <a:latin typeface="Comic Sans MS" panose="030F0702030302020204" pitchFamily="66" charset="0"/>
                <a:cs typeface="Amatic SC" panose="020B0604020202020204" charset="-79"/>
              </a:rPr>
              <a:t>Allergies &amp; Diagnoses</a:t>
            </a:r>
            <a:endParaRPr lang="en-US" sz="6400" dirty="0">
              <a:ln w="0"/>
              <a:solidFill>
                <a:srgbClr val="00B050"/>
              </a:solidFill>
              <a:effectLst>
                <a:outerShdw blurRad="38100" dist="38100" dir="2400000" algn="tl" rotWithShape="0">
                  <a:schemeClr val="tx1">
                    <a:alpha val="68000"/>
                  </a:schemeClr>
                </a:outerShdw>
              </a:effectLst>
              <a:latin typeface="Comic Sans MS" panose="030F0702030302020204" pitchFamily="66" charset="0"/>
              <a:cs typeface="Amatic SC" panose="020B0604020202020204" charset="-79"/>
            </a:endParaRPr>
          </a:p>
        </p:txBody>
      </p:sp>
      <p:sp>
        <p:nvSpPr>
          <p:cNvPr id="79" name="Shape 79"/>
          <p:cNvSpPr txBox="1">
            <a:spLocks noGrp="1"/>
          </p:cNvSpPr>
          <p:nvPr>
            <p:ph type="body" idx="1"/>
          </p:nvPr>
        </p:nvSpPr>
        <p:spPr>
          <a:xfrm>
            <a:off x="415601" y="1958433"/>
            <a:ext cx="10464209" cy="4380374"/>
          </a:xfrm>
          <a:prstGeom prst="rect">
            <a:avLst/>
          </a:prstGeom>
        </p:spPr>
        <p:txBody>
          <a:bodyPr spcFirstLastPara="1" vert="horz" wrap="square" lIns="121900" tIns="121900" rIns="121900" bIns="121900" rtlCol="0" anchor="t" anchorCtr="0">
            <a:noAutofit/>
          </a:bodyPr>
          <a:lstStyle/>
          <a:p>
            <a:pPr marL="507987">
              <a:buClrTx/>
              <a:buSzPts val="3000"/>
              <a:buFont typeface="Arial" panose="020B0604020202020204" pitchFamily="34" charset="0"/>
              <a:buChar char="•"/>
            </a:pPr>
            <a:r>
              <a:rPr lang="en" sz="3200" dirty="0">
                <a:latin typeface="Comic Sans MS" panose="030F0702030302020204" pitchFamily="66" charset="0"/>
                <a:ea typeface="Calibri"/>
                <a:cs typeface="Calibri"/>
                <a:sym typeface="Calibri"/>
              </a:rPr>
              <a:t>Doctor will identify health condition based on symptoms</a:t>
            </a:r>
            <a:endParaRPr sz="3200" dirty="0">
              <a:latin typeface="Comic Sans MS" panose="030F0702030302020204" pitchFamily="66" charset="0"/>
              <a:ea typeface="Calibri"/>
              <a:cs typeface="Calibri"/>
              <a:sym typeface="Calibri"/>
            </a:endParaRPr>
          </a:p>
          <a:p>
            <a:pPr marL="1441415" indent="0">
              <a:spcBef>
                <a:spcPts val="2133"/>
              </a:spcBef>
              <a:buClrTx/>
              <a:buNone/>
            </a:pPr>
            <a:r>
              <a:rPr lang="en" sz="2667" i="1" dirty="0">
                <a:latin typeface="Comic Sans MS" panose="030F0702030302020204" pitchFamily="66" charset="0"/>
                <a:ea typeface="Calibri"/>
                <a:cs typeface="Calibri"/>
                <a:sym typeface="Calibri"/>
              </a:rPr>
              <a:t>**Need to share allergies to rule them out during diagnosis**</a:t>
            </a:r>
            <a:endParaRPr sz="2667" i="1" dirty="0">
              <a:latin typeface="Comic Sans MS" panose="030F0702030302020204" pitchFamily="66" charset="0"/>
              <a:ea typeface="Calibri"/>
              <a:cs typeface="Calibri"/>
              <a:sym typeface="Calibri"/>
            </a:endParaRPr>
          </a:p>
          <a:p>
            <a:pPr marL="507987">
              <a:spcBef>
                <a:spcPts val="2133"/>
              </a:spcBef>
              <a:buClrTx/>
              <a:buSzPts val="3000"/>
              <a:buFont typeface="Arial" panose="020B0604020202020204" pitchFamily="34" charset="0"/>
              <a:buChar char="•"/>
            </a:pPr>
            <a:r>
              <a:rPr lang="en" sz="3200" dirty="0">
                <a:latin typeface="Comic Sans MS" panose="030F0702030302020204" pitchFamily="66" charset="0"/>
                <a:ea typeface="Calibri"/>
                <a:cs typeface="Calibri"/>
                <a:sym typeface="Calibri"/>
              </a:rPr>
              <a:t>Decide treatment options and provide a plan to manage any conditions you have</a:t>
            </a:r>
            <a:endParaRPr sz="3200" dirty="0">
              <a:latin typeface="Comic Sans MS" panose="030F0702030302020204" pitchFamily="66" charset="0"/>
              <a:ea typeface="Calibri"/>
              <a:cs typeface="Calibri"/>
              <a:sym typeface="Calibri"/>
            </a:endParaRPr>
          </a:p>
        </p:txBody>
      </p:sp>
      <p:sp>
        <p:nvSpPr>
          <p:cNvPr id="80" name="Shape 80"/>
          <p:cNvSpPr txBox="1">
            <a:spLocks noGrp="1"/>
          </p:cNvSpPr>
          <p:nvPr>
            <p:ph type="sldNum" idx="12"/>
          </p:nvPr>
        </p:nvSpPr>
        <p:spPr>
          <a:prstGeom prst="rect">
            <a:avLst/>
          </a:prstGeom>
        </p:spPr>
        <p:txBody>
          <a:bodyPr spcFirstLastPara="1" vert="horz" wrap="square" lIns="121900" tIns="121900" rIns="121900" bIns="121900" rtlCol="0" anchor="ctr" anchorCtr="0">
            <a:noAutofit/>
          </a:bodyPr>
          <a:lstStyle/>
          <a:p>
            <a:pPr defTabSz="609585"/>
            <a:fld id="{00000000-1234-1234-1234-123412341234}" type="slidenum">
              <a:rPr lang="en">
                <a:solidFill>
                  <a:srgbClr val="90C226"/>
                </a:solidFill>
                <a:latin typeface="Trebuchet MS" panose="020B0603020202020204"/>
              </a:rPr>
              <a:pPr defTabSz="609585"/>
              <a:t>5</a:t>
            </a:fld>
            <a:endParaRPr>
              <a:solidFill>
                <a:srgbClr val="90C226"/>
              </a:solidFill>
              <a:latin typeface="Trebuchet MS" panose="020B0603020202020204"/>
            </a:endParaRPr>
          </a:p>
        </p:txBody>
      </p:sp>
    </p:spTree>
    <p:extLst>
      <p:ext uri="{BB962C8B-B14F-4D97-AF65-F5344CB8AC3E}">
        <p14:creationId xmlns:p14="http://schemas.microsoft.com/office/powerpoint/2010/main" val="22693583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12" name="Title 11"/>
          <p:cNvSpPr>
            <a:spLocks noGrp="1"/>
          </p:cNvSpPr>
          <p:nvPr>
            <p:ph type="title"/>
          </p:nvPr>
        </p:nvSpPr>
        <p:spPr>
          <a:xfrm>
            <a:off x="415601" y="411040"/>
            <a:ext cx="9553153" cy="943785"/>
          </a:xfrm>
          <a:prstGeom prst="rect">
            <a:avLst/>
          </a:prstGeom>
          <a:noFill/>
        </p:spPr>
        <p:txBody>
          <a:bodyPr spcFirstLastPara="1" vert="horz" wrap="square" lIns="121920" tIns="60960" rIns="121920" bIns="60960" rtlCol="0" anchor="b" anchorCtr="0">
            <a:spAutoFit/>
          </a:bodyPr>
          <a:lstStyle/>
          <a:p>
            <a:r>
              <a:rPr lang="en-US" sz="5333" dirty="0">
                <a:ln w="0"/>
                <a:solidFill>
                  <a:srgbClr val="00B050"/>
                </a:solidFill>
                <a:effectLst>
                  <a:outerShdw blurRad="38100" dist="38100" dir="2400000" algn="tl" rotWithShape="0">
                    <a:schemeClr val="tx1">
                      <a:alpha val="68000"/>
                    </a:schemeClr>
                  </a:outerShdw>
                </a:effectLst>
                <a:latin typeface="Comic Sans MS" panose="030F0702030302020204" pitchFamily="66" charset="0"/>
                <a:cs typeface="Amatic SC" panose="020B0604020202020204" charset="-79"/>
              </a:rPr>
              <a:t>Responsible Medication Use</a:t>
            </a:r>
          </a:p>
        </p:txBody>
      </p:sp>
      <p:sp>
        <p:nvSpPr>
          <p:cNvPr id="87" name="Shape 87"/>
          <p:cNvSpPr txBox="1">
            <a:spLocks noGrp="1"/>
          </p:cNvSpPr>
          <p:nvPr>
            <p:ph type="body" idx="1"/>
          </p:nvPr>
        </p:nvSpPr>
        <p:spPr>
          <a:xfrm>
            <a:off x="415600" y="1958433"/>
            <a:ext cx="11360800" cy="2067600"/>
          </a:xfrm>
          <a:prstGeom prst="rect">
            <a:avLst/>
          </a:prstGeom>
        </p:spPr>
        <p:txBody>
          <a:bodyPr spcFirstLastPara="1" vert="horz" wrap="square" lIns="121900" tIns="121900" rIns="121900" bIns="121900" rtlCol="0" anchor="t" anchorCtr="0">
            <a:noAutofit/>
          </a:bodyPr>
          <a:lstStyle/>
          <a:p>
            <a:pPr indent="-643451">
              <a:buSzPts val="4000"/>
              <a:buFont typeface="Calibri"/>
              <a:buChar char="●"/>
            </a:pPr>
            <a:r>
              <a:rPr lang="en" sz="4800" dirty="0">
                <a:latin typeface="Comic Sans MS" panose="030F0702030302020204" pitchFamily="66" charset="0"/>
                <a:ea typeface="Calibri"/>
                <a:cs typeface="Calibri"/>
                <a:sym typeface="Calibri"/>
              </a:rPr>
              <a:t>Understand what you are taking and what it treats</a:t>
            </a:r>
            <a:endParaRPr sz="4800" dirty="0">
              <a:latin typeface="Comic Sans MS" panose="030F0702030302020204" pitchFamily="66" charset="0"/>
              <a:ea typeface="Calibri"/>
              <a:cs typeface="Calibri"/>
              <a:sym typeface="Calibri"/>
            </a:endParaRPr>
          </a:p>
        </p:txBody>
      </p:sp>
      <p:sp>
        <p:nvSpPr>
          <p:cNvPr id="89" name="Shape 89"/>
          <p:cNvSpPr txBox="1">
            <a:spLocks noGrp="1"/>
          </p:cNvSpPr>
          <p:nvPr>
            <p:ph type="sldNum" idx="12"/>
          </p:nvPr>
        </p:nvSpPr>
        <p:spPr>
          <a:prstGeom prst="rect">
            <a:avLst/>
          </a:prstGeom>
        </p:spPr>
        <p:txBody>
          <a:bodyPr spcFirstLastPara="1" vert="horz" wrap="square" lIns="121900" tIns="121900" rIns="121900" bIns="121900" rtlCol="0" anchor="ctr" anchorCtr="0">
            <a:noAutofit/>
          </a:bodyPr>
          <a:lstStyle/>
          <a:p>
            <a:pPr defTabSz="609585"/>
            <a:fld id="{00000000-1234-1234-1234-123412341234}" type="slidenum">
              <a:rPr lang="en">
                <a:solidFill>
                  <a:srgbClr val="90C226"/>
                </a:solidFill>
                <a:latin typeface="Trebuchet MS" panose="020B0603020202020204"/>
              </a:rPr>
              <a:pPr defTabSz="609585"/>
              <a:t>6</a:t>
            </a:fld>
            <a:endParaRPr>
              <a:solidFill>
                <a:srgbClr val="90C226"/>
              </a:solidFill>
              <a:latin typeface="Trebuchet MS" panose="020B0603020202020204"/>
            </a:endParaRPr>
          </a:p>
        </p:txBody>
      </p:sp>
      <p:sp>
        <p:nvSpPr>
          <p:cNvPr id="88" name="Shape 88"/>
          <p:cNvSpPr txBox="1"/>
          <p:nvPr/>
        </p:nvSpPr>
        <p:spPr>
          <a:xfrm>
            <a:off x="415600" y="1958433"/>
            <a:ext cx="6338800" cy="1713200"/>
          </a:xfrm>
          <a:prstGeom prst="rect">
            <a:avLst/>
          </a:prstGeom>
          <a:noFill/>
          <a:ln>
            <a:noFill/>
          </a:ln>
        </p:spPr>
        <p:txBody>
          <a:bodyPr spcFirstLastPara="1" wrap="square" lIns="121900" tIns="121900" rIns="121900" bIns="121900" anchor="t" anchorCtr="0">
            <a:noAutofit/>
          </a:bodyPr>
          <a:lstStyle/>
          <a:p>
            <a:pPr marL="609585" indent="-643451" defTabSz="609585">
              <a:buSzPts val="4000"/>
              <a:buFontTx/>
              <a:buChar char="●"/>
            </a:pPr>
            <a:r>
              <a:rPr lang="en" sz="4800" dirty="0">
                <a:solidFill>
                  <a:prstClr val="black"/>
                </a:solidFill>
                <a:latin typeface="Comic Sans MS" panose="030F0702030302020204" pitchFamily="66" charset="0"/>
              </a:rPr>
              <a:t>Prescription and OTC drug labels contain important information</a:t>
            </a:r>
            <a:endParaRPr sz="4800" dirty="0">
              <a:solidFill>
                <a:prstClr val="black"/>
              </a:solidFill>
              <a:latin typeface="Comic Sans MS" panose="030F0702030302020204" pitchFamily="66" charset="0"/>
            </a:endParaRPr>
          </a:p>
        </p:txBody>
      </p:sp>
      <p:pic>
        <p:nvPicPr>
          <p:cNvPr id="91" name="Shape 91" descr="16696250_Alt02.jpg"/>
          <p:cNvPicPr preferRelativeResize="0"/>
          <p:nvPr/>
        </p:nvPicPr>
        <p:blipFill>
          <a:blip r:embed="rId3">
            <a:alphaModFix/>
          </a:blip>
          <a:stretch>
            <a:fillRect/>
          </a:stretch>
        </p:blipFill>
        <p:spPr>
          <a:xfrm>
            <a:off x="9414800" y="3165651"/>
            <a:ext cx="2067600" cy="2067600"/>
          </a:xfrm>
          <a:prstGeom prst="rect">
            <a:avLst/>
          </a:prstGeom>
          <a:noFill/>
          <a:ln>
            <a:noFill/>
          </a:ln>
        </p:spPr>
      </p:pic>
      <p:pic>
        <p:nvPicPr>
          <p:cNvPr id="92" name="Shape 92" descr="79639d4846dd45d6a9691a9ba2932382.jpg"/>
          <p:cNvPicPr preferRelativeResize="0"/>
          <p:nvPr/>
        </p:nvPicPr>
        <p:blipFill>
          <a:blip r:embed="rId4">
            <a:alphaModFix/>
          </a:blip>
          <a:stretch>
            <a:fillRect/>
          </a:stretch>
        </p:blipFill>
        <p:spPr>
          <a:xfrm>
            <a:off x="7120918" y="2441800"/>
            <a:ext cx="2141300" cy="3515301"/>
          </a:xfrm>
          <a:prstGeom prst="rect">
            <a:avLst/>
          </a:prstGeom>
          <a:noFill/>
          <a:ln>
            <a:noFill/>
          </a:ln>
        </p:spPr>
      </p:pic>
      <p:pic>
        <p:nvPicPr>
          <p:cNvPr id="93" name="Shape 93" descr="Kahoot-logo.png">
            <a:hlinkClick r:id="rId5"/>
          </p:cNvPr>
          <p:cNvPicPr preferRelativeResize="0"/>
          <p:nvPr/>
        </p:nvPicPr>
        <p:blipFill>
          <a:blip r:embed="rId6">
            <a:alphaModFix/>
          </a:blip>
          <a:stretch>
            <a:fillRect/>
          </a:stretch>
        </p:blipFill>
        <p:spPr>
          <a:xfrm>
            <a:off x="3852591" y="2662425"/>
            <a:ext cx="3525455" cy="2727217"/>
          </a:xfrm>
          <a:prstGeom prst="rect">
            <a:avLst/>
          </a:prstGeom>
          <a:noFill/>
          <a:ln>
            <a:noFill/>
          </a:ln>
        </p:spPr>
      </p:pic>
    </p:spTree>
    <p:extLst>
      <p:ext uri="{BB962C8B-B14F-4D97-AF65-F5344CB8AC3E}">
        <p14:creationId xmlns:p14="http://schemas.microsoft.com/office/powerpoint/2010/main" val="11556880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87"/>
                                        </p:tgtEl>
                                      </p:cBhvr>
                                    </p:animEffect>
                                    <p:set>
                                      <p:cBhvr>
                                        <p:cTn id="7" dur="1" fill="hold">
                                          <p:stCondLst>
                                            <p:cond delay="1000"/>
                                          </p:stCondLst>
                                        </p:cTn>
                                        <p:tgtEl>
                                          <p:spTgt spid="87"/>
                                        </p:tgtEl>
                                        <p:attrNameLst>
                                          <p:attrName>style.visibility</p:attrName>
                                        </p:attrNameLst>
                                      </p:cBhvr>
                                      <p:to>
                                        <p:strVal val="hidden"/>
                                      </p:to>
                                    </p:set>
                                  </p:childTnLst>
                                </p:cTn>
                              </p:par>
                              <p:par>
                                <p:cTn id="8" presetID="1" presetClass="exit" presetSubtype="0" fill="hold" grpId="0" nodeType="withEffect">
                                  <p:stCondLst>
                                    <p:cond delay="0"/>
                                  </p:stCondLst>
                                  <p:childTnLst>
                                    <p:set>
                                      <p:cBhvr>
                                        <p:cTn id="9" dur="1" fill="hold">
                                          <p:stCondLst>
                                            <p:cond delay="0"/>
                                          </p:stCondLst>
                                        </p:cTn>
                                        <p:tgtEl>
                                          <p:spTgt spid="87">
                                            <p:txEl>
                                              <p:pRg st="0" end="0"/>
                                            </p:txEl>
                                          </p:spTgt>
                                        </p:tgtEl>
                                        <p:attrNameLst>
                                          <p:attrName>style.visibility</p:attrName>
                                        </p:attrNameLst>
                                      </p:cBhvr>
                                      <p:to>
                                        <p:strVal val="hidden"/>
                                      </p:to>
                                    </p:set>
                                  </p:childTnLst>
                                </p:cTn>
                              </p:par>
                            </p:childTnLst>
                          </p:cTn>
                        </p:par>
                        <p:par>
                          <p:cTn id="10" fill="hold">
                            <p:stCondLst>
                              <p:cond delay="1001"/>
                            </p:stCondLst>
                            <p:childTnLst>
                              <p:par>
                                <p:cTn id="11" presetID="10" presetClass="entr" presetSubtype="0" fill="hold" nodeType="afterEffect">
                                  <p:stCondLst>
                                    <p:cond delay="0"/>
                                  </p:stCondLst>
                                  <p:childTnLst>
                                    <p:set>
                                      <p:cBhvr>
                                        <p:cTn id="12" dur="1" fill="hold">
                                          <p:stCondLst>
                                            <p:cond delay="0"/>
                                          </p:stCondLst>
                                        </p:cTn>
                                        <p:tgtEl>
                                          <p:spTgt spid="88"/>
                                        </p:tgtEl>
                                        <p:attrNameLst>
                                          <p:attrName>style.visibility</p:attrName>
                                        </p:attrNameLst>
                                      </p:cBhvr>
                                      <p:to>
                                        <p:strVal val="visible"/>
                                      </p:to>
                                    </p:set>
                                    <p:animEffect transition="in" filter="fade">
                                      <p:cBhvr>
                                        <p:cTn id="13" dur="1000"/>
                                        <p:tgtEl>
                                          <p:spTgt spid="88"/>
                                        </p:tgtEl>
                                      </p:cBhvr>
                                    </p:animEffect>
                                  </p:childTnLst>
                                </p:cTn>
                              </p:par>
                              <p:par>
                                <p:cTn id="14" presetID="10" presetClass="entr" presetSubtype="0" fill="hold" nodeType="withEffect">
                                  <p:stCondLst>
                                    <p:cond delay="0"/>
                                  </p:stCondLst>
                                  <p:childTnLst>
                                    <p:set>
                                      <p:cBhvr>
                                        <p:cTn id="15" dur="1" fill="hold">
                                          <p:stCondLst>
                                            <p:cond delay="0"/>
                                          </p:stCondLst>
                                        </p:cTn>
                                        <p:tgtEl>
                                          <p:spTgt spid="92"/>
                                        </p:tgtEl>
                                        <p:attrNameLst>
                                          <p:attrName>style.visibility</p:attrName>
                                        </p:attrNameLst>
                                      </p:cBhvr>
                                      <p:to>
                                        <p:strVal val="visible"/>
                                      </p:to>
                                    </p:set>
                                    <p:animEffect transition="in" filter="fade">
                                      <p:cBhvr>
                                        <p:cTn id="16" dur="1000"/>
                                        <p:tgtEl>
                                          <p:spTgt spid="92"/>
                                        </p:tgtEl>
                                      </p:cBhvr>
                                    </p:animEffect>
                                  </p:childTnLst>
                                </p:cTn>
                              </p:par>
                              <p:par>
                                <p:cTn id="17" presetID="10" presetClass="entr" presetSubtype="0" fill="hold" nodeType="withEffect">
                                  <p:stCondLst>
                                    <p:cond delay="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1000"/>
                                        <p:tgtEl>
                                          <p:spTgt spid="91"/>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93"/>
                                        </p:tgtEl>
                                        <p:attrNameLst>
                                          <p:attrName>style.visibility</p:attrName>
                                        </p:attrNameLst>
                                      </p:cBhvr>
                                      <p:to>
                                        <p:strVal val="visible"/>
                                      </p:to>
                                    </p:set>
                                  </p:childTnLst>
                                </p:cTn>
                              </p:par>
                              <p:par>
                                <p:cTn id="24" presetID="1" presetClass="exit" presetSubtype="0" fill="hold" grpId="1" nodeType="withEffect">
                                  <p:stCondLst>
                                    <p:cond delay="0"/>
                                  </p:stCondLst>
                                  <p:childTnLst>
                                    <p:set>
                                      <p:cBhvr>
                                        <p:cTn id="25" dur="1" fill="hold">
                                          <p:stCondLst>
                                            <p:cond delay="0"/>
                                          </p:stCondLst>
                                        </p:cTn>
                                        <p:tgtEl>
                                          <p:spTgt spid="87">
                                            <p:txEl>
                                              <p:pRg st="0" end="0"/>
                                            </p:txEl>
                                          </p:spTgt>
                                        </p:tgtEl>
                                        <p:attrNameLst>
                                          <p:attrName>style.visibility</p:attrName>
                                        </p:attrNameLst>
                                      </p:cBhvr>
                                      <p:to>
                                        <p:strVal val="hidden"/>
                                      </p:to>
                                    </p:set>
                                  </p:childTnLst>
                                </p:cTn>
                              </p:par>
                              <p:par>
                                <p:cTn id="26" presetID="1" presetClass="exit" presetSubtype="0" fill="hold" grpId="0" nodeType="withEffect">
                                  <p:stCondLst>
                                    <p:cond delay="0"/>
                                  </p:stCondLst>
                                  <p:childTnLst>
                                    <p:set>
                                      <p:cBhvr>
                                        <p:cTn id="27" dur="1" fill="hold">
                                          <p:stCondLst>
                                            <p:cond delay="0"/>
                                          </p:stCondLst>
                                        </p:cTn>
                                        <p:tgtEl>
                                          <p:spTgt spid="88"/>
                                        </p:tgtEl>
                                        <p:attrNameLst>
                                          <p:attrName>style.visibility</p:attrName>
                                        </p:attrNameLst>
                                      </p:cBhvr>
                                      <p:to>
                                        <p:strVal val="hidden"/>
                                      </p:to>
                                    </p:set>
                                  </p:childTnLst>
                                </p:cTn>
                              </p:par>
                              <p:par>
                                <p:cTn id="28" presetID="1" presetClass="exit" presetSubtype="0" fill="hold" nodeType="withEffect">
                                  <p:stCondLst>
                                    <p:cond delay="0"/>
                                  </p:stCondLst>
                                  <p:childTnLst>
                                    <p:set>
                                      <p:cBhvr>
                                        <p:cTn id="29" dur="1" fill="hold">
                                          <p:stCondLst>
                                            <p:cond delay="0"/>
                                          </p:stCondLst>
                                        </p:cTn>
                                        <p:tgtEl>
                                          <p:spTgt spid="92"/>
                                        </p:tgtEl>
                                        <p:attrNameLst>
                                          <p:attrName>style.visibility</p:attrName>
                                        </p:attrNameLst>
                                      </p:cBhvr>
                                      <p:to>
                                        <p:strVal val="hidden"/>
                                      </p:to>
                                    </p:set>
                                  </p:childTnLst>
                                </p:cTn>
                              </p:par>
                              <p:par>
                                <p:cTn id="30" presetID="1" presetClass="exit" presetSubtype="0" fill="hold" nodeType="withEffect">
                                  <p:stCondLst>
                                    <p:cond delay="0"/>
                                  </p:stCondLst>
                                  <p:childTnLst>
                                    <p:set>
                                      <p:cBhvr>
                                        <p:cTn id="31" dur="1" fill="hold">
                                          <p:stCondLst>
                                            <p:cond delay="0"/>
                                          </p:stCondLst>
                                        </p:cTn>
                                        <p:tgtEl>
                                          <p:spTgt spid="9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build="p"/>
      <p:bldP spid="87" grpId="1" build="p"/>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sldNum" sz="quarter" idx="12"/>
          </p:nvPr>
        </p:nvSpPr>
        <p:spPr>
          <a:prstGeom prst="rect">
            <a:avLst/>
          </a:prstGeom>
        </p:spPr>
        <p:txBody>
          <a:bodyPr spcFirstLastPara="1" vert="horz" wrap="square" lIns="121900" tIns="121900" rIns="121900" bIns="121900" rtlCol="0" anchor="ctr" anchorCtr="0">
            <a:noAutofit/>
          </a:bodyPr>
          <a:lstStyle/>
          <a:p>
            <a:pPr defTabSz="609585"/>
            <a:fld id="{00000000-1234-1234-1234-123412341234}" type="slidenum">
              <a:rPr lang="en">
                <a:solidFill>
                  <a:srgbClr val="90C226"/>
                </a:solidFill>
                <a:latin typeface="Trebuchet MS" panose="020B0603020202020204"/>
              </a:rPr>
              <a:pPr defTabSz="609585"/>
              <a:t>7</a:t>
            </a:fld>
            <a:endParaRPr>
              <a:solidFill>
                <a:srgbClr val="90C226"/>
              </a:solidFill>
              <a:latin typeface="Trebuchet MS" panose="020B0603020202020204"/>
            </a:endParaRPr>
          </a:p>
        </p:txBody>
      </p:sp>
      <p:pic>
        <p:nvPicPr>
          <p:cNvPr id="99" name="Shape 99" title="Dr House asthma inhaler">
            <a:hlinkClick r:id="rId3"/>
          </p:cNvPr>
          <p:cNvPicPr preferRelativeResize="0"/>
          <p:nvPr/>
        </p:nvPicPr>
        <p:blipFill>
          <a:blip r:embed="rId4">
            <a:alphaModFix/>
          </a:blip>
          <a:stretch>
            <a:fill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35639007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8" name="Title 11"/>
          <p:cNvSpPr>
            <a:spLocks noGrp="1"/>
          </p:cNvSpPr>
          <p:nvPr>
            <p:ph type="title"/>
          </p:nvPr>
        </p:nvSpPr>
        <p:spPr>
          <a:xfrm>
            <a:off x="397399" y="407805"/>
            <a:ext cx="9326047" cy="943785"/>
          </a:xfrm>
          <a:prstGeom prst="rect">
            <a:avLst/>
          </a:prstGeom>
          <a:noFill/>
        </p:spPr>
        <p:txBody>
          <a:bodyPr spcFirstLastPara="1" vert="horz" wrap="square" lIns="121920" tIns="60960" rIns="121920" bIns="60960" rtlCol="0" anchor="b" anchorCtr="0">
            <a:spAutoFit/>
          </a:bodyPr>
          <a:lstStyle/>
          <a:p>
            <a:r>
              <a:rPr lang="en-US" sz="5333" dirty="0" smtClean="0">
                <a:ln w="0"/>
                <a:solidFill>
                  <a:srgbClr val="00B050"/>
                </a:solidFill>
                <a:effectLst>
                  <a:outerShdw blurRad="38100" dist="38100" dir="2400000" algn="tl" rotWithShape="0">
                    <a:schemeClr val="tx1">
                      <a:alpha val="68000"/>
                    </a:schemeClr>
                  </a:outerShdw>
                </a:effectLst>
                <a:latin typeface="Comic Sans MS" panose="030F0702030302020204" pitchFamily="66" charset="0"/>
                <a:cs typeface="Amatic SC" panose="020B0604020202020204" charset="-79"/>
              </a:rPr>
              <a:t>Reading Drug Labels</a:t>
            </a:r>
            <a:endParaRPr lang="en-US" sz="5333" dirty="0">
              <a:ln w="0"/>
              <a:solidFill>
                <a:srgbClr val="00B050"/>
              </a:solidFill>
              <a:effectLst>
                <a:outerShdw blurRad="38100" dist="38100" dir="2400000" algn="tl" rotWithShape="0">
                  <a:schemeClr val="tx1">
                    <a:alpha val="68000"/>
                  </a:schemeClr>
                </a:outerShdw>
              </a:effectLst>
              <a:latin typeface="Comic Sans MS" panose="030F0702030302020204" pitchFamily="66" charset="0"/>
              <a:cs typeface="Amatic SC" panose="020B0604020202020204" charset="-79"/>
            </a:endParaRPr>
          </a:p>
        </p:txBody>
      </p:sp>
      <p:sp>
        <p:nvSpPr>
          <p:cNvPr id="105" name="Shape 105"/>
          <p:cNvSpPr txBox="1">
            <a:spLocks noGrp="1"/>
          </p:cNvSpPr>
          <p:nvPr>
            <p:ph type="body" idx="1"/>
          </p:nvPr>
        </p:nvSpPr>
        <p:spPr>
          <a:xfrm>
            <a:off x="5375657" y="2688350"/>
            <a:ext cx="5920954" cy="3386317"/>
          </a:xfrm>
          <a:prstGeom prst="rect">
            <a:avLst/>
          </a:prstGeom>
        </p:spPr>
        <p:txBody>
          <a:bodyPr spcFirstLastPara="1" vert="horz" wrap="square" lIns="121900" tIns="121900" rIns="121900" bIns="121900" rtlCol="0" anchor="t" anchorCtr="0">
            <a:noAutofit/>
          </a:bodyPr>
          <a:lstStyle/>
          <a:p>
            <a:pPr marL="0" indent="0">
              <a:buSzPts val="4000"/>
              <a:buNone/>
            </a:pPr>
            <a:r>
              <a:rPr lang="en" sz="4267" dirty="0">
                <a:solidFill>
                  <a:srgbClr val="000000"/>
                </a:solidFill>
                <a:latin typeface="Comic Sans MS" panose="030F0702030302020204" pitchFamily="66" charset="0"/>
                <a:ea typeface="Calibri"/>
                <a:cs typeface="Calibri"/>
                <a:sym typeface="Calibri"/>
              </a:rPr>
              <a:t>Important to read &amp; </a:t>
            </a:r>
            <a:r>
              <a:rPr lang="en" sz="4267" b="1" u="sng" dirty="0">
                <a:solidFill>
                  <a:srgbClr val="000000"/>
                </a:solidFill>
                <a:latin typeface="Comic Sans MS" panose="030F0702030302020204" pitchFamily="66" charset="0"/>
                <a:ea typeface="Calibri"/>
                <a:cs typeface="Calibri"/>
                <a:sym typeface="Calibri"/>
              </a:rPr>
              <a:t>understand</a:t>
            </a:r>
            <a:r>
              <a:rPr lang="en" sz="4267" dirty="0">
                <a:solidFill>
                  <a:srgbClr val="000000"/>
                </a:solidFill>
                <a:latin typeface="Comic Sans MS" panose="030F0702030302020204" pitchFamily="66" charset="0"/>
                <a:ea typeface="Calibri"/>
                <a:cs typeface="Calibri"/>
                <a:sym typeface="Calibri"/>
              </a:rPr>
              <a:t> what is printed on the label</a:t>
            </a:r>
            <a:endParaRPr sz="4267" dirty="0">
              <a:latin typeface="Comic Sans MS" panose="030F0702030302020204" pitchFamily="66" charset="0"/>
              <a:ea typeface="Calibri"/>
              <a:cs typeface="Calibri"/>
              <a:sym typeface="Calibri"/>
            </a:endParaRPr>
          </a:p>
        </p:txBody>
      </p:sp>
      <p:sp>
        <p:nvSpPr>
          <p:cNvPr id="106" name="Shape 106"/>
          <p:cNvSpPr txBox="1">
            <a:spLocks noGrp="1"/>
          </p:cNvSpPr>
          <p:nvPr>
            <p:ph type="sldNum" idx="12"/>
          </p:nvPr>
        </p:nvSpPr>
        <p:spPr>
          <a:prstGeom prst="rect">
            <a:avLst/>
          </a:prstGeom>
        </p:spPr>
        <p:txBody>
          <a:bodyPr spcFirstLastPara="1" vert="horz" wrap="square" lIns="121900" tIns="121900" rIns="121900" bIns="121900" rtlCol="0" anchor="ctr" anchorCtr="0">
            <a:noAutofit/>
          </a:bodyPr>
          <a:lstStyle/>
          <a:p>
            <a:pPr defTabSz="609585"/>
            <a:fld id="{00000000-1234-1234-1234-123412341234}" type="slidenum">
              <a:rPr lang="en">
                <a:solidFill>
                  <a:srgbClr val="90C226"/>
                </a:solidFill>
                <a:latin typeface="Trebuchet MS" panose="020B0603020202020204"/>
              </a:rPr>
              <a:pPr defTabSz="609585"/>
              <a:t>8</a:t>
            </a:fld>
            <a:endParaRPr>
              <a:solidFill>
                <a:srgbClr val="90C226"/>
              </a:solidFill>
              <a:latin typeface="Trebuchet MS" panose="020B0603020202020204"/>
            </a:endParaRPr>
          </a:p>
        </p:txBody>
      </p:sp>
      <p:pic>
        <p:nvPicPr>
          <p:cNvPr id="108" name="Shape 108"/>
          <p:cNvPicPr preferRelativeResize="0"/>
          <p:nvPr/>
        </p:nvPicPr>
        <p:blipFill rotWithShape="1">
          <a:blip r:embed="rId3">
            <a:alphaModFix/>
          </a:blip>
          <a:srcRect l="14609" r="22063"/>
          <a:stretch/>
        </p:blipFill>
        <p:spPr>
          <a:xfrm>
            <a:off x="576101" y="2275300"/>
            <a:ext cx="4121465" cy="3671067"/>
          </a:xfrm>
          <a:prstGeom prst="rect">
            <a:avLst/>
          </a:prstGeom>
          <a:noFill/>
          <a:ln>
            <a:noFill/>
          </a:ln>
        </p:spPr>
      </p:pic>
    </p:spTree>
    <p:extLst>
      <p:ext uri="{BB962C8B-B14F-4D97-AF65-F5344CB8AC3E}">
        <p14:creationId xmlns:p14="http://schemas.microsoft.com/office/powerpoint/2010/main" val="11941428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5">
                                            <p:txEl>
                                              <p:pRg st="0" end="0"/>
                                            </p:txEl>
                                          </p:spTgt>
                                        </p:tgtEl>
                                        <p:attrNameLst>
                                          <p:attrName>style.visibility</p:attrName>
                                        </p:attrNameLst>
                                      </p:cBhvr>
                                      <p:to>
                                        <p:strVal val="visible"/>
                                      </p:to>
                                    </p:set>
                                    <p:animEffect transition="in" filter="fade">
                                      <p:cBhvr>
                                        <p:cTn id="7" dur="1000"/>
                                        <p:tgtEl>
                                          <p:spTgt spid="10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7" name="Title 11"/>
          <p:cNvSpPr>
            <a:spLocks noGrp="1"/>
          </p:cNvSpPr>
          <p:nvPr>
            <p:ph type="title"/>
          </p:nvPr>
        </p:nvSpPr>
        <p:spPr>
          <a:xfrm>
            <a:off x="486201" y="404006"/>
            <a:ext cx="9553153" cy="1025987"/>
          </a:xfrm>
          <a:prstGeom prst="rect">
            <a:avLst/>
          </a:prstGeom>
          <a:noFill/>
        </p:spPr>
        <p:txBody>
          <a:bodyPr spcFirstLastPara="1" vert="horz" wrap="square" lIns="121920" tIns="60960" rIns="121920" bIns="60960" rtlCol="0" anchor="b" anchorCtr="0">
            <a:spAutoFit/>
          </a:bodyPr>
          <a:lstStyle/>
          <a:p>
            <a:r>
              <a:rPr lang="en-US" sz="5867" dirty="0" smtClean="0">
                <a:ln w="0"/>
                <a:solidFill>
                  <a:srgbClr val="00B050"/>
                </a:solidFill>
                <a:effectLst>
                  <a:outerShdw blurRad="38100" dist="38100" dir="2400000" algn="tl" rotWithShape="0">
                    <a:schemeClr val="tx1">
                      <a:alpha val="68000"/>
                    </a:schemeClr>
                  </a:outerShdw>
                </a:effectLst>
                <a:latin typeface="Comic Sans MS" panose="030F0702030302020204" pitchFamily="66" charset="0"/>
                <a:cs typeface="Amatic SC" panose="020B0604020202020204" charset="-79"/>
              </a:rPr>
              <a:t>Reading Drug </a:t>
            </a:r>
            <a:r>
              <a:rPr lang="en-US" sz="5867" dirty="0">
                <a:ln w="0"/>
                <a:solidFill>
                  <a:srgbClr val="00B050"/>
                </a:solidFill>
                <a:effectLst>
                  <a:outerShdw blurRad="38100" dist="38100" dir="2400000" algn="tl" rotWithShape="0">
                    <a:schemeClr val="tx1">
                      <a:alpha val="68000"/>
                    </a:schemeClr>
                  </a:outerShdw>
                </a:effectLst>
                <a:latin typeface="Comic Sans MS" panose="030F0702030302020204" pitchFamily="66" charset="0"/>
                <a:cs typeface="Amatic SC" panose="020B0604020202020204" charset="-79"/>
              </a:rPr>
              <a:t>Labels</a:t>
            </a:r>
            <a:endParaRPr lang="en-US" sz="6400" dirty="0">
              <a:ln w="0"/>
              <a:solidFill>
                <a:srgbClr val="00B050"/>
              </a:solidFill>
              <a:effectLst>
                <a:outerShdw blurRad="38100" dist="38100" dir="2400000" algn="tl" rotWithShape="0">
                  <a:schemeClr val="tx1">
                    <a:alpha val="68000"/>
                  </a:schemeClr>
                </a:outerShdw>
              </a:effectLst>
              <a:latin typeface="Comic Sans MS" panose="030F0702030302020204" pitchFamily="66" charset="0"/>
              <a:cs typeface="Amatic SC" panose="020B0604020202020204" charset="-79"/>
            </a:endParaRPr>
          </a:p>
        </p:txBody>
      </p:sp>
      <p:sp>
        <p:nvSpPr>
          <p:cNvPr id="114" name="Shape 114"/>
          <p:cNvSpPr txBox="1">
            <a:spLocks noGrp="1"/>
          </p:cNvSpPr>
          <p:nvPr>
            <p:ph type="body" idx="1"/>
          </p:nvPr>
        </p:nvSpPr>
        <p:spPr>
          <a:xfrm>
            <a:off x="486201" y="1935600"/>
            <a:ext cx="11029040" cy="4922400"/>
          </a:xfrm>
          <a:prstGeom prst="rect">
            <a:avLst/>
          </a:prstGeom>
        </p:spPr>
        <p:txBody>
          <a:bodyPr spcFirstLastPara="1" vert="horz" wrap="square" lIns="121900" tIns="121900" rIns="121900" bIns="121900" rtlCol="0" anchor="t" anchorCtr="0">
            <a:noAutofit/>
          </a:bodyPr>
          <a:lstStyle/>
          <a:p>
            <a:pPr indent="-643451">
              <a:buClrTx/>
              <a:buSzPts val="4000"/>
              <a:buFont typeface="Calibri"/>
              <a:buAutoNum type="arabicPeriod"/>
            </a:pPr>
            <a:r>
              <a:rPr lang="en" sz="4800" dirty="0">
                <a:latin typeface="Comic Sans MS" panose="030F0702030302020204" pitchFamily="66" charset="0"/>
                <a:ea typeface="Calibri"/>
                <a:cs typeface="Calibri"/>
                <a:sym typeface="Calibri"/>
              </a:rPr>
              <a:t>Use example OTC drug facts label to answer questions</a:t>
            </a:r>
            <a:endParaRPr sz="4800" i="1" dirty="0">
              <a:latin typeface="Comic Sans MS" panose="030F0702030302020204" pitchFamily="66" charset="0"/>
              <a:ea typeface="Calibri"/>
              <a:cs typeface="Calibri"/>
              <a:sym typeface="Calibri"/>
            </a:endParaRPr>
          </a:p>
        </p:txBody>
      </p:sp>
      <p:sp>
        <p:nvSpPr>
          <p:cNvPr id="115" name="Shape 115"/>
          <p:cNvSpPr txBox="1">
            <a:spLocks noGrp="1"/>
          </p:cNvSpPr>
          <p:nvPr>
            <p:ph type="sldNum" idx="12"/>
          </p:nvPr>
        </p:nvSpPr>
        <p:spPr>
          <a:prstGeom prst="rect">
            <a:avLst/>
          </a:prstGeom>
        </p:spPr>
        <p:txBody>
          <a:bodyPr spcFirstLastPara="1" vert="horz" wrap="square" lIns="121900" tIns="121900" rIns="121900" bIns="121900" rtlCol="0" anchor="ctr" anchorCtr="0">
            <a:noAutofit/>
          </a:bodyPr>
          <a:lstStyle/>
          <a:p>
            <a:pPr defTabSz="609585"/>
            <a:fld id="{00000000-1234-1234-1234-123412341234}" type="slidenum">
              <a:rPr lang="en">
                <a:solidFill>
                  <a:srgbClr val="90C226"/>
                </a:solidFill>
                <a:latin typeface="Trebuchet MS" panose="020B0603020202020204"/>
              </a:rPr>
              <a:pPr defTabSz="609585"/>
              <a:t>9</a:t>
            </a:fld>
            <a:endParaRPr>
              <a:solidFill>
                <a:srgbClr val="90C226"/>
              </a:solidFill>
              <a:latin typeface="Trebuchet MS" panose="020B0603020202020204"/>
            </a:endParaRPr>
          </a:p>
        </p:txBody>
      </p:sp>
    </p:spTree>
    <p:extLst>
      <p:ext uri="{BB962C8B-B14F-4D97-AF65-F5344CB8AC3E}">
        <p14:creationId xmlns:p14="http://schemas.microsoft.com/office/powerpoint/2010/main" val="3412634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4">
                                            <p:txEl>
                                              <p:pRg st="0" end="0"/>
                                            </p:txEl>
                                          </p:spTgt>
                                        </p:tgtEl>
                                        <p:attrNameLst>
                                          <p:attrName>style.visibility</p:attrName>
                                        </p:attrNameLst>
                                      </p:cBhvr>
                                      <p:to>
                                        <p:strVal val="visible"/>
                                      </p:to>
                                    </p:set>
                                    <p:animEffect transition="in" filter="fade">
                                      <p:cBhvr>
                                        <p:cTn id="7" dur="1000"/>
                                        <p:tgtEl>
                                          <p:spTgt spid="1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Custom 6">
      <a:dk1>
        <a:sysClr val="windowText" lastClr="000000"/>
      </a:dk1>
      <a:lt1>
        <a:sysClr val="window" lastClr="FFFFFF"/>
      </a:lt1>
      <a:dk2>
        <a:srgbClr val="2C3C43"/>
      </a:dk2>
      <a:lt2>
        <a:srgbClr val="EBEBEB"/>
      </a:lt2>
      <a:accent1>
        <a:srgbClr val="90C226"/>
      </a:accent1>
      <a:accent2>
        <a:srgbClr val="66FF33"/>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311</TotalTime>
  <Words>1339</Words>
  <Application>Microsoft Office PowerPoint</Application>
  <PresentationFormat>Widescreen</PresentationFormat>
  <Paragraphs>256</Paragraphs>
  <Slides>18</Slides>
  <Notes>18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Amatic SC</vt:lpstr>
      <vt:lpstr>Arial</vt:lpstr>
      <vt:lpstr>Calibri</vt:lpstr>
      <vt:lpstr>Comic Sans MS</vt:lpstr>
      <vt:lpstr>Stencil</vt:lpstr>
      <vt:lpstr>Trebuchet MS</vt:lpstr>
      <vt:lpstr>Wingdings</vt:lpstr>
      <vt:lpstr>Wingdings 3</vt:lpstr>
      <vt:lpstr>Facet</vt:lpstr>
      <vt:lpstr>PowerPoint Presentation</vt:lpstr>
      <vt:lpstr>PowerPoint Presentation</vt:lpstr>
      <vt:lpstr>PowerPoint Presentation</vt:lpstr>
      <vt:lpstr>Who will get the best care?</vt:lpstr>
      <vt:lpstr>Allergies &amp; Diagnoses</vt:lpstr>
      <vt:lpstr>Responsible Medication Use</vt:lpstr>
      <vt:lpstr>PowerPoint Presentation</vt:lpstr>
      <vt:lpstr>Reading Drug Labels</vt:lpstr>
      <vt:lpstr>Reading Drug Labels</vt:lpstr>
      <vt:lpstr>Vaccines</vt:lpstr>
      <vt:lpstr>Vaccines: FACT OR MYTH?</vt:lpstr>
      <vt:lpstr>PowerPoint Presentation</vt:lpstr>
      <vt:lpstr>FACT OR MYTH?</vt:lpstr>
      <vt:lpstr>FACT OR MYTH?</vt:lpstr>
      <vt:lpstr>PowerPoint Presentation</vt:lpstr>
      <vt:lpstr>FACT OR MYTH?</vt:lpstr>
      <vt:lpstr>FACT OR MYTH?</vt:lpstr>
      <vt:lpstr>PowerPoint Presentation</vt:lpstr>
    </vt:vector>
  </TitlesOfParts>
  <Company>Nemours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Lucchesi, Jaquelyn</dc:creator>
  <cp:lastModifiedBy>Blackburn, Kathleen B.</cp:lastModifiedBy>
  <cp:revision>23</cp:revision>
  <dcterms:created xsi:type="dcterms:W3CDTF">2019-03-05T17:13:14Z</dcterms:created>
  <dcterms:modified xsi:type="dcterms:W3CDTF">2019-08-09T14:15:39Z</dcterms:modified>
</cp:coreProperties>
</file>