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5143500" type="screen16x9"/>
  <p:notesSz cx="6858000" cy="9144000"/>
  <p:embeddedFontLst>
    <p:embeddedFont>
      <p:font typeface="Amatic SC" panose="020B0604020202020204" charset="-79"/>
      <p:regular r:id="rId27"/>
      <p:bold r:id="rId28"/>
    </p:embeddedFont>
    <p:embeddedFont>
      <p:font typeface="Source Code Pro" panose="020B0604020202020204" charset="0"/>
      <p:regular r:id="rId29"/>
      <p:bold r:id="rId30"/>
    </p:embeddedFont>
    <p:embeddedFont>
      <p:font typeface="Calibri" panose="020F0502020204030204" pitchFamily="34" charset="0"/>
      <p:regular r:id="rId31"/>
      <p:bold r:id="rId32"/>
      <p:italic r:id="rId33"/>
      <p:boldItalic r:id="rId34"/>
    </p:embeddedFont>
    <p:embeddedFont>
      <p:font typeface="Oswald"/>
      <p:regular r:id="rId35"/>
      <p:bold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168" y="53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gn="ctr">
              <a:lnSpc>
                <a:spcPct val="115000"/>
              </a:lnSpc>
              <a:spcBef>
                <a:spcPts val="0"/>
              </a:spcBef>
              <a:buNone/>
            </a:pPr>
            <a:r>
              <a:rPr lang="es-US" b="1" dirty="0">
                <a:latin typeface="Calibri"/>
                <a:sym typeface="Calibri"/>
              </a:rPr>
              <a:t>Actividad alternativa N° 5: Uso responsable de medicamentos recetados y de venta libre</a:t>
            </a:r>
          </a:p>
          <a:p>
            <a:pPr lvl="0" algn="ctr">
              <a:lnSpc>
                <a:spcPct val="115000"/>
              </a:lnSpc>
              <a:spcBef>
                <a:spcPts val="0"/>
              </a:spcBef>
              <a:buNone/>
            </a:pPr>
            <a:endParaRPr lang="es-US" b="1" dirty="0">
              <a:latin typeface="Calibri"/>
              <a:ea typeface="Calibri"/>
              <a:cs typeface="Calibri"/>
              <a:sym typeface="Calibri"/>
            </a:endParaRPr>
          </a:p>
          <a:p>
            <a:pPr lvl="0">
              <a:lnSpc>
                <a:spcPct val="115000"/>
              </a:lnSpc>
              <a:spcBef>
                <a:spcPts val="0"/>
              </a:spcBef>
              <a:buNone/>
            </a:pPr>
            <a:r>
              <a:rPr lang="es-US" u="sng" dirty="0">
                <a:latin typeface="Calibri"/>
                <a:sym typeface="Calibri"/>
              </a:rPr>
              <a:t>Materiales</a:t>
            </a:r>
          </a:p>
          <a:p>
            <a:pPr lvl="0">
              <a:lnSpc>
                <a:spcPct val="115000"/>
              </a:lnSpc>
              <a:spcBef>
                <a:spcPts val="0"/>
              </a:spcBef>
              <a:buNone/>
            </a:pPr>
            <a:r>
              <a:rPr lang="es-US" b="1" i="1" dirty="0">
                <a:latin typeface="Calibri"/>
                <a:sym typeface="Calibri"/>
              </a:rPr>
              <a:t>Antes de la preparación de la clase:</a:t>
            </a:r>
            <a:r>
              <a:rPr lang="es-US" dirty="0" smtClean="0"/>
              <a:t> </a:t>
            </a:r>
            <a:r>
              <a:rPr lang="es-US" dirty="0">
                <a:latin typeface="Calibri"/>
                <a:sym typeface="Calibri"/>
              </a:rPr>
              <a:t>Imprimir tarjetas de juego </a:t>
            </a:r>
            <a:r>
              <a:rPr lang="es-US" i="1" dirty="0">
                <a:latin typeface="Calibri"/>
                <a:sym typeface="Calibri"/>
              </a:rPr>
              <a:t>(un conjunto de tarjetas por grupo)</a:t>
            </a:r>
          </a:p>
          <a:p>
            <a:pPr lvl="0">
              <a:lnSpc>
                <a:spcPct val="115000"/>
              </a:lnSpc>
              <a:spcBef>
                <a:spcPts val="0"/>
              </a:spcBef>
              <a:buNone/>
            </a:pPr>
            <a:endParaRPr lang="es-US" sz="600" dirty="0">
              <a:latin typeface="Calibri"/>
              <a:ea typeface="Calibri"/>
              <a:cs typeface="Calibri"/>
              <a:sym typeface="Calibri"/>
            </a:endParaRPr>
          </a:p>
          <a:p>
            <a:pPr lvl="0">
              <a:lnSpc>
                <a:spcPct val="115000"/>
              </a:lnSpc>
              <a:spcBef>
                <a:spcPts val="0"/>
              </a:spcBef>
              <a:buNone/>
            </a:pPr>
            <a:r>
              <a:rPr lang="es-US" dirty="0">
                <a:latin typeface="Calibri"/>
                <a:sym typeface="Calibri"/>
              </a:rPr>
              <a:t>- Actividad alternativa N° 5: Uso responsable de medicamentos recetados y de venta libre - PowerPoint</a:t>
            </a:r>
          </a:p>
          <a:p>
            <a:pPr lvl="0" rtl="0">
              <a:lnSpc>
                <a:spcPct val="115000"/>
              </a:lnSpc>
              <a:spcBef>
                <a:spcPts val="0"/>
              </a:spcBef>
              <a:buNone/>
            </a:pPr>
            <a:r>
              <a:rPr lang="es-US" dirty="0">
                <a:latin typeface="Calibri"/>
                <a:sym typeface="Calibri"/>
              </a:rPr>
              <a:t>- Uso responsable de medicamentos recetados y de venta libre - Tarjetas de juego </a:t>
            </a:r>
            <a:r>
              <a:rPr lang="es-US" i="1" dirty="0">
                <a:latin typeface="Calibri"/>
                <a:sym typeface="Calibri"/>
              </a:rPr>
              <a:t>(Un conjunto – Recetados, Venta libre, Ambos – por grupo)</a:t>
            </a:r>
          </a:p>
          <a:p>
            <a:pPr marL="914400" lvl="0" indent="-298450" rtl="0">
              <a:lnSpc>
                <a:spcPct val="115000"/>
              </a:lnSpc>
              <a:spcBef>
                <a:spcPts val="0"/>
              </a:spcBef>
              <a:buSzPct val="100000"/>
              <a:buFont typeface="Calibri"/>
              <a:buChar char="✪"/>
            </a:pPr>
            <a:r>
              <a:rPr lang="es-US" dirty="0">
                <a:latin typeface="Calibri"/>
                <a:sym typeface="Calibri"/>
              </a:rPr>
              <a:t>También se pueden usar pizarras individuales en lugar de imprimir tarjetas</a:t>
            </a:r>
          </a:p>
          <a:p>
            <a:pPr lvl="0">
              <a:lnSpc>
                <a:spcPct val="115000"/>
              </a:lnSpc>
              <a:spcBef>
                <a:spcPts val="0"/>
              </a:spcBef>
              <a:buNone/>
            </a:pPr>
            <a:r>
              <a:rPr lang="es-US" dirty="0">
                <a:latin typeface="Calibri"/>
                <a:sym typeface="Calibri"/>
              </a:rPr>
              <a:t>- Papel borrador (para registrar los puntos de cada grupo)</a:t>
            </a:r>
          </a:p>
          <a:p>
            <a:pPr lvl="0">
              <a:lnSpc>
                <a:spcPct val="115000"/>
              </a:lnSpc>
              <a:spcBef>
                <a:spcPts val="0"/>
              </a:spcBef>
              <a:buNone/>
            </a:pPr>
            <a:endParaRPr lang="es-US" sz="600" dirty="0">
              <a:latin typeface="Calibri"/>
              <a:ea typeface="Calibri"/>
              <a:cs typeface="Calibri"/>
              <a:sym typeface="Calibri"/>
            </a:endParaRPr>
          </a:p>
          <a:p>
            <a:pPr lvl="0" rtl="0">
              <a:lnSpc>
                <a:spcPct val="115000"/>
              </a:lnSpc>
              <a:spcBef>
                <a:spcPts val="0"/>
              </a:spcBef>
              <a:buNone/>
            </a:pPr>
            <a:r>
              <a:rPr lang="es-US" i="1" dirty="0">
                <a:latin typeface="Calibri"/>
                <a:sym typeface="Calibri"/>
              </a:rPr>
              <a:t>Opcional: </a:t>
            </a:r>
            <a:r>
              <a:rPr lang="es-US" dirty="0">
                <a:latin typeface="Calibri"/>
                <a:sym typeface="Calibri"/>
              </a:rPr>
              <a:t>Folios transparentes</a:t>
            </a:r>
            <a:r>
              <a:rPr lang="es-US" i="1" dirty="0">
                <a:latin typeface="Calibri"/>
                <a:sym typeface="Calibri"/>
              </a:rPr>
              <a:t> (para proteger las tarjetas); </a:t>
            </a:r>
            <a:r>
              <a:rPr lang="es-US" dirty="0">
                <a:latin typeface="Calibri"/>
                <a:sym typeface="Calibri"/>
              </a:rPr>
              <a:t>Ejemplos de etiquetas de medicamentos recetados y de venta libre</a:t>
            </a:r>
          </a:p>
          <a:p>
            <a:pPr lvl="0">
              <a:lnSpc>
                <a:spcPct val="115000"/>
              </a:lnSpc>
              <a:spcBef>
                <a:spcPts val="0"/>
              </a:spcBef>
              <a:buNone/>
            </a:pPr>
            <a:endParaRPr lang="es-US" dirty="0">
              <a:latin typeface="Calibri"/>
              <a:ea typeface="Calibri"/>
              <a:cs typeface="Calibri"/>
              <a:sym typeface="Calibri"/>
            </a:endParaRPr>
          </a:p>
          <a:p>
            <a:pPr lvl="0">
              <a:lnSpc>
                <a:spcPct val="115000"/>
              </a:lnSpc>
              <a:spcBef>
                <a:spcPts val="0"/>
              </a:spcBef>
              <a:buNone/>
            </a:pPr>
            <a:r>
              <a:rPr lang="es-US" u="sng" dirty="0">
                <a:latin typeface="Calibri"/>
                <a:sym typeface="Calibri"/>
              </a:rPr>
              <a:t>Instrucciones paso a paso</a:t>
            </a:r>
          </a:p>
          <a:p>
            <a:pPr marL="457200" lvl="0" indent="-298450" rtl="0">
              <a:lnSpc>
                <a:spcPct val="115000"/>
              </a:lnSpc>
              <a:spcBef>
                <a:spcPts val="0"/>
              </a:spcBef>
              <a:buSzPct val="100000"/>
              <a:buFont typeface="Calibri"/>
              <a:buAutoNum type="arabicPeriod"/>
            </a:pPr>
            <a:r>
              <a:rPr lang="es-US" dirty="0">
                <a:latin typeface="Calibri"/>
                <a:sym typeface="Calibri"/>
              </a:rPr>
              <a:t>Introducción </a:t>
            </a:r>
            <a:r>
              <a:rPr lang="es-US" i="1" dirty="0">
                <a:latin typeface="Calibri"/>
                <a:sym typeface="Calibri"/>
              </a:rPr>
              <a:t>(del PowerPoint del Módulo 2 - Diapositiva 4) </a:t>
            </a:r>
            <a:r>
              <a:rPr lang="es-US" dirty="0" smtClean="0"/>
              <a:t> </a:t>
            </a:r>
            <a:r>
              <a:rPr lang="es-US" u="sng" dirty="0">
                <a:latin typeface="Calibri"/>
                <a:sym typeface="Calibri"/>
              </a:rPr>
              <a:t>Ejemplo de guion para el instructor</a:t>
            </a:r>
            <a:r>
              <a:rPr lang="es-US" dirty="0">
                <a:latin typeface="Calibri"/>
                <a:sym typeface="Calibri"/>
              </a:rPr>
              <a:t> - </a:t>
            </a:r>
            <a:r>
              <a:rPr lang="es-US" i="1" dirty="0">
                <a:latin typeface="Calibri"/>
                <a:sym typeface="Calibri"/>
              </a:rPr>
              <a:t>“Como parte de tu tratamiento, el médico podría darte una receta para un medicamento o sugerirte un medicamento de venta libre para tratar una afección médica. Aunque sean recomendados por un médico, estos medicamentos pueden ser peligrosos si no se utilizan responsablemente. Los medicamentos vienen en muchas presentaciones diferentes como píldoras, líquidos e incluso inhaladores, y todas vienen con información relacionada con su uso. Debes saber qué medicamentos estás tomando y qué afecciones tratan para poder utilizarlos con responsabilidad. Vamos a jugar el juego de </a:t>
            </a:r>
            <a:r>
              <a:rPr lang="es-US" i="1" dirty="0" err="1">
                <a:latin typeface="Calibri"/>
                <a:sym typeface="Calibri"/>
              </a:rPr>
              <a:t>Kahoot</a:t>
            </a:r>
            <a:r>
              <a:rPr lang="es-US" i="1" dirty="0">
                <a:latin typeface="Calibri"/>
                <a:sym typeface="Calibri"/>
              </a:rPr>
              <a:t>! para repasar el uso responsable de medicamentos recetados y de venta libre”.</a:t>
            </a:r>
          </a:p>
          <a:p>
            <a:pPr lvl="0" rtl="0">
              <a:lnSpc>
                <a:spcPct val="115000"/>
              </a:lnSpc>
              <a:spcBef>
                <a:spcPts val="0"/>
              </a:spcBef>
              <a:buNone/>
            </a:pPr>
            <a:endParaRPr lang="es-US" i="1" dirty="0">
              <a:latin typeface="Calibri"/>
              <a:ea typeface="Calibri"/>
              <a:cs typeface="Calibri"/>
              <a:sym typeface="Calibri"/>
            </a:endParaRPr>
          </a:p>
          <a:p>
            <a:pPr marL="457200" lvl="0" indent="-298450" rtl="0">
              <a:lnSpc>
                <a:spcPct val="115000"/>
              </a:lnSpc>
              <a:spcBef>
                <a:spcPts val="0"/>
              </a:spcBef>
              <a:buSzPct val="100000"/>
              <a:buFont typeface="Calibri"/>
              <a:buAutoNum type="arabicPeriod"/>
            </a:pPr>
            <a:r>
              <a:rPr lang="es-US" dirty="0">
                <a:latin typeface="Calibri"/>
                <a:sym typeface="Calibri"/>
              </a:rPr>
              <a:t>Divide la clase en grupos pequeños</a:t>
            </a:r>
          </a:p>
          <a:p>
            <a:pPr marL="457200" lvl="0" indent="-298450" rtl="0">
              <a:lnSpc>
                <a:spcPct val="115000"/>
              </a:lnSpc>
              <a:spcBef>
                <a:spcPts val="0"/>
              </a:spcBef>
              <a:buSzPct val="100000"/>
              <a:buFont typeface="Calibri"/>
              <a:buAutoNum type="arabicPeriod"/>
            </a:pPr>
            <a:r>
              <a:rPr lang="es-US" dirty="0">
                <a:latin typeface="Calibri"/>
                <a:sym typeface="Calibri"/>
              </a:rPr>
              <a:t>Entrega a cada grupo papel borrador, un conjunto de tarjetas de juego (Recetados, Venta libre, Ambos) y los ejemplos de etiquetas de medicamentos recetados y de venta libre. </a:t>
            </a:r>
            <a:r>
              <a:rPr lang="es-US" i="1" dirty="0">
                <a:latin typeface="Calibri"/>
                <a:sym typeface="Calibri"/>
              </a:rPr>
              <a:t>(Si están a tu disposición)</a:t>
            </a:r>
            <a:r>
              <a:rPr lang="es-US" dirty="0">
                <a:latin typeface="Calibri"/>
                <a:sym typeface="Calibri"/>
              </a:rPr>
              <a:t>.</a:t>
            </a:r>
          </a:p>
          <a:p>
            <a:pPr marL="457200" lvl="0" indent="-298450" rtl="0">
              <a:lnSpc>
                <a:spcPct val="115000"/>
              </a:lnSpc>
              <a:spcBef>
                <a:spcPts val="0"/>
              </a:spcBef>
              <a:buSzPct val="100000"/>
              <a:buFont typeface="Calibri"/>
              <a:buAutoNum type="arabicPeriod"/>
            </a:pPr>
            <a:r>
              <a:rPr lang="es-US" dirty="0">
                <a:latin typeface="Calibri"/>
                <a:sym typeface="Calibri"/>
              </a:rPr>
              <a:t>Explica las reglas básicas del juego.</a:t>
            </a:r>
          </a:p>
          <a:p>
            <a:pPr marL="914400" lvl="1" indent="-298450" rtl="0">
              <a:lnSpc>
                <a:spcPct val="115000"/>
              </a:lnSpc>
              <a:spcBef>
                <a:spcPts val="0"/>
              </a:spcBef>
              <a:buSzPct val="100000"/>
              <a:buFont typeface="Calibri"/>
              <a:buAutoNum type="alphaLcPeriod"/>
            </a:pPr>
            <a:r>
              <a:rPr lang="es-US" dirty="0">
                <a:latin typeface="Calibri"/>
                <a:sym typeface="Calibri"/>
              </a:rPr>
              <a:t>El instructor leerá la afirmación en la pizarra.</a:t>
            </a:r>
          </a:p>
          <a:p>
            <a:pPr marL="914400" lvl="1" indent="-298450" rtl="0">
              <a:lnSpc>
                <a:spcPct val="115000"/>
              </a:lnSpc>
              <a:spcBef>
                <a:spcPts val="0"/>
              </a:spcBef>
              <a:buSzPct val="100000"/>
              <a:buFont typeface="Calibri"/>
              <a:buAutoNum type="alphaLcPeriod"/>
            </a:pPr>
            <a:r>
              <a:rPr lang="es-US" dirty="0">
                <a:latin typeface="Calibri"/>
                <a:sym typeface="Calibri"/>
              </a:rPr>
              <a:t>El grupo determinará si la afirmación se aplica </a:t>
            </a:r>
            <a:r>
              <a:rPr lang="es-US" b="1" dirty="0">
                <a:latin typeface="Calibri"/>
                <a:sym typeface="Calibri"/>
              </a:rPr>
              <a:t>solo</a:t>
            </a:r>
            <a:r>
              <a:rPr lang="es-US" dirty="0">
                <a:latin typeface="Calibri"/>
                <a:sym typeface="Calibri"/>
              </a:rPr>
              <a:t> a medicamentos recetados, </a:t>
            </a:r>
            <a:r>
              <a:rPr lang="es-US" b="1" dirty="0">
                <a:latin typeface="Calibri"/>
                <a:sym typeface="Calibri"/>
              </a:rPr>
              <a:t>solo</a:t>
            </a:r>
            <a:r>
              <a:rPr lang="es-US" dirty="0">
                <a:latin typeface="Calibri"/>
                <a:sym typeface="Calibri"/>
              </a:rPr>
              <a:t> a medicamentos de venta libre, o a </a:t>
            </a:r>
            <a:r>
              <a:rPr lang="es-US" b="1" dirty="0">
                <a:latin typeface="Calibri"/>
                <a:sym typeface="Calibri"/>
              </a:rPr>
              <a:t>ambos</a:t>
            </a:r>
            <a:r>
              <a:rPr lang="es-US" dirty="0">
                <a:latin typeface="Calibri"/>
                <a:sym typeface="Calibri"/>
              </a:rPr>
              <a:t>. Da a los grupos aproximadamente 30 segundos para tomar una decisión.</a:t>
            </a:r>
          </a:p>
          <a:p>
            <a:pPr marL="1371600" lvl="2" indent="-298450" rtl="0">
              <a:lnSpc>
                <a:spcPct val="115000"/>
              </a:lnSpc>
              <a:spcBef>
                <a:spcPts val="0"/>
              </a:spcBef>
              <a:buSzPct val="100000"/>
              <a:buFont typeface="Calibri"/>
              <a:buChar char="✪"/>
            </a:pPr>
            <a:r>
              <a:rPr lang="es-US" dirty="0" smtClean="0"/>
              <a:t> </a:t>
            </a:r>
            <a:r>
              <a:rPr lang="es-US" i="1" dirty="0">
                <a:latin typeface="Calibri"/>
                <a:sym typeface="Calibri"/>
              </a:rPr>
              <a:t>Si tienes ejemplos de etiquetas, alienta a los alumnos a usar las etiquetas para tomar una decisión.</a:t>
            </a:r>
          </a:p>
          <a:p>
            <a:pPr marL="914400" lvl="1" indent="-298450" rtl="0">
              <a:lnSpc>
                <a:spcPct val="115000"/>
              </a:lnSpc>
              <a:spcBef>
                <a:spcPts val="0"/>
              </a:spcBef>
              <a:buSzPct val="100000"/>
              <a:buFont typeface="Calibri"/>
              <a:buAutoNum type="alphaLcPeriod"/>
            </a:pPr>
            <a:r>
              <a:rPr lang="es-US" dirty="0">
                <a:latin typeface="Calibri"/>
                <a:sym typeface="Calibri"/>
              </a:rPr>
              <a:t>Después de 30 segundos, el instructor le dice a cada grupo “</a:t>
            </a:r>
            <a:r>
              <a:rPr lang="es-US" dirty="0" err="1">
                <a:latin typeface="Calibri"/>
                <a:sym typeface="Calibri"/>
              </a:rPr>
              <a:t>Hold</a:t>
            </a:r>
            <a:r>
              <a:rPr lang="es-US" dirty="0">
                <a:latin typeface="Calibri"/>
                <a:sym typeface="Calibri"/>
              </a:rPr>
              <a:t> </a:t>
            </a:r>
            <a:r>
              <a:rPr lang="es-US" dirty="0" err="1">
                <a:latin typeface="Calibri"/>
                <a:sym typeface="Calibri"/>
              </a:rPr>
              <a:t>Them</a:t>
            </a:r>
            <a:r>
              <a:rPr lang="es-US" dirty="0">
                <a:latin typeface="Calibri"/>
                <a:sym typeface="Calibri"/>
              </a:rPr>
              <a:t> Up” (Álcenlas). Cada grupo debe alzar la tarjeta que represente su respuesta. </a:t>
            </a:r>
            <a:r>
              <a:rPr lang="es-US" b="1" dirty="0">
                <a:latin typeface="Calibri"/>
                <a:sym typeface="Calibri"/>
              </a:rPr>
              <a:t>LOS GRUPOS NO DEBEN MOSTRAR SU RESPUESTA HASTA QUE EL INSTRUCTOR LO INDIQUE.</a:t>
            </a:r>
          </a:p>
          <a:p>
            <a:pPr marL="914400" lvl="1" indent="-298450" rtl="0">
              <a:lnSpc>
                <a:spcPct val="115000"/>
              </a:lnSpc>
              <a:spcBef>
                <a:spcPts val="0"/>
              </a:spcBef>
              <a:buSzPct val="100000"/>
              <a:buFont typeface="Calibri"/>
              <a:buAutoNum type="alphaLcPeriod"/>
            </a:pPr>
            <a:r>
              <a:rPr lang="es-US" dirty="0">
                <a:latin typeface="Calibri"/>
                <a:sym typeface="Calibri"/>
              </a:rPr>
              <a:t>Revela la respuesta correcta y pídele a los alumnos que anoten un punto en el papel borrador por cada respuesta correcta. No se otorgan puntos por una respuesta incorrecta.</a:t>
            </a:r>
          </a:p>
          <a:p>
            <a:pPr marL="914400" lvl="1" indent="-298450" rtl="0">
              <a:lnSpc>
                <a:spcPct val="115000"/>
              </a:lnSpc>
              <a:spcBef>
                <a:spcPts val="0"/>
              </a:spcBef>
              <a:buSzPct val="100000"/>
              <a:buFont typeface="Calibri"/>
              <a:buAutoNum type="alphaLcPeriod"/>
            </a:pPr>
            <a:r>
              <a:rPr lang="es-US" dirty="0">
                <a:latin typeface="Calibri"/>
                <a:sym typeface="Calibri"/>
              </a:rPr>
              <a:t>Revisa la respuesta y los puntos de conversación </a:t>
            </a:r>
            <a:r>
              <a:rPr lang="es-US" i="1" dirty="0">
                <a:latin typeface="Calibri"/>
                <a:sym typeface="Calibri"/>
              </a:rPr>
              <a:t>(en cada diapositiva de respuesta)</a:t>
            </a:r>
            <a:r>
              <a:rPr lang="es-US" dirty="0">
                <a:latin typeface="Calibri"/>
                <a:sym typeface="Calibri"/>
              </a:rPr>
              <a:t> con el grupo, especialmente si hubo muchas respuestas incorrectas.</a:t>
            </a:r>
          </a:p>
          <a:p>
            <a:pPr marL="914400" lvl="1" indent="-298450" rtl="0">
              <a:lnSpc>
                <a:spcPct val="115000"/>
              </a:lnSpc>
              <a:spcBef>
                <a:spcPts val="0"/>
              </a:spcBef>
              <a:buSzPct val="100000"/>
              <a:buFont typeface="Calibri"/>
              <a:buAutoNum type="alphaLcPeriod"/>
            </a:pPr>
            <a:r>
              <a:rPr lang="es-US" dirty="0">
                <a:latin typeface="Calibri"/>
                <a:sym typeface="Calibri"/>
              </a:rPr>
              <a:t>Repite este paso para las 11 afirmaciones.</a:t>
            </a:r>
          </a:p>
          <a:p>
            <a:pPr lvl="0" rtl="0">
              <a:lnSpc>
                <a:spcPct val="115000"/>
              </a:lnSpc>
              <a:spcBef>
                <a:spcPts val="0"/>
              </a:spcBef>
              <a:buNone/>
            </a:pPr>
            <a:endParaRPr lang="es-US" i="1" dirty="0">
              <a:latin typeface="Calibri"/>
              <a:ea typeface="Calibri"/>
              <a:cs typeface="Calibri"/>
              <a:sym typeface="Calibri"/>
            </a:endParaRPr>
          </a:p>
          <a:p>
            <a:pPr marL="457200" lvl="0" indent="-298450" rtl="0">
              <a:lnSpc>
                <a:spcPct val="115000"/>
              </a:lnSpc>
              <a:spcBef>
                <a:spcPts val="0"/>
              </a:spcBef>
              <a:buSzPct val="100000"/>
              <a:buFont typeface="Calibri"/>
              <a:buAutoNum type="arabicPeriod"/>
            </a:pPr>
            <a:r>
              <a:rPr lang="es-US" dirty="0">
                <a:latin typeface="Calibri"/>
                <a:sym typeface="Calibri"/>
              </a:rPr>
              <a:t>Transición </a:t>
            </a:r>
            <a:r>
              <a:rPr lang="es-US" u="sng" dirty="0">
                <a:latin typeface="Calibri"/>
                <a:sym typeface="Calibri"/>
              </a:rPr>
              <a:t>Ejemplo de guion para el instructor</a:t>
            </a:r>
            <a:r>
              <a:rPr lang="es-US" dirty="0">
                <a:latin typeface="Calibri"/>
                <a:sym typeface="Calibri"/>
              </a:rPr>
              <a:t> - </a:t>
            </a:r>
            <a:r>
              <a:rPr lang="es-US" i="1" dirty="0">
                <a:latin typeface="Calibri"/>
                <a:sym typeface="Calibri"/>
              </a:rPr>
              <a:t>“Los medicamentos recetados y de venta libre son un tratamiento eficaz para muchos problemas de salud, siempre y cuando se utilicen correctamente. Leer las etiquetas y comprender la información proporcionada es importante para evitar efectos secundarios imprevistos”.</a:t>
            </a:r>
          </a:p>
          <a:p>
            <a:pPr lvl="0" rtl="0">
              <a:lnSpc>
                <a:spcPct val="115000"/>
              </a:lnSpc>
              <a:spcBef>
                <a:spcPts val="0"/>
              </a:spcBef>
              <a:buNone/>
            </a:pPr>
            <a:endParaRPr lang="es-US" i="1" dirty="0">
              <a:latin typeface="Calibri"/>
              <a:ea typeface="Calibri"/>
              <a:cs typeface="Calibri"/>
              <a:sym typeface="Calibri"/>
            </a:endParaRPr>
          </a:p>
          <a:p>
            <a:pPr lvl="0" rtl="0">
              <a:lnSpc>
                <a:spcPct val="115000"/>
              </a:lnSpc>
              <a:spcBef>
                <a:spcPts val="0"/>
              </a:spcBef>
              <a:buNone/>
            </a:pPr>
            <a:r>
              <a:rPr lang="es-US" u="sng" dirty="0">
                <a:latin typeface="Calibri"/>
                <a:sym typeface="Calibri"/>
              </a:rPr>
              <a:t>Recursos del conjunto de herramientas de actividades</a:t>
            </a:r>
          </a:p>
          <a:p>
            <a:pPr lvl="0">
              <a:lnSpc>
                <a:spcPct val="115000"/>
              </a:lnSpc>
              <a:spcBef>
                <a:spcPts val="0"/>
              </a:spcBef>
              <a:buNone/>
            </a:pPr>
            <a:r>
              <a:rPr lang="es-US" i="1" dirty="0">
                <a:latin typeface="Calibri"/>
                <a:sym typeface="Calibri"/>
              </a:rPr>
              <a:t>Materiales:</a:t>
            </a:r>
            <a:r>
              <a:rPr lang="es-US" dirty="0">
                <a:latin typeface="Calibri"/>
                <a:sym typeface="Calibri"/>
              </a:rPr>
              <a:t> Uso responsable de medicamentos recetados y de venta libre - Tarjetas de juego</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4" name="Shape 11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2" name="Shape 13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4" name="Shape 14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0" name="Shape 15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6" name="Shape 15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2" name="Shape 16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8" name="Shape 16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gn="ctr" rtl="0">
              <a:lnSpc>
                <a:spcPct val="115000"/>
              </a:lnSpc>
              <a:spcBef>
                <a:spcPts val="0"/>
              </a:spcBef>
              <a:buNone/>
            </a:pPr>
            <a:r>
              <a:rPr lang="es-US" b="1" dirty="0">
                <a:latin typeface="Calibri"/>
                <a:sym typeface="Calibri"/>
              </a:rPr>
              <a:t>Actividad alternativa N° 5: Uso responsable de medicamentos recetados y de venta libre</a:t>
            </a:r>
          </a:p>
          <a:p>
            <a:pPr lvl="0" algn="ctr" rtl="0">
              <a:lnSpc>
                <a:spcPct val="115000"/>
              </a:lnSpc>
              <a:spcBef>
                <a:spcPts val="0"/>
              </a:spcBef>
              <a:buNone/>
            </a:pPr>
            <a:endParaRPr lang="es-US" b="1" dirty="0">
              <a:latin typeface="Calibri"/>
              <a:ea typeface="Calibri"/>
              <a:cs typeface="Calibri"/>
              <a:sym typeface="Calibri"/>
            </a:endParaRPr>
          </a:p>
          <a:p>
            <a:pPr lvl="0" rtl="0">
              <a:lnSpc>
                <a:spcPct val="115000"/>
              </a:lnSpc>
              <a:spcBef>
                <a:spcPts val="0"/>
              </a:spcBef>
              <a:buNone/>
            </a:pPr>
            <a:r>
              <a:rPr lang="es-US" u="sng" dirty="0">
                <a:latin typeface="Calibri"/>
                <a:sym typeface="Calibri"/>
              </a:rPr>
              <a:t>Materiales</a:t>
            </a:r>
          </a:p>
          <a:p>
            <a:pPr lvl="0" rtl="0">
              <a:lnSpc>
                <a:spcPct val="115000"/>
              </a:lnSpc>
              <a:spcBef>
                <a:spcPts val="0"/>
              </a:spcBef>
              <a:buNone/>
            </a:pPr>
            <a:r>
              <a:rPr lang="es-US" b="1" i="1" dirty="0">
                <a:latin typeface="Calibri"/>
                <a:sym typeface="Calibri"/>
              </a:rPr>
              <a:t>Antes de la preparación de la clase:</a:t>
            </a:r>
            <a:r>
              <a:rPr lang="es-US" dirty="0" smtClean="0"/>
              <a:t> </a:t>
            </a:r>
            <a:r>
              <a:rPr lang="es-US" dirty="0">
                <a:latin typeface="Calibri"/>
                <a:sym typeface="Calibri"/>
              </a:rPr>
              <a:t>Imprimir tarjetas de juego </a:t>
            </a:r>
            <a:r>
              <a:rPr lang="es-US" i="1" dirty="0">
                <a:latin typeface="Calibri"/>
                <a:sym typeface="Calibri"/>
              </a:rPr>
              <a:t>(un conjunto de tarjetas por grupo)</a:t>
            </a:r>
          </a:p>
          <a:p>
            <a:pPr lvl="0" rtl="0">
              <a:lnSpc>
                <a:spcPct val="115000"/>
              </a:lnSpc>
              <a:spcBef>
                <a:spcPts val="0"/>
              </a:spcBef>
              <a:buNone/>
            </a:pPr>
            <a:endParaRPr lang="es-US" sz="600" dirty="0">
              <a:latin typeface="Calibri"/>
              <a:ea typeface="Calibri"/>
              <a:cs typeface="Calibri"/>
              <a:sym typeface="Calibri"/>
            </a:endParaRPr>
          </a:p>
          <a:p>
            <a:pPr lvl="0" rtl="0">
              <a:lnSpc>
                <a:spcPct val="115000"/>
              </a:lnSpc>
              <a:spcBef>
                <a:spcPts val="0"/>
              </a:spcBef>
              <a:buNone/>
            </a:pPr>
            <a:r>
              <a:rPr lang="es-US" dirty="0">
                <a:latin typeface="Calibri"/>
                <a:sym typeface="Calibri"/>
              </a:rPr>
              <a:t>- Actividad alternativa N° 5: Uso responsable de medicamentos recetados y de venta libre - PowerPoint</a:t>
            </a:r>
          </a:p>
          <a:p>
            <a:pPr lvl="0" rtl="0">
              <a:lnSpc>
                <a:spcPct val="115000"/>
              </a:lnSpc>
              <a:spcBef>
                <a:spcPts val="0"/>
              </a:spcBef>
              <a:buNone/>
            </a:pPr>
            <a:r>
              <a:rPr lang="es-US" dirty="0">
                <a:latin typeface="Calibri"/>
                <a:sym typeface="Calibri"/>
              </a:rPr>
              <a:t>- Uso responsable de medicamentos recetados y de venta libre - Tarjetas de juego </a:t>
            </a:r>
            <a:r>
              <a:rPr lang="es-US" i="1" dirty="0">
                <a:latin typeface="Calibri"/>
                <a:sym typeface="Calibri"/>
              </a:rPr>
              <a:t>(Un conjunto – Recetados, Venta libre, Ambos – por grupo)</a:t>
            </a:r>
          </a:p>
          <a:p>
            <a:pPr marL="914400" lvl="0" indent="-298450" rtl="0">
              <a:lnSpc>
                <a:spcPct val="115000"/>
              </a:lnSpc>
              <a:spcBef>
                <a:spcPts val="0"/>
              </a:spcBef>
              <a:buSzPct val="100000"/>
              <a:buFont typeface="Calibri"/>
              <a:buChar char="✪"/>
            </a:pPr>
            <a:r>
              <a:rPr lang="es-US" dirty="0">
                <a:latin typeface="Calibri"/>
                <a:sym typeface="Calibri"/>
              </a:rPr>
              <a:t>También se pueden usar pizarras individuales en lugar de imprimir tarjetas</a:t>
            </a:r>
          </a:p>
          <a:p>
            <a:pPr lvl="0" rtl="0">
              <a:lnSpc>
                <a:spcPct val="115000"/>
              </a:lnSpc>
              <a:spcBef>
                <a:spcPts val="0"/>
              </a:spcBef>
              <a:buNone/>
            </a:pPr>
            <a:r>
              <a:rPr lang="es-US" dirty="0">
                <a:latin typeface="Calibri"/>
                <a:sym typeface="Calibri"/>
              </a:rPr>
              <a:t>- Papel borrador (para registrar los puntos de cada grupo)</a:t>
            </a:r>
          </a:p>
          <a:p>
            <a:pPr lvl="0" rtl="0">
              <a:lnSpc>
                <a:spcPct val="115000"/>
              </a:lnSpc>
              <a:spcBef>
                <a:spcPts val="0"/>
              </a:spcBef>
              <a:buNone/>
            </a:pPr>
            <a:endParaRPr lang="es-US" sz="600" dirty="0">
              <a:latin typeface="Calibri"/>
              <a:ea typeface="Calibri"/>
              <a:cs typeface="Calibri"/>
              <a:sym typeface="Calibri"/>
            </a:endParaRPr>
          </a:p>
          <a:p>
            <a:pPr lvl="0" rtl="0">
              <a:lnSpc>
                <a:spcPct val="115000"/>
              </a:lnSpc>
              <a:spcBef>
                <a:spcPts val="0"/>
              </a:spcBef>
              <a:buNone/>
            </a:pPr>
            <a:r>
              <a:rPr lang="es-US" i="1" dirty="0">
                <a:latin typeface="Calibri"/>
                <a:sym typeface="Calibri"/>
              </a:rPr>
              <a:t>Opcional: </a:t>
            </a:r>
            <a:r>
              <a:rPr lang="es-US" dirty="0">
                <a:latin typeface="Calibri"/>
                <a:sym typeface="Calibri"/>
              </a:rPr>
              <a:t>Folios transparentes</a:t>
            </a:r>
            <a:r>
              <a:rPr lang="es-US" i="1" dirty="0">
                <a:latin typeface="Calibri"/>
                <a:sym typeface="Calibri"/>
              </a:rPr>
              <a:t> (para proteger las tarjetas); </a:t>
            </a:r>
            <a:r>
              <a:rPr lang="es-US" dirty="0">
                <a:latin typeface="Calibri"/>
                <a:sym typeface="Calibri"/>
              </a:rPr>
              <a:t>Ejemplos de etiquetas de medicamentos recetados y de venta libre</a:t>
            </a:r>
          </a:p>
          <a:p>
            <a:pPr lvl="0" rtl="0">
              <a:lnSpc>
                <a:spcPct val="115000"/>
              </a:lnSpc>
              <a:spcBef>
                <a:spcPts val="0"/>
              </a:spcBef>
              <a:buNone/>
            </a:pPr>
            <a:endParaRPr lang="es-US" dirty="0">
              <a:latin typeface="Calibri"/>
              <a:ea typeface="Calibri"/>
              <a:cs typeface="Calibri"/>
              <a:sym typeface="Calibri"/>
            </a:endParaRPr>
          </a:p>
          <a:p>
            <a:pPr lvl="0" rtl="0">
              <a:lnSpc>
                <a:spcPct val="115000"/>
              </a:lnSpc>
              <a:spcBef>
                <a:spcPts val="0"/>
              </a:spcBef>
              <a:buNone/>
            </a:pPr>
            <a:r>
              <a:rPr lang="es-US" u="sng" dirty="0">
                <a:latin typeface="Calibri"/>
                <a:sym typeface="Calibri"/>
              </a:rPr>
              <a:t>Instrucciones paso a paso</a:t>
            </a:r>
          </a:p>
          <a:p>
            <a:pPr marL="457200" lvl="0" indent="-298450" rtl="0">
              <a:lnSpc>
                <a:spcPct val="115000"/>
              </a:lnSpc>
              <a:spcBef>
                <a:spcPts val="0"/>
              </a:spcBef>
              <a:buSzPct val="100000"/>
              <a:buFont typeface="Calibri"/>
              <a:buAutoNum type="arabicPeriod"/>
            </a:pPr>
            <a:r>
              <a:rPr lang="es-US" dirty="0">
                <a:latin typeface="Calibri"/>
                <a:sym typeface="Calibri"/>
              </a:rPr>
              <a:t>Introducción </a:t>
            </a:r>
            <a:r>
              <a:rPr lang="es-US" u="sng" dirty="0">
                <a:latin typeface="Calibri"/>
                <a:sym typeface="Calibri"/>
              </a:rPr>
              <a:t>Ejemplo de guion para el instructor</a:t>
            </a:r>
            <a:r>
              <a:rPr lang="es-US" dirty="0">
                <a:latin typeface="Calibri"/>
                <a:sym typeface="Calibri"/>
              </a:rPr>
              <a:t> - </a:t>
            </a:r>
            <a:r>
              <a:rPr lang="es-US" i="1" dirty="0">
                <a:latin typeface="Calibri"/>
                <a:sym typeface="Calibri"/>
              </a:rPr>
              <a:t>“Como parte de tu tratamiento, el médico podría darte una receta para un medicamento o sugerirte un medicamento de venta libre para tratar una afección médica. Aunque sean recomendados por un médico, estos medicamentos pueden ser peligrosos si no se utilizan responsablemente. Los medicamentos vienen en muchas presentaciones diferentes como píldoras, líquidos e incluso inhaladores, y todas vienen con información relacionada con su uso. Debes saber qué medicamentos estás tomando y qué afecciones tratan para poder utilizarlos con responsabilidad. Vamos a jugar el juego de </a:t>
            </a:r>
            <a:r>
              <a:rPr lang="es-US" i="1" dirty="0" err="1">
                <a:latin typeface="Calibri"/>
                <a:sym typeface="Calibri"/>
              </a:rPr>
              <a:t>Kahoot</a:t>
            </a:r>
            <a:r>
              <a:rPr lang="es-US" i="1" dirty="0">
                <a:latin typeface="Calibri"/>
                <a:sym typeface="Calibri"/>
              </a:rPr>
              <a:t>! para repasar el uso responsable de medicamentos recetados y de venta libre”.</a:t>
            </a:r>
          </a:p>
          <a:p>
            <a:pPr lvl="0" rtl="0">
              <a:lnSpc>
                <a:spcPct val="115000"/>
              </a:lnSpc>
              <a:spcBef>
                <a:spcPts val="0"/>
              </a:spcBef>
              <a:buNone/>
            </a:pPr>
            <a:endParaRPr lang="es-US" i="1" dirty="0">
              <a:latin typeface="Calibri"/>
              <a:ea typeface="Calibri"/>
              <a:cs typeface="Calibri"/>
              <a:sym typeface="Calibri"/>
            </a:endParaRPr>
          </a:p>
          <a:p>
            <a:pPr marL="457200" lvl="0" indent="-298450" rtl="0">
              <a:lnSpc>
                <a:spcPct val="115000"/>
              </a:lnSpc>
              <a:spcBef>
                <a:spcPts val="0"/>
              </a:spcBef>
              <a:buSzPct val="100000"/>
              <a:buFont typeface="Calibri"/>
              <a:buAutoNum type="arabicPeriod"/>
            </a:pPr>
            <a:r>
              <a:rPr lang="es-US" dirty="0">
                <a:latin typeface="Calibri"/>
                <a:sym typeface="Calibri"/>
              </a:rPr>
              <a:t>Divide la clase en grupos pequeños</a:t>
            </a:r>
          </a:p>
          <a:p>
            <a:pPr marL="457200" lvl="0" indent="-298450" rtl="0">
              <a:lnSpc>
                <a:spcPct val="115000"/>
              </a:lnSpc>
              <a:spcBef>
                <a:spcPts val="0"/>
              </a:spcBef>
              <a:buSzPct val="100000"/>
              <a:buFont typeface="Calibri"/>
              <a:buAutoNum type="arabicPeriod"/>
            </a:pPr>
            <a:r>
              <a:rPr lang="es-US" dirty="0">
                <a:latin typeface="Calibri"/>
                <a:sym typeface="Calibri"/>
              </a:rPr>
              <a:t>Entrega a cada grupo papel borrador, un conjunto de tarjetas de juego (Recetados, Venta libre, Ambos) y los ejemplos de etiquetas de medicamentos recetados y de venta libre. </a:t>
            </a:r>
            <a:r>
              <a:rPr lang="es-US" i="1" dirty="0">
                <a:latin typeface="Calibri"/>
                <a:sym typeface="Calibri"/>
              </a:rPr>
              <a:t>(Si están a tu disposición)</a:t>
            </a:r>
            <a:r>
              <a:rPr lang="es-US" dirty="0">
                <a:latin typeface="Calibri"/>
                <a:sym typeface="Calibri"/>
              </a:rPr>
              <a:t>.</a:t>
            </a:r>
          </a:p>
          <a:p>
            <a:pPr marL="457200" lvl="0" indent="-298450" rtl="0">
              <a:lnSpc>
                <a:spcPct val="115000"/>
              </a:lnSpc>
              <a:spcBef>
                <a:spcPts val="0"/>
              </a:spcBef>
              <a:buSzPct val="100000"/>
              <a:buFont typeface="Calibri"/>
              <a:buAutoNum type="arabicPeriod"/>
            </a:pPr>
            <a:r>
              <a:rPr lang="es-US" dirty="0">
                <a:latin typeface="Calibri"/>
                <a:sym typeface="Calibri"/>
              </a:rPr>
              <a:t>Explica las reglas básicas del juego.</a:t>
            </a:r>
          </a:p>
          <a:p>
            <a:pPr marL="914400" lvl="1" indent="-298450" rtl="0">
              <a:lnSpc>
                <a:spcPct val="115000"/>
              </a:lnSpc>
              <a:spcBef>
                <a:spcPts val="0"/>
              </a:spcBef>
              <a:buSzPct val="100000"/>
              <a:buFont typeface="Calibri"/>
              <a:buAutoNum type="alphaLcPeriod"/>
            </a:pPr>
            <a:r>
              <a:rPr lang="es-US" dirty="0">
                <a:latin typeface="Calibri"/>
                <a:sym typeface="Calibri"/>
              </a:rPr>
              <a:t>El instructor leerá la afirmación en la pizarra.</a:t>
            </a:r>
          </a:p>
          <a:p>
            <a:pPr marL="914400" lvl="1" indent="-298450" rtl="0">
              <a:lnSpc>
                <a:spcPct val="115000"/>
              </a:lnSpc>
              <a:spcBef>
                <a:spcPts val="0"/>
              </a:spcBef>
              <a:buSzPct val="100000"/>
              <a:buFont typeface="Calibri"/>
              <a:buAutoNum type="alphaLcPeriod"/>
            </a:pPr>
            <a:r>
              <a:rPr lang="es-US" dirty="0">
                <a:latin typeface="Calibri"/>
                <a:sym typeface="Calibri"/>
              </a:rPr>
              <a:t>El grupo determinará si la afirmación se aplica </a:t>
            </a:r>
            <a:r>
              <a:rPr lang="es-US" b="1" dirty="0">
                <a:latin typeface="Calibri"/>
                <a:sym typeface="Calibri"/>
              </a:rPr>
              <a:t>solo</a:t>
            </a:r>
            <a:r>
              <a:rPr lang="es-US" dirty="0">
                <a:latin typeface="Calibri"/>
                <a:sym typeface="Calibri"/>
              </a:rPr>
              <a:t> a medicamentos recetados, </a:t>
            </a:r>
            <a:r>
              <a:rPr lang="es-US" b="1" dirty="0">
                <a:latin typeface="Calibri"/>
                <a:sym typeface="Calibri"/>
              </a:rPr>
              <a:t>solo</a:t>
            </a:r>
            <a:r>
              <a:rPr lang="es-US" dirty="0">
                <a:latin typeface="Calibri"/>
                <a:sym typeface="Calibri"/>
              </a:rPr>
              <a:t> a medicamentos de venta libre, o a </a:t>
            </a:r>
            <a:r>
              <a:rPr lang="es-US" b="1" dirty="0">
                <a:latin typeface="Calibri"/>
                <a:sym typeface="Calibri"/>
              </a:rPr>
              <a:t>ambos</a:t>
            </a:r>
            <a:r>
              <a:rPr lang="es-US" dirty="0">
                <a:latin typeface="Calibri"/>
                <a:sym typeface="Calibri"/>
              </a:rPr>
              <a:t>. Da a los grupos aproximadamente 30 segundos para tomar una decisión.</a:t>
            </a:r>
          </a:p>
          <a:p>
            <a:pPr marL="1371600" lvl="2" indent="-298450" rtl="0">
              <a:lnSpc>
                <a:spcPct val="115000"/>
              </a:lnSpc>
              <a:spcBef>
                <a:spcPts val="0"/>
              </a:spcBef>
              <a:buSzPct val="100000"/>
              <a:buFont typeface="Calibri"/>
              <a:buChar char="✪"/>
            </a:pPr>
            <a:r>
              <a:rPr lang="es-US" dirty="0" smtClean="0"/>
              <a:t> </a:t>
            </a:r>
            <a:r>
              <a:rPr lang="es-US" i="1" dirty="0">
                <a:latin typeface="Calibri"/>
                <a:sym typeface="Calibri"/>
              </a:rPr>
              <a:t>Si tienes ejemplos de etiquetas, alienta a los alumnos a usar las etiquetas para tomar una decisión.</a:t>
            </a:r>
          </a:p>
          <a:p>
            <a:pPr marL="914400" lvl="1" indent="-298450" rtl="0">
              <a:lnSpc>
                <a:spcPct val="115000"/>
              </a:lnSpc>
              <a:spcBef>
                <a:spcPts val="0"/>
              </a:spcBef>
              <a:buSzPct val="100000"/>
              <a:buFont typeface="Calibri"/>
              <a:buAutoNum type="alphaLcPeriod"/>
            </a:pPr>
            <a:r>
              <a:rPr lang="es-US" dirty="0">
                <a:latin typeface="Calibri"/>
                <a:sym typeface="Calibri"/>
              </a:rPr>
              <a:t>Después de 30 segundos, el instructor le dice a cada grupo “</a:t>
            </a:r>
            <a:r>
              <a:rPr lang="es-US" dirty="0" err="1">
                <a:latin typeface="Calibri"/>
                <a:sym typeface="Calibri"/>
              </a:rPr>
              <a:t>Hold</a:t>
            </a:r>
            <a:r>
              <a:rPr lang="es-US" dirty="0">
                <a:latin typeface="Calibri"/>
                <a:sym typeface="Calibri"/>
              </a:rPr>
              <a:t> </a:t>
            </a:r>
            <a:r>
              <a:rPr lang="es-US" dirty="0" err="1">
                <a:latin typeface="Calibri"/>
                <a:sym typeface="Calibri"/>
              </a:rPr>
              <a:t>Them</a:t>
            </a:r>
            <a:r>
              <a:rPr lang="es-US" dirty="0">
                <a:latin typeface="Calibri"/>
                <a:sym typeface="Calibri"/>
              </a:rPr>
              <a:t> Up” (Álcenlas). Cada grupo debe alzar la tarjeta que represente su respuesta. </a:t>
            </a:r>
            <a:r>
              <a:rPr lang="es-US" b="1" dirty="0">
                <a:latin typeface="Calibri"/>
                <a:sym typeface="Calibri"/>
              </a:rPr>
              <a:t>LOS GRUPOS NO DEBEN MOSTRAR SU RESPUESTA HASTA QUE EL INSTRUCTOR LO INDIQUE.</a:t>
            </a:r>
          </a:p>
          <a:p>
            <a:pPr marL="914400" lvl="1" indent="-298450" rtl="0">
              <a:lnSpc>
                <a:spcPct val="115000"/>
              </a:lnSpc>
              <a:spcBef>
                <a:spcPts val="0"/>
              </a:spcBef>
              <a:buSzPct val="100000"/>
              <a:buFont typeface="Calibri"/>
              <a:buAutoNum type="alphaLcPeriod"/>
            </a:pPr>
            <a:r>
              <a:rPr lang="es-US" dirty="0">
                <a:latin typeface="Calibri"/>
                <a:sym typeface="Calibri"/>
              </a:rPr>
              <a:t>Revela la respuesta correcta y pídele a los alumnos que anoten un punto en el papel borrador por cada respuesta correcta. No se otorgan puntos por una respuesta incorrecta.</a:t>
            </a:r>
          </a:p>
          <a:p>
            <a:pPr marL="914400" lvl="1" indent="-298450" rtl="0">
              <a:lnSpc>
                <a:spcPct val="115000"/>
              </a:lnSpc>
              <a:spcBef>
                <a:spcPts val="0"/>
              </a:spcBef>
              <a:buSzPct val="100000"/>
              <a:buFont typeface="Calibri"/>
              <a:buAutoNum type="alphaLcPeriod"/>
            </a:pPr>
            <a:r>
              <a:rPr lang="es-US" dirty="0">
                <a:latin typeface="Calibri"/>
                <a:sym typeface="Calibri"/>
              </a:rPr>
              <a:t>Revisa la respuesta y los puntos de conversación </a:t>
            </a:r>
            <a:r>
              <a:rPr lang="es-US" i="1" dirty="0">
                <a:latin typeface="Calibri"/>
                <a:sym typeface="Calibri"/>
              </a:rPr>
              <a:t>(en cada diapositiva de respuesta)</a:t>
            </a:r>
            <a:r>
              <a:rPr lang="es-US" dirty="0">
                <a:latin typeface="Calibri"/>
                <a:sym typeface="Calibri"/>
              </a:rPr>
              <a:t> con el grupo, especialmente si hubo muchas respuestas incorrectas.</a:t>
            </a:r>
          </a:p>
          <a:p>
            <a:pPr marL="914400" lvl="1" indent="-298450" rtl="0">
              <a:lnSpc>
                <a:spcPct val="115000"/>
              </a:lnSpc>
              <a:spcBef>
                <a:spcPts val="0"/>
              </a:spcBef>
              <a:buSzPct val="100000"/>
              <a:buFont typeface="Calibri"/>
              <a:buAutoNum type="alphaLcPeriod"/>
            </a:pPr>
            <a:r>
              <a:rPr lang="es-US" dirty="0">
                <a:latin typeface="Calibri"/>
                <a:sym typeface="Calibri"/>
              </a:rPr>
              <a:t>Repite este paso para las 11 afirmaciones.</a:t>
            </a:r>
          </a:p>
          <a:p>
            <a:pPr lvl="0" rtl="0">
              <a:lnSpc>
                <a:spcPct val="115000"/>
              </a:lnSpc>
              <a:spcBef>
                <a:spcPts val="0"/>
              </a:spcBef>
              <a:buNone/>
            </a:pPr>
            <a:endParaRPr lang="es-US" i="1" dirty="0">
              <a:latin typeface="Calibri"/>
              <a:ea typeface="Calibri"/>
              <a:cs typeface="Calibri"/>
              <a:sym typeface="Calibri"/>
            </a:endParaRPr>
          </a:p>
          <a:p>
            <a:pPr marL="457200" lvl="0" indent="-298450" rtl="0">
              <a:lnSpc>
                <a:spcPct val="115000"/>
              </a:lnSpc>
              <a:spcBef>
                <a:spcPts val="0"/>
              </a:spcBef>
              <a:buSzPct val="100000"/>
              <a:buFont typeface="Calibri"/>
              <a:buAutoNum type="arabicPeriod"/>
            </a:pPr>
            <a:r>
              <a:rPr lang="es-US" dirty="0">
                <a:latin typeface="Calibri"/>
                <a:sym typeface="Calibri"/>
              </a:rPr>
              <a:t>Transición </a:t>
            </a:r>
            <a:r>
              <a:rPr lang="es-US" u="sng" dirty="0">
                <a:latin typeface="Calibri"/>
                <a:sym typeface="Calibri"/>
              </a:rPr>
              <a:t>Ejemplo de guion para el instructor</a:t>
            </a:r>
            <a:r>
              <a:rPr lang="es-US" dirty="0">
                <a:latin typeface="Calibri"/>
                <a:sym typeface="Calibri"/>
              </a:rPr>
              <a:t> - </a:t>
            </a:r>
            <a:r>
              <a:rPr lang="es-US" i="1" dirty="0">
                <a:latin typeface="Calibri"/>
                <a:sym typeface="Calibri"/>
              </a:rPr>
              <a:t>“Los medicamentos recetados y de venta libre son un tratamiento eficaz para muchos problemas de salud, siempre y cuando se utilicen correctamente. Leer las etiquetas y comprender la información proporcionada es importante para evitar efectos secundarios imprevistos”.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4" name="Shape 17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0" name="Shape 18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2" name="Shape 19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Shape 1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8" name="Shape 19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 name="Shape 10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rot="10800000">
            <a:off x="4226100" y="2933550"/>
            <a:ext cx="691800" cy="388500"/>
          </a:xfrm>
          <a:prstGeom prst="triangle">
            <a:avLst>
              <a:gd name="adj" fmla="val 50000"/>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1" name="Shape 11"/>
          <p:cNvSpPr/>
          <p:nvPr/>
        </p:nvSpPr>
        <p:spPr>
          <a:xfrm>
            <a:off x="-25" y="0"/>
            <a:ext cx="9144000" cy="31242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2" name="Shape 12"/>
          <p:cNvSpPr txBox="1">
            <a:spLocks noGrp="1"/>
          </p:cNvSpPr>
          <p:nvPr>
            <p:ph type="ctrTitle"/>
          </p:nvPr>
        </p:nvSpPr>
        <p:spPr>
          <a:xfrm>
            <a:off x="411175" y="644300"/>
            <a:ext cx="8282400" cy="2109000"/>
          </a:xfrm>
          <a:prstGeom prst="rect">
            <a:avLst/>
          </a:prstGeom>
        </p:spPr>
        <p:txBody>
          <a:bodyPr lIns="91425" tIns="91425" rIns="91425" bIns="91425" anchor="b" anchorCtr="0"/>
          <a:lstStyle>
            <a:lvl1pPr lvl="0" algn="ctr">
              <a:spcBef>
                <a:spcPts val="0"/>
              </a:spcBef>
              <a:buClr>
                <a:schemeClr val="lt1"/>
              </a:buClr>
              <a:buSzPct val="100000"/>
              <a:defRPr sz="6000">
                <a:solidFill>
                  <a:schemeClr val="lt1"/>
                </a:solidFill>
              </a:defRPr>
            </a:lvl1pPr>
            <a:lvl2pPr lvl="1" algn="ctr">
              <a:spcBef>
                <a:spcPts val="0"/>
              </a:spcBef>
              <a:buClr>
                <a:schemeClr val="lt1"/>
              </a:buClr>
              <a:buSzPct val="100000"/>
              <a:defRPr sz="6000">
                <a:solidFill>
                  <a:schemeClr val="lt1"/>
                </a:solidFill>
              </a:defRPr>
            </a:lvl2pPr>
            <a:lvl3pPr lvl="2" algn="ctr">
              <a:spcBef>
                <a:spcPts val="0"/>
              </a:spcBef>
              <a:buClr>
                <a:schemeClr val="lt1"/>
              </a:buClr>
              <a:buSzPct val="100000"/>
              <a:defRPr sz="6000">
                <a:solidFill>
                  <a:schemeClr val="lt1"/>
                </a:solidFill>
              </a:defRPr>
            </a:lvl3pPr>
            <a:lvl4pPr lvl="3" algn="ctr">
              <a:spcBef>
                <a:spcPts val="0"/>
              </a:spcBef>
              <a:buClr>
                <a:schemeClr val="lt1"/>
              </a:buClr>
              <a:buSzPct val="100000"/>
              <a:defRPr sz="6000">
                <a:solidFill>
                  <a:schemeClr val="lt1"/>
                </a:solidFill>
              </a:defRPr>
            </a:lvl4pPr>
            <a:lvl5pPr lvl="4" algn="ctr">
              <a:spcBef>
                <a:spcPts val="0"/>
              </a:spcBef>
              <a:buClr>
                <a:schemeClr val="lt1"/>
              </a:buClr>
              <a:buSzPct val="100000"/>
              <a:defRPr sz="6000">
                <a:solidFill>
                  <a:schemeClr val="lt1"/>
                </a:solidFill>
              </a:defRPr>
            </a:lvl5pPr>
            <a:lvl6pPr lvl="5" algn="ctr">
              <a:spcBef>
                <a:spcPts val="0"/>
              </a:spcBef>
              <a:buClr>
                <a:schemeClr val="lt1"/>
              </a:buClr>
              <a:buSzPct val="100000"/>
              <a:defRPr sz="6000">
                <a:solidFill>
                  <a:schemeClr val="lt1"/>
                </a:solidFill>
              </a:defRPr>
            </a:lvl6pPr>
            <a:lvl7pPr lvl="6" algn="ctr">
              <a:spcBef>
                <a:spcPts val="0"/>
              </a:spcBef>
              <a:buClr>
                <a:schemeClr val="lt1"/>
              </a:buClr>
              <a:buSzPct val="100000"/>
              <a:defRPr sz="6000">
                <a:solidFill>
                  <a:schemeClr val="lt1"/>
                </a:solidFill>
              </a:defRPr>
            </a:lvl7pPr>
            <a:lvl8pPr lvl="7" algn="ctr">
              <a:spcBef>
                <a:spcPts val="0"/>
              </a:spcBef>
              <a:buClr>
                <a:schemeClr val="lt1"/>
              </a:buClr>
              <a:buSzPct val="100000"/>
              <a:defRPr sz="6000">
                <a:solidFill>
                  <a:schemeClr val="lt1"/>
                </a:solidFill>
              </a:defRPr>
            </a:lvl8pPr>
            <a:lvl9pPr lvl="8" algn="ctr">
              <a:spcBef>
                <a:spcPts val="0"/>
              </a:spcBef>
              <a:buClr>
                <a:schemeClr val="lt1"/>
              </a:buClr>
              <a:buSzPct val="100000"/>
              <a:defRPr sz="6000">
                <a:solidFill>
                  <a:schemeClr val="lt1"/>
                </a:solidFill>
              </a:defRPr>
            </a:lvl9pPr>
          </a:lstStyle>
          <a:p>
            <a:endParaRPr/>
          </a:p>
        </p:txBody>
      </p:sp>
      <p:sp>
        <p:nvSpPr>
          <p:cNvPr id="13" name="Shape 13"/>
          <p:cNvSpPr txBox="1">
            <a:spLocks noGrp="1"/>
          </p:cNvSpPr>
          <p:nvPr>
            <p:ph type="subTitle" idx="1"/>
          </p:nvPr>
        </p:nvSpPr>
        <p:spPr>
          <a:xfrm>
            <a:off x="411175" y="3398250"/>
            <a:ext cx="8282400" cy="1260600"/>
          </a:xfrm>
          <a:prstGeom prst="rect">
            <a:avLst/>
          </a:prstGeom>
        </p:spPr>
        <p:txBody>
          <a:bodyPr lIns="91425" tIns="91425" rIns="91425" bIns="91425" anchor="ctr" anchorCtr="0"/>
          <a:lstStyle>
            <a:lvl1pPr lvl="0" algn="ctr">
              <a:lnSpc>
                <a:spcPct val="100000"/>
              </a:lnSpc>
              <a:spcBef>
                <a:spcPts val="0"/>
              </a:spcBef>
              <a:spcAft>
                <a:spcPts val="0"/>
              </a:spcAft>
              <a:buSzPct val="100000"/>
              <a:buFont typeface="Oswald"/>
              <a:buNone/>
              <a:defRPr sz="3600">
                <a:latin typeface="Oswald"/>
                <a:ea typeface="Oswald"/>
                <a:cs typeface="Oswald"/>
                <a:sym typeface="Oswald"/>
              </a:defRPr>
            </a:lvl1pPr>
            <a:lvl2pPr lvl="1" algn="ctr">
              <a:lnSpc>
                <a:spcPct val="100000"/>
              </a:lnSpc>
              <a:spcBef>
                <a:spcPts val="0"/>
              </a:spcBef>
              <a:spcAft>
                <a:spcPts val="0"/>
              </a:spcAft>
              <a:buSzPct val="100000"/>
              <a:buFont typeface="Oswald"/>
              <a:buNone/>
              <a:defRPr sz="3600">
                <a:latin typeface="Oswald"/>
                <a:ea typeface="Oswald"/>
                <a:cs typeface="Oswald"/>
                <a:sym typeface="Oswald"/>
              </a:defRPr>
            </a:lvl2pPr>
            <a:lvl3pPr lvl="2" algn="ctr">
              <a:lnSpc>
                <a:spcPct val="100000"/>
              </a:lnSpc>
              <a:spcBef>
                <a:spcPts val="0"/>
              </a:spcBef>
              <a:spcAft>
                <a:spcPts val="0"/>
              </a:spcAft>
              <a:buSzPct val="100000"/>
              <a:buFont typeface="Oswald"/>
              <a:buNone/>
              <a:defRPr sz="3600">
                <a:latin typeface="Oswald"/>
                <a:ea typeface="Oswald"/>
                <a:cs typeface="Oswald"/>
                <a:sym typeface="Oswald"/>
              </a:defRPr>
            </a:lvl3pPr>
            <a:lvl4pPr lvl="3" algn="ctr">
              <a:lnSpc>
                <a:spcPct val="100000"/>
              </a:lnSpc>
              <a:spcBef>
                <a:spcPts val="0"/>
              </a:spcBef>
              <a:spcAft>
                <a:spcPts val="0"/>
              </a:spcAft>
              <a:buSzPct val="100000"/>
              <a:buFont typeface="Oswald"/>
              <a:buNone/>
              <a:defRPr sz="3600">
                <a:latin typeface="Oswald"/>
                <a:ea typeface="Oswald"/>
                <a:cs typeface="Oswald"/>
                <a:sym typeface="Oswald"/>
              </a:defRPr>
            </a:lvl4pPr>
            <a:lvl5pPr lvl="4" algn="ctr">
              <a:lnSpc>
                <a:spcPct val="100000"/>
              </a:lnSpc>
              <a:spcBef>
                <a:spcPts val="0"/>
              </a:spcBef>
              <a:spcAft>
                <a:spcPts val="0"/>
              </a:spcAft>
              <a:buSzPct val="100000"/>
              <a:buFont typeface="Oswald"/>
              <a:buNone/>
              <a:defRPr sz="3600">
                <a:latin typeface="Oswald"/>
                <a:ea typeface="Oswald"/>
                <a:cs typeface="Oswald"/>
                <a:sym typeface="Oswald"/>
              </a:defRPr>
            </a:lvl5pPr>
            <a:lvl6pPr lvl="5" algn="ctr">
              <a:lnSpc>
                <a:spcPct val="100000"/>
              </a:lnSpc>
              <a:spcBef>
                <a:spcPts val="0"/>
              </a:spcBef>
              <a:spcAft>
                <a:spcPts val="0"/>
              </a:spcAft>
              <a:buSzPct val="100000"/>
              <a:buFont typeface="Oswald"/>
              <a:buNone/>
              <a:defRPr sz="3600">
                <a:latin typeface="Oswald"/>
                <a:ea typeface="Oswald"/>
                <a:cs typeface="Oswald"/>
                <a:sym typeface="Oswald"/>
              </a:defRPr>
            </a:lvl6pPr>
            <a:lvl7pPr lvl="6" algn="ctr">
              <a:lnSpc>
                <a:spcPct val="100000"/>
              </a:lnSpc>
              <a:spcBef>
                <a:spcPts val="0"/>
              </a:spcBef>
              <a:spcAft>
                <a:spcPts val="0"/>
              </a:spcAft>
              <a:buSzPct val="100000"/>
              <a:buFont typeface="Oswald"/>
              <a:buNone/>
              <a:defRPr sz="3600">
                <a:latin typeface="Oswald"/>
                <a:ea typeface="Oswald"/>
                <a:cs typeface="Oswald"/>
                <a:sym typeface="Oswald"/>
              </a:defRPr>
            </a:lvl7pPr>
            <a:lvl8pPr lvl="7" algn="ctr">
              <a:lnSpc>
                <a:spcPct val="100000"/>
              </a:lnSpc>
              <a:spcBef>
                <a:spcPts val="0"/>
              </a:spcBef>
              <a:spcAft>
                <a:spcPts val="0"/>
              </a:spcAft>
              <a:buSzPct val="100000"/>
              <a:buFont typeface="Oswald"/>
              <a:buNone/>
              <a:defRPr sz="3600">
                <a:latin typeface="Oswald"/>
                <a:ea typeface="Oswald"/>
                <a:cs typeface="Oswald"/>
                <a:sym typeface="Oswald"/>
              </a:defRPr>
            </a:lvl8pPr>
            <a:lvl9pPr lvl="8" algn="ctr">
              <a:lnSpc>
                <a:spcPct val="100000"/>
              </a:lnSpc>
              <a:spcBef>
                <a:spcPts val="0"/>
              </a:spcBef>
              <a:spcAft>
                <a:spcPts val="0"/>
              </a:spcAft>
              <a:buSzPct val="100000"/>
              <a:buFont typeface="Oswald"/>
              <a:buNone/>
              <a:defRPr sz="3600">
                <a:latin typeface="Oswald"/>
                <a:ea typeface="Oswald"/>
                <a:cs typeface="Oswald"/>
                <a:sym typeface="Oswald"/>
              </a:defRPr>
            </a:lvl9pPr>
          </a:lstStyle>
          <a:p>
            <a:endParaRPr/>
          </a:p>
        </p:txBody>
      </p:sp>
      <p:sp>
        <p:nvSpPr>
          <p:cNvPr id="14" name="Shape 1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51"/>
        <p:cNvGrpSpPr/>
        <p:nvPr/>
      </p:nvGrpSpPr>
      <p:grpSpPr>
        <a:xfrm>
          <a:off x="0" y="0"/>
          <a:ext cx="0" cy="0"/>
          <a:chOff x="0" y="0"/>
          <a:chExt cx="0" cy="0"/>
        </a:xfrm>
      </p:grpSpPr>
      <p:cxnSp>
        <p:nvCxnSpPr>
          <p:cNvPr id="52" name="Shape 52"/>
          <p:cNvCxnSpPr/>
          <p:nvPr/>
        </p:nvCxnSpPr>
        <p:spPr>
          <a:xfrm>
            <a:off x="413275" y="2988275"/>
            <a:ext cx="910500" cy="0"/>
          </a:xfrm>
          <a:prstGeom prst="straightConnector1">
            <a:avLst/>
          </a:prstGeom>
          <a:noFill/>
          <a:ln w="28575" cap="flat" cmpd="sng">
            <a:solidFill>
              <a:schemeClr val="dk1"/>
            </a:solidFill>
            <a:prstDash val="lgDash"/>
            <a:round/>
            <a:headEnd type="none" w="med" len="med"/>
            <a:tailEnd type="none" w="med" len="med"/>
          </a:ln>
        </p:spPr>
      </p:cxnSp>
      <p:sp>
        <p:nvSpPr>
          <p:cNvPr id="53" name="Shape 53"/>
          <p:cNvSpPr txBox="1">
            <a:spLocks noGrp="1"/>
          </p:cNvSpPr>
          <p:nvPr>
            <p:ph type="title"/>
          </p:nvPr>
        </p:nvSpPr>
        <p:spPr>
          <a:xfrm>
            <a:off x="311700" y="1106125"/>
            <a:ext cx="8520600" cy="1963500"/>
          </a:xfrm>
          <a:prstGeom prst="rect">
            <a:avLst/>
          </a:prstGeom>
        </p:spPr>
        <p:txBody>
          <a:bodyPr lIns="91425" tIns="91425" rIns="91425" bIns="91425" anchor="b" anchorCtr="0"/>
          <a:lstStyle>
            <a:lvl1pPr lvl="0">
              <a:spcBef>
                <a:spcPts val="0"/>
              </a:spcBef>
              <a:buSzPct val="100000"/>
              <a:defRPr sz="12000"/>
            </a:lvl1pPr>
            <a:lvl2pPr lvl="1">
              <a:spcBef>
                <a:spcPts val="0"/>
              </a:spcBef>
              <a:buSzPct val="100000"/>
              <a:defRPr sz="12000"/>
            </a:lvl2pPr>
            <a:lvl3pPr lvl="2">
              <a:spcBef>
                <a:spcPts val="0"/>
              </a:spcBef>
              <a:buSzPct val="100000"/>
              <a:defRPr sz="12000"/>
            </a:lvl3pPr>
            <a:lvl4pPr lvl="3">
              <a:spcBef>
                <a:spcPts val="0"/>
              </a:spcBef>
              <a:buSzPct val="100000"/>
              <a:defRPr sz="12000"/>
            </a:lvl4pPr>
            <a:lvl5pPr lvl="4">
              <a:spcBef>
                <a:spcPts val="0"/>
              </a:spcBef>
              <a:buSzPct val="100000"/>
              <a:defRPr sz="12000"/>
            </a:lvl5pPr>
            <a:lvl6pPr lvl="5">
              <a:spcBef>
                <a:spcPts val="0"/>
              </a:spcBef>
              <a:buSzPct val="100000"/>
              <a:defRPr sz="12000"/>
            </a:lvl6pPr>
            <a:lvl7pPr lvl="6">
              <a:spcBef>
                <a:spcPts val="0"/>
              </a:spcBef>
              <a:buSzPct val="100000"/>
              <a:defRPr sz="12000"/>
            </a:lvl7pPr>
            <a:lvl8pPr lvl="7">
              <a:spcBef>
                <a:spcPts val="0"/>
              </a:spcBef>
              <a:buSzPct val="100000"/>
              <a:defRPr sz="12000"/>
            </a:lvl8pPr>
            <a:lvl9pPr lvl="8">
              <a:spcBef>
                <a:spcPts val="0"/>
              </a:spcBef>
              <a:buSzPct val="100000"/>
              <a:defRPr sz="12000"/>
            </a:lvl9pPr>
          </a:lstStyle>
          <a:p>
            <a:endParaRPr/>
          </a:p>
        </p:txBody>
      </p:sp>
      <p:sp>
        <p:nvSpPr>
          <p:cNvPr id="54" name="Shape 54"/>
          <p:cNvSpPr txBox="1">
            <a:spLocks noGrp="1"/>
          </p:cNvSpPr>
          <p:nvPr>
            <p:ph type="body" idx="1"/>
          </p:nvPr>
        </p:nvSpPr>
        <p:spPr>
          <a:xfrm>
            <a:off x="311700" y="3152225"/>
            <a:ext cx="8520600" cy="13008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55" name="Shape 5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6"/>
        <p:cNvGrpSpPr/>
        <p:nvPr/>
      </p:nvGrpSpPr>
      <p:grpSpPr>
        <a:xfrm>
          <a:off x="0" y="0"/>
          <a:ext cx="0" cy="0"/>
          <a:chOff x="0" y="0"/>
          <a:chExt cx="0" cy="0"/>
        </a:xfrm>
      </p:grpSpPr>
      <p:sp>
        <p:nvSpPr>
          <p:cNvPr id="57" name="Shape 5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5"/>
        <p:cNvGrpSpPr/>
        <p:nvPr/>
      </p:nvGrpSpPr>
      <p:grpSpPr>
        <a:xfrm>
          <a:off x="0" y="0"/>
          <a:ext cx="0" cy="0"/>
          <a:chOff x="0" y="0"/>
          <a:chExt cx="0" cy="0"/>
        </a:xfrm>
      </p:grpSpPr>
      <p:sp>
        <p:nvSpPr>
          <p:cNvPr id="16" name="Shape 16"/>
          <p:cNvSpPr/>
          <p:nvPr/>
        </p:nvSpPr>
        <p:spPr>
          <a:xfrm>
            <a:off x="0" y="1567350"/>
            <a:ext cx="9144000" cy="20088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7" name="Shape 17"/>
          <p:cNvSpPr txBox="1">
            <a:spLocks noGrp="1"/>
          </p:cNvSpPr>
          <p:nvPr>
            <p:ph type="title"/>
          </p:nvPr>
        </p:nvSpPr>
        <p:spPr>
          <a:xfrm>
            <a:off x="430800" y="1889700"/>
            <a:ext cx="8282400" cy="1516500"/>
          </a:xfrm>
          <a:prstGeom prst="rect">
            <a:avLst/>
          </a:prstGeom>
        </p:spPr>
        <p:txBody>
          <a:bodyPr lIns="91425" tIns="91425" rIns="91425" bIns="91425" anchor="ctr" anchorCtr="0"/>
          <a:lstStyle>
            <a:lvl1pPr lvl="0" algn="ctr">
              <a:spcBef>
                <a:spcPts val="0"/>
              </a:spcBef>
              <a:buClr>
                <a:schemeClr val="lt1"/>
              </a:buClr>
              <a:buSzPct val="100000"/>
              <a:defRPr sz="3600">
                <a:solidFill>
                  <a:schemeClr val="lt1"/>
                </a:solidFill>
              </a:defRPr>
            </a:lvl1pPr>
            <a:lvl2pPr lvl="1" algn="ctr">
              <a:spcBef>
                <a:spcPts val="0"/>
              </a:spcBef>
              <a:buClr>
                <a:schemeClr val="lt1"/>
              </a:buClr>
              <a:buSzPct val="100000"/>
              <a:defRPr sz="3600">
                <a:solidFill>
                  <a:schemeClr val="lt1"/>
                </a:solidFill>
              </a:defRPr>
            </a:lvl2pPr>
            <a:lvl3pPr lvl="2" algn="ctr">
              <a:spcBef>
                <a:spcPts val="0"/>
              </a:spcBef>
              <a:buClr>
                <a:schemeClr val="lt1"/>
              </a:buClr>
              <a:buSzPct val="100000"/>
              <a:defRPr sz="3600">
                <a:solidFill>
                  <a:schemeClr val="lt1"/>
                </a:solidFill>
              </a:defRPr>
            </a:lvl3pPr>
            <a:lvl4pPr lvl="3" algn="ctr">
              <a:spcBef>
                <a:spcPts val="0"/>
              </a:spcBef>
              <a:buClr>
                <a:schemeClr val="lt1"/>
              </a:buClr>
              <a:buSzPct val="100000"/>
              <a:defRPr sz="3600">
                <a:solidFill>
                  <a:schemeClr val="lt1"/>
                </a:solidFill>
              </a:defRPr>
            </a:lvl4pPr>
            <a:lvl5pPr lvl="4" algn="ctr">
              <a:spcBef>
                <a:spcPts val="0"/>
              </a:spcBef>
              <a:buClr>
                <a:schemeClr val="lt1"/>
              </a:buClr>
              <a:buSzPct val="100000"/>
              <a:defRPr sz="3600">
                <a:solidFill>
                  <a:schemeClr val="lt1"/>
                </a:solidFill>
              </a:defRPr>
            </a:lvl5pPr>
            <a:lvl6pPr lvl="5" algn="ctr">
              <a:spcBef>
                <a:spcPts val="0"/>
              </a:spcBef>
              <a:buClr>
                <a:schemeClr val="lt1"/>
              </a:buClr>
              <a:buSzPct val="100000"/>
              <a:defRPr sz="3600">
                <a:solidFill>
                  <a:schemeClr val="lt1"/>
                </a:solidFill>
              </a:defRPr>
            </a:lvl6pPr>
            <a:lvl7pPr lvl="6" algn="ctr">
              <a:spcBef>
                <a:spcPts val="0"/>
              </a:spcBef>
              <a:buClr>
                <a:schemeClr val="lt1"/>
              </a:buClr>
              <a:buSzPct val="100000"/>
              <a:defRPr sz="3600">
                <a:solidFill>
                  <a:schemeClr val="lt1"/>
                </a:solidFill>
              </a:defRPr>
            </a:lvl7pPr>
            <a:lvl8pPr lvl="7" algn="ctr">
              <a:spcBef>
                <a:spcPts val="0"/>
              </a:spcBef>
              <a:buClr>
                <a:schemeClr val="lt1"/>
              </a:buClr>
              <a:buSzPct val="100000"/>
              <a:defRPr sz="3600">
                <a:solidFill>
                  <a:schemeClr val="lt1"/>
                </a:solidFill>
              </a:defRPr>
            </a:lvl8pPr>
            <a:lvl9pPr lvl="8" algn="ctr">
              <a:spcBef>
                <a:spcPts val="0"/>
              </a:spcBef>
              <a:buClr>
                <a:schemeClr val="lt1"/>
              </a:buClr>
              <a:buSzPct val="100000"/>
              <a:defRPr sz="3600">
                <a:solidFill>
                  <a:schemeClr val="lt1"/>
                </a:solidFill>
              </a:defRPr>
            </a:lvl9pPr>
          </a:lstStyle>
          <a:p>
            <a:endParaRPr/>
          </a:p>
        </p:txBody>
      </p:sp>
      <p:sp>
        <p:nvSpPr>
          <p:cNvPr id="18" name="Shape 1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cxnSp>
        <p:nvCxnSpPr>
          <p:cNvPr id="20" name="Shape 20"/>
          <p:cNvCxnSpPr/>
          <p:nvPr/>
        </p:nvCxnSpPr>
        <p:spPr>
          <a:xfrm>
            <a:off x="429200" y="1275577"/>
            <a:ext cx="614100" cy="0"/>
          </a:xfrm>
          <a:prstGeom prst="straightConnector1">
            <a:avLst/>
          </a:prstGeom>
          <a:noFill/>
          <a:ln w="19050" cap="flat" cmpd="sng">
            <a:solidFill>
              <a:schemeClr val="dk2"/>
            </a:solidFill>
            <a:prstDash val="lgDash"/>
            <a:round/>
            <a:headEnd type="none" w="med" len="med"/>
            <a:tailEnd type="none" w="med" len="med"/>
          </a:ln>
        </p:spPr>
      </p:cxnSp>
      <p:sp>
        <p:nvSpPr>
          <p:cNvPr id="21" name="Shape 21"/>
          <p:cNvSpPr txBox="1">
            <a:spLocks noGrp="1"/>
          </p:cNvSpPr>
          <p:nvPr>
            <p:ph type="title"/>
          </p:nvPr>
        </p:nvSpPr>
        <p:spPr>
          <a:xfrm>
            <a:off x="311700" y="372500"/>
            <a:ext cx="8520600" cy="7335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468825"/>
            <a:ext cx="8520600" cy="30999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cxnSp>
        <p:nvCxnSpPr>
          <p:cNvPr id="25" name="Shape 25"/>
          <p:cNvCxnSpPr/>
          <p:nvPr/>
        </p:nvCxnSpPr>
        <p:spPr>
          <a:xfrm>
            <a:off x="429200" y="1275577"/>
            <a:ext cx="614100" cy="0"/>
          </a:xfrm>
          <a:prstGeom prst="straightConnector1">
            <a:avLst/>
          </a:prstGeom>
          <a:noFill/>
          <a:ln w="19050" cap="flat" cmpd="sng">
            <a:solidFill>
              <a:schemeClr val="dk2"/>
            </a:solidFill>
            <a:prstDash val="lgDash"/>
            <a:round/>
            <a:headEnd type="none" w="med" len="med"/>
            <a:tailEnd type="none" w="med" len="med"/>
          </a:ln>
        </p:spPr>
      </p:cxnSp>
      <p:sp>
        <p:nvSpPr>
          <p:cNvPr id="26" name="Shape 26"/>
          <p:cNvSpPr txBox="1">
            <a:spLocks noGrp="1"/>
          </p:cNvSpPr>
          <p:nvPr>
            <p:ph type="title"/>
          </p:nvPr>
        </p:nvSpPr>
        <p:spPr>
          <a:xfrm>
            <a:off x="311700" y="372500"/>
            <a:ext cx="8520600" cy="7335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body" idx="1"/>
          </p:nvPr>
        </p:nvSpPr>
        <p:spPr>
          <a:xfrm>
            <a:off x="311700" y="1468825"/>
            <a:ext cx="3999900" cy="30999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body" idx="2"/>
          </p:nvPr>
        </p:nvSpPr>
        <p:spPr>
          <a:xfrm>
            <a:off x="4832400" y="1468825"/>
            <a:ext cx="3999900" cy="30999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9" name="Shape 2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311700" y="372500"/>
            <a:ext cx="8520600" cy="7335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2" name="Shape 3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3"/>
        <p:cNvGrpSpPr/>
        <p:nvPr/>
      </p:nvGrpSpPr>
      <p:grpSpPr>
        <a:xfrm>
          <a:off x="0" y="0"/>
          <a:ext cx="0" cy="0"/>
          <a:chOff x="0" y="0"/>
          <a:chExt cx="0" cy="0"/>
        </a:xfrm>
      </p:grpSpPr>
      <p:cxnSp>
        <p:nvCxnSpPr>
          <p:cNvPr id="34" name="Shape 34"/>
          <p:cNvCxnSpPr/>
          <p:nvPr/>
        </p:nvCxnSpPr>
        <p:spPr>
          <a:xfrm>
            <a:off x="418675" y="1457787"/>
            <a:ext cx="614100" cy="0"/>
          </a:xfrm>
          <a:prstGeom prst="straightConnector1">
            <a:avLst/>
          </a:prstGeom>
          <a:noFill/>
          <a:ln w="19050" cap="flat" cmpd="sng">
            <a:solidFill>
              <a:schemeClr val="dk2"/>
            </a:solidFill>
            <a:prstDash val="lgDash"/>
            <a:round/>
            <a:headEnd type="none" w="med" len="med"/>
            <a:tailEnd type="none" w="med" len="med"/>
          </a:ln>
        </p:spPr>
      </p:cxnSp>
      <p:sp>
        <p:nvSpPr>
          <p:cNvPr id="35" name="Shape 35"/>
          <p:cNvSpPr txBox="1">
            <a:spLocks noGrp="1"/>
          </p:cNvSpPr>
          <p:nvPr>
            <p:ph type="title"/>
          </p:nvPr>
        </p:nvSpPr>
        <p:spPr>
          <a:xfrm>
            <a:off x="311700" y="6318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6" name="Shape 36"/>
          <p:cNvSpPr txBox="1">
            <a:spLocks noGrp="1"/>
          </p:cNvSpPr>
          <p:nvPr>
            <p:ph type="body" idx="1"/>
          </p:nvPr>
        </p:nvSpPr>
        <p:spPr>
          <a:xfrm>
            <a:off x="311700" y="1618203"/>
            <a:ext cx="2808000" cy="29508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7" name="Shape 3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490250" y="528900"/>
            <a:ext cx="5678100" cy="4085700"/>
          </a:xfrm>
          <a:prstGeom prst="rect">
            <a:avLst/>
          </a:prstGeom>
        </p:spPr>
        <p:txBody>
          <a:bodyPr lIns="91425" tIns="91425" rIns="91425" bIns="91425" anchor="ctr" anchorCtr="0"/>
          <a:lstStyle>
            <a:lvl1pPr lvl="0">
              <a:spcBef>
                <a:spcPts val="0"/>
              </a:spcBef>
              <a:buClr>
                <a:schemeClr val="lt1"/>
              </a:buClr>
              <a:buSzPct val="100000"/>
              <a:defRPr sz="5400">
                <a:solidFill>
                  <a:schemeClr val="lt1"/>
                </a:solidFill>
              </a:defRPr>
            </a:lvl1pPr>
            <a:lvl2pPr lvl="1">
              <a:spcBef>
                <a:spcPts val="0"/>
              </a:spcBef>
              <a:buClr>
                <a:schemeClr val="lt1"/>
              </a:buClr>
              <a:buSzPct val="100000"/>
              <a:defRPr sz="5400">
                <a:solidFill>
                  <a:schemeClr val="lt1"/>
                </a:solidFill>
              </a:defRPr>
            </a:lvl2pPr>
            <a:lvl3pPr lvl="2">
              <a:spcBef>
                <a:spcPts val="0"/>
              </a:spcBef>
              <a:buClr>
                <a:schemeClr val="lt1"/>
              </a:buClr>
              <a:buSzPct val="100000"/>
              <a:defRPr sz="5400">
                <a:solidFill>
                  <a:schemeClr val="lt1"/>
                </a:solidFill>
              </a:defRPr>
            </a:lvl3pPr>
            <a:lvl4pPr lvl="3">
              <a:spcBef>
                <a:spcPts val="0"/>
              </a:spcBef>
              <a:buClr>
                <a:schemeClr val="lt1"/>
              </a:buClr>
              <a:buSzPct val="100000"/>
              <a:defRPr sz="5400">
                <a:solidFill>
                  <a:schemeClr val="lt1"/>
                </a:solidFill>
              </a:defRPr>
            </a:lvl4pPr>
            <a:lvl5pPr lvl="4">
              <a:spcBef>
                <a:spcPts val="0"/>
              </a:spcBef>
              <a:buClr>
                <a:schemeClr val="lt1"/>
              </a:buClr>
              <a:buSzPct val="100000"/>
              <a:defRPr sz="5400">
                <a:solidFill>
                  <a:schemeClr val="lt1"/>
                </a:solidFill>
              </a:defRPr>
            </a:lvl5pPr>
            <a:lvl6pPr lvl="5">
              <a:spcBef>
                <a:spcPts val="0"/>
              </a:spcBef>
              <a:buClr>
                <a:schemeClr val="lt1"/>
              </a:buClr>
              <a:buSzPct val="100000"/>
              <a:defRPr sz="5400">
                <a:solidFill>
                  <a:schemeClr val="lt1"/>
                </a:solidFill>
              </a:defRPr>
            </a:lvl6pPr>
            <a:lvl7pPr lvl="6">
              <a:spcBef>
                <a:spcPts val="0"/>
              </a:spcBef>
              <a:buClr>
                <a:schemeClr val="lt1"/>
              </a:buClr>
              <a:buSzPct val="100000"/>
              <a:defRPr sz="5400">
                <a:solidFill>
                  <a:schemeClr val="lt1"/>
                </a:solidFill>
              </a:defRPr>
            </a:lvl7pPr>
            <a:lvl8pPr lvl="7">
              <a:spcBef>
                <a:spcPts val="0"/>
              </a:spcBef>
              <a:buClr>
                <a:schemeClr val="lt1"/>
              </a:buClr>
              <a:buSzPct val="100000"/>
              <a:defRPr sz="5400">
                <a:solidFill>
                  <a:schemeClr val="lt1"/>
                </a:solidFill>
              </a:defRPr>
            </a:lvl8pPr>
            <a:lvl9pPr lvl="8">
              <a:spcBef>
                <a:spcPts val="0"/>
              </a:spcBef>
              <a:buClr>
                <a:schemeClr val="lt1"/>
              </a:buClr>
              <a:buSzPct val="100000"/>
              <a:defRPr sz="5400">
                <a:solidFill>
                  <a:schemeClr val="lt1"/>
                </a:solidFill>
              </a:defRPr>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bg>
      <p:bgPr>
        <a:solidFill>
          <a:schemeClr val="dk1"/>
        </a:solidFill>
        <a:effectLst/>
      </p:bgPr>
    </p:bg>
    <p:spTree>
      <p:nvGrpSpPr>
        <p:cNvPr id="1" name="Shape 41"/>
        <p:cNvGrpSpPr/>
        <p:nvPr/>
      </p:nvGrpSpPr>
      <p:grpSpPr>
        <a:xfrm>
          <a:off x="0" y="0"/>
          <a:ext cx="0" cy="0"/>
          <a:chOff x="0" y="0"/>
          <a:chExt cx="0" cy="0"/>
        </a:xfrm>
      </p:grpSpPr>
      <p:sp>
        <p:nvSpPr>
          <p:cNvPr id="42" name="Shape 42"/>
          <p:cNvSpPr/>
          <p:nvPr/>
        </p:nvSpPr>
        <p:spPr>
          <a:xfrm>
            <a:off x="4572000" y="175"/>
            <a:ext cx="4572000" cy="5143500"/>
          </a:xfrm>
          <a:prstGeom prst="rect">
            <a:avLst/>
          </a:prstGeom>
          <a:solidFill>
            <a:schemeClr val="lt1"/>
          </a:solidFill>
          <a:ln>
            <a:noFill/>
          </a:ln>
        </p:spPr>
        <p:txBody>
          <a:bodyPr lIns="91425" tIns="91425" rIns="91425" bIns="91425" anchor="ctr" anchorCtr="0">
            <a:noAutofit/>
          </a:bodyPr>
          <a:lstStyle/>
          <a:p>
            <a:pPr lvl="0">
              <a:spcBef>
                <a:spcPts val="0"/>
              </a:spcBef>
              <a:buNone/>
            </a:pPr>
            <a:endParaRPr/>
          </a:p>
        </p:txBody>
      </p:sp>
      <p:cxnSp>
        <p:nvCxnSpPr>
          <p:cNvPr id="43" name="Shape 43"/>
          <p:cNvCxnSpPr/>
          <p:nvPr/>
        </p:nvCxnSpPr>
        <p:spPr>
          <a:xfrm>
            <a:off x="5029675" y="4495500"/>
            <a:ext cx="577200" cy="0"/>
          </a:xfrm>
          <a:prstGeom prst="straightConnector1">
            <a:avLst/>
          </a:prstGeom>
          <a:noFill/>
          <a:ln w="19050" cap="flat" cmpd="sng">
            <a:solidFill>
              <a:schemeClr val="dk1"/>
            </a:solidFill>
            <a:prstDash val="lgDash"/>
            <a:round/>
            <a:headEnd type="none" w="med" len="med"/>
            <a:tailEnd type="none" w="med" len="med"/>
          </a:ln>
        </p:spPr>
      </p:cxnSp>
      <p:sp>
        <p:nvSpPr>
          <p:cNvPr id="44" name="Shape 44"/>
          <p:cNvSpPr txBox="1">
            <a:spLocks noGrp="1"/>
          </p:cNvSpPr>
          <p:nvPr>
            <p:ph type="title"/>
          </p:nvPr>
        </p:nvSpPr>
        <p:spPr>
          <a:xfrm>
            <a:off x="265500" y="1078750"/>
            <a:ext cx="4045200" cy="1789200"/>
          </a:xfrm>
          <a:prstGeom prst="rect">
            <a:avLst/>
          </a:prstGeom>
        </p:spPr>
        <p:txBody>
          <a:bodyPr lIns="91425" tIns="91425" rIns="91425" bIns="91425" anchor="b" anchorCtr="0"/>
          <a:lstStyle>
            <a:lvl1pPr lvl="0" algn="ctr">
              <a:spcBef>
                <a:spcPts val="0"/>
              </a:spcBef>
              <a:buClr>
                <a:schemeClr val="lt1"/>
              </a:buClr>
              <a:buSzPct val="100000"/>
              <a:defRPr sz="4600">
                <a:solidFill>
                  <a:schemeClr val="lt1"/>
                </a:solidFill>
              </a:defRPr>
            </a:lvl1pPr>
            <a:lvl2pPr lvl="1" algn="ctr">
              <a:spcBef>
                <a:spcPts val="0"/>
              </a:spcBef>
              <a:buClr>
                <a:schemeClr val="lt1"/>
              </a:buClr>
              <a:buSzPct val="100000"/>
              <a:defRPr sz="4600">
                <a:solidFill>
                  <a:schemeClr val="lt1"/>
                </a:solidFill>
              </a:defRPr>
            </a:lvl2pPr>
            <a:lvl3pPr lvl="2" algn="ctr">
              <a:spcBef>
                <a:spcPts val="0"/>
              </a:spcBef>
              <a:buClr>
                <a:schemeClr val="lt1"/>
              </a:buClr>
              <a:buSzPct val="100000"/>
              <a:defRPr sz="4600">
                <a:solidFill>
                  <a:schemeClr val="lt1"/>
                </a:solidFill>
              </a:defRPr>
            </a:lvl3pPr>
            <a:lvl4pPr lvl="3" algn="ctr">
              <a:spcBef>
                <a:spcPts val="0"/>
              </a:spcBef>
              <a:buClr>
                <a:schemeClr val="lt1"/>
              </a:buClr>
              <a:buSzPct val="100000"/>
              <a:defRPr sz="4600">
                <a:solidFill>
                  <a:schemeClr val="lt1"/>
                </a:solidFill>
              </a:defRPr>
            </a:lvl4pPr>
            <a:lvl5pPr lvl="4" algn="ctr">
              <a:spcBef>
                <a:spcPts val="0"/>
              </a:spcBef>
              <a:buClr>
                <a:schemeClr val="lt1"/>
              </a:buClr>
              <a:buSzPct val="100000"/>
              <a:defRPr sz="4600">
                <a:solidFill>
                  <a:schemeClr val="lt1"/>
                </a:solidFill>
              </a:defRPr>
            </a:lvl5pPr>
            <a:lvl6pPr lvl="5" algn="ctr">
              <a:spcBef>
                <a:spcPts val="0"/>
              </a:spcBef>
              <a:buClr>
                <a:schemeClr val="lt1"/>
              </a:buClr>
              <a:buSzPct val="100000"/>
              <a:defRPr sz="4600">
                <a:solidFill>
                  <a:schemeClr val="lt1"/>
                </a:solidFill>
              </a:defRPr>
            </a:lvl6pPr>
            <a:lvl7pPr lvl="6" algn="ctr">
              <a:spcBef>
                <a:spcPts val="0"/>
              </a:spcBef>
              <a:buClr>
                <a:schemeClr val="lt1"/>
              </a:buClr>
              <a:buSzPct val="100000"/>
              <a:defRPr sz="4600">
                <a:solidFill>
                  <a:schemeClr val="lt1"/>
                </a:solidFill>
              </a:defRPr>
            </a:lvl7pPr>
            <a:lvl8pPr lvl="7" algn="ctr">
              <a:spcBef>
                <a:spcPts val="0"/>
              </a:spcBef>
              <a:buClr>
                <a:schemeClr val="lt1"/>
              </a:buClr>
              <a:buSzPct val="100000"/>
              <a:defRPr sz="4600">
                <a:solidFill>
                  <a:schemeClr val="lt1"/>
                </a:solidFill>
              </a:defRPr>
            </a:lvl8pPr>
            <a:lvl9pPr lvl="8" algn="ctr">
              <a:spcBef>
                <a:spcPts val="0"/>
              </a:spcBef>
              <a:buClr>
                <a:schemeClr val="lt1"/>
              </a:buClr>
              <a:buSzPct val="100000"/>
              <a:defRPr sz="4600">
                <a:solidFill>
                  <a:schemeClr val="lt1"/>
                </a:solidFill>
              </a:defRPr>
            </a:lvl9pPr>
          </a:lstStyle>
          <a:p>
            <a:endParaRPr/>
          </a:p>
        </p:txBody>
      </p:sp>
      <p:sp>
        <p:nvSpPr>
          <p:cNvPr id="45" name="Shape 45"/>
          <p:cNvSpPr txBox="1">
            <a:spLocks noGrp="1"/>
          </p:cNvSpPr>
          <p:nvPr>
            <p:ph type="subTitle" idx="1"/>
          </p:nvPr>
        </p:nvSpPr>
        <p:spPr>
          <a:xfrm>
            <a:off x="265500" y="2921400"/>
            <a:ext cx="4045200" cy="1345500"/>
          </a:xfrm>
          <a:prstGeom prst="rect">
            <a:avLst/>
          </a:prstGeom>
        </p:spPr>
        <p:txBody>
          <a:bodyPr lIns="91425" tIns="91425" rIns="91425" bIns="91425" anchor="t" anchorCtr="0"/>
          <a:lstStyle>
            <a:lvl1pPr lvl="0" algn="ctr">
              <a:lnSpc>
                <a:spcPct val="100000"/>
              </a:lnSpc>
              <a:spcBef>
                <a:spcPts val="0"/>
              </a:spcBef>
              <a:spcAft>
                <a:spcPts val="0"/>
              </a:spcAft>
              <a:buClr>
                <a:schemeClr val="lt1"/>
              </a:buClr>
              <a:buSzPct val="100000"/>
              <a:buNone/>
              <a:defRPr sz="1900">
                <a:solidFill>
                  <a:schemeClr val="lt1"/>
                </a:solidFill>
              </a:defRPr>
            </a:lvl1pPr>
            <a:lvl2pPr lvl="1" algn="ctr">
              <a:lnSpc>
                <a:spcPct val="100000"/>
              </a:lnSpc>
              <a:spcBef>
                <a:spcPts val="0"/>
              </a:spcBef>
              <a:spcAft>
                <a:spcPts val="0"/>
              </a:spcAft>
              <a:buClr>
                <a:schemeClr val="lt1"/>
              </a:buClr>
              <a:buSzPct val="100000"/>
              <a:buNone/>
              <a:defRPr sz="1900">
                <a:solidFill>
                  <a:schemeClr val="lt1"/>
                </a:solidFill>
              </a:defRPr>
            </a:lvl2pPr>
            <a:lvl3pPr lvl="2" algn="ctr">
              <a:lnSpc>
                <a:spcPct val="100000"/>
              </a:lnSpc>
              <a:spcBef>
                <a:spcPts val="0"/>
              </a:spcBef>
              <a:spcAft>
                <a:spcPts val="0"/>
              </a:spcAft>
              <a:buClr>
                <a:schemeClr val="lt1"/>
              </a:buClr>
              <a:buSzPct val="100000"/>
              <a:buNone/>
              <a:defRPr sz="1900">
                <a:solidFill>
                  <a:schemeClr val="lt1"/>
                </a:solidFill>
              </a:defRPr>
            </a:lvl3pPr>
            <a:lvl4pPr lvl="3" algn="ctr">
              <a:lnSpc>
                <a:spcPct val="100000"/>
              </a:lnSpc>
              <a:spcBef>
                <a:spcPts val="0"/>
              </a:spcBef>
              <a:spcAft>
                <a:spcPts val="0"/>
              </a:spcAft>
              <a:buClr>
                <a:schemeClr val="lt1"/>
              </a:buClr>
              <a:buSzPct val="100000"/>
              <a:buNone/>
              <a:defRPr sz="1900">
                <a:solidFill>
                  <a:schemeClr val="lt1"/>
                </a:solidFill>
              </a:defRPr>
            </a:lvl4pPr>
            <a:lvl5pPr lvl="4" algn="ctr">
              <a:lnSpc>
                <a:spcPct val="100000"/>
              </a:lnSpc>
              <a:spcBef>
                <a:spcPts val="0"/>
              </a:spcBef>
              <a:spcAft>
                <a:spcPts val="0"/>
              </a:spcAft>
              <a:buClr>
                <a:schemeClr val="lt1"/>
              </a:buClr>
              <a:buSzPct val="100000"/>
              <a:buNone/>
              <a:defRPr sz="1900">
                <a:solidFill>
                  <a:schemeClr val="lt1"/>
                </a:solidFill>
              </a:defRPr>
            </a:lvl5pPr>
            <a:lvl6pPr lvl="5" algn="ctr">
              <a:lnSpc>
                <a:spcPct val="100000"/>
              </a:lnSpc>
              <a:spcBef>
                <a:spcPts val="0"/>
              </a:spcBef>
              <a:spcAft>
                <a:spcPts val="0"/>
              </a:spcAft>
              <a:buClr>
                <a:schemeClr val="lt1"/>
              </a:buClr>
              <a:buSzPct val="100000"/>
              <a:buNone/>
              <a:defRPr sz="1900">
                <a:solidFill>
                  <a:schemeClr val="lt1"/>
                </a:solidFill>
              </a:defRPr>
            </a:lvl6pPr>
            <a:lvl7pPr lvl="6" algn="ctr">
              <a:lnSpc>
                <a:spcPct val="100000"/>
              </a:lnSpc>
              <a:spcBef>
                <a:spcPts val="0"/>
              </a:spcBef>
              <a:spcAft>
                <a:spcPts val="0"/>
              </a:spcAft>
              <a:buClr>
                <a:schemeClr val="lt1"/>
              </a:buClr>
              <a:buSzPct val="100000"/>
              <a:buNone/>
              <a:defRPr sz="1900">
                <a:solidFill>
                  <a:schemeClr val="lt1"/>
                </a:solidFill>
              </a:defRPr>
            </a:lvl7pPr>
            <a:lvl8pPr lvl="7" algn="ctr">
              <a:lnSpc>
                <a:spcPct val="100000"/>
              </a:lnSpc>
              <a:spcBef>
                <a:spcPts val="0"/>
              </a:spcBef>
              <a:spcAft>
                <a:spcPts val="0"/>
              </a:spcAft>
              <a:buClr>
                <a:schemeClr val="lt1"/>
              </a:buClr>
              <a:buSzPct val="100000"/>
              <a:buNone/>
              <a:defRPr sz="1900">
                <a:solidFill>
                  <a:schemeClr val="lt1"/>
                </a:solidFill>
              </a:defRPr>
            </a:lvl8pPr>
            <a:lvl9pPr lvl="8" algn="ctr">
              <a:lnSpc>
                <a:spcPct val="100000"/>
              </a:lnSpc>
              <a:spcBef>
                <a:spcPts val="0"/>
              </a:spcBef>
              <a:spcAft>
                <a:spcPts val="0"/>
              </a:spcAft>
              <a:buClr>
                <a:schemeClr val="lt1"/>
              </a:buClr>
              <a:buSzPct val="100000"/>
              <a:buNone/>
              <a:defRPr sz="1900">
                <a:solidFill>
                  <a:schemeClr val="lt1"/>
                </a:solidFill>
              </a:defRPr>
            </a:lvl9pPr>
          </a:lstStyle>
          <a:p>
            <a:endParaRPr/>
          </a:p>
        </p:txBody>
      </p:sp>
      <p:sp>
        <p:nvSpPr>
          <p:cNvPr id="46" name="Shape 46"/>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8"/>
        <p:cNvGrpSpPr/>
        <p:nvPr/>
      </p:nvGrpSpPr>
      <p:grpSpPr>
        <a:xfrm>
          <a:off x="0" y="0"/>
          <a:ext cx="0" cy="0"/>
          <a:chOff x="0" y="0"/>
          <a:chExt cx="0" cy="0"/>
        </a:xfrm>
      </p:grpSpPr>
      <p:sp>
        <p:nvSpPr>
          <p:cNvPr id="49" name="Shape 49"/>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SzPct val="100000"/>
              <a:buFont typeface="Oswald"/>
              <a:buNone/>
              <a:defRPr sz="2100">
                <a:latin typeface="Oswald"/>
                <a:ea typeface="Oswald"/>
                <a:cs typeface="Oswald"/>
                <a:sym typeface="Oswald"/>
              </a:defRPr>
            </a:lvl1pPr>
          </a:lstStyle>
          <a:p>
            <a:endParaRPr/>
          </a:p>
        </p:txBody>
      </p:sp>
      <p:sp>
        <p:nvSpPr>
          <p:cNvPr id="50" name="Shape 5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372500"/>
            <a:ext cx="8520600" cy="733500"/>
          </a:xfrm>
          <a:prstGeom prst="rect">
            <a:avLst/>
          </a:prstGeom>
          <a:noFill/>
          <a:ln>
            <a:noFill/>
          </a:ln>
        </p:spPr>
        <p:txBody>
          <a:bodyPr lIns="91425" tIns="91425" rIns="91425" bIns="91425" anchor="b" anchorCtr="0"/>
          <a:lstStyle>
            <a:lvl1pPr lvl="0">
              <a:spcBef>
                <a:spcPts val="0"/>
              </a:spcBef>
              <a:buClr>
                <a:schemeClr val="dk2"/>
              </a:buClr>
              <a:buSzPct val="100000"/>
              <a:buFont typeface="Oswald"/>
              <a:buNone/>
              <a:defRPr sz="3000">
                <a:solidFill>
                  <a:schemeClr val="dk2"/>
                </a:solidFill>
                <a:latin typeface="Oswald"/>
                <a:ea typeface="Oswald"/>
                <a:cs typeface="Oswald"/>
                <a:sym typeface="Oswald"/>
              </a:defRPr>
            </a:lvl1pPr>
            <a:lvl2pPr lvl="1">
              <a:spcBef>
                <a:spcPts val="0"/>
              </a:spcBef>
              <a:buClr>
                <a:schemeClr val="dk2"/>
              </a:buClr>
              <a:buSzPct val="100000"/>
              <a:buFont typeface="Oswald"/>
              <a:buNone/>
              <a:defRPr sz="3000">
                <a:solidFill>
                  <a:schemeClr val="dk2"/>
                </a:solidFill>
                <a:latin typeface="Oswald"/>
                <a:ea typeface="Oswald"/>
                <a:cs typeface="Oswald"/>
                <a:sym typeface="Oswald"/>
              </a:defRPr>
            </a:lvl2pPr>
            <a:lvl3pPr lvl="2">
              <a:spcBef>
                <a:spcPts val="0"/>
              </a:spcBef>
              <a:buClr>
                <a:schemeClr val="dk2"/>
              </a:buClr>
              <a:buSzPct val="100000"/>
              <a:buFont typeface="Oswald"/>
              <a:buNone/>
              <a:defRPr sz="3000">
                <a:solidFill>
                  <a:schemeClr val="dk2"/>
                </a:solidFill>
                <a:latin typeface="Oswald"/>
                <a:ea typeface="Oswald"/>
                <a:cs typeface="Oswald"/>
                <a:sym typeface="Oswald"/>
              </a:defRPr>
            </a:lvl3pPr>
            <a:lvl4pPr lvl="3">
              <a:spcBef>
                <a:spcPts val="0"/>
              </a:spcBef>
              <a:buClr>
                <a:schemeClr val="dk2"/>
              </a:buClr>
              <a:buSzPct val="100000"/>
              <a:buFont typeface="Oswald"/>
              <a:buNone/>
              <a:defRPr sz="3000">
                <a:solidFill>
                  <a:schemeClr val="dk2"/>
                </a:solidFill>
                <a:latin typeface="Oswald"/>
                <a:ea typeface="Oswald"/>
                <a:cs typeface="Oswald"/>
                <a:sym typeface="Oswald"/>
              </a:defRPr>
            </a:lvl4pPr>
            <a:lvl5pPr lvl="4">
              <a:spcBef>
                <a:spcPts val="0"/>
              </a:spcBef>
              <a:buClr>
                <a:schemeClr val="dk2"/>
              </a:buClr>
              <a:buSzPct val="100000"/>
              <a:buFont typeface="Oswald"/>
              <a:buNone/>
              <a:defRPr sz="3000">
                <a:solidFill>
                  <a:schemeClr val="dk2"/>
                </a:solidFill>
                <a:latin typeface="Oswald"/>
                <a:ea typeface="Oswald"/>
                <a:cs typeface="Oswald"/>
                <a:sym typeface="Oswald"/>
              </a:defRPr>
            </a:lvl5pPr>
            <a:lvl6pPr lvl="5">
              <a:spcBef>
                <a:spcPts val="0"/>
              </a:spcBef>
              <a:buClr>
                <a:schemeClr val="dk2"/>
              </a:buClr>
              <a:buSzPct val="100000"/>
              <a:buFont typeface="Oswald"/>
              <a:buNone/>
              <a:defRPr sz="3000">
                <a:solidFill>
                  <a:schemeClr val="dk2"/>
                </a:solidFill>
                <a:latin typeface="Oswald"/>
                <a:ea typeface="Oswald"/>
                <a:cs typeface="Oswald"/>
                <a:sym typeface="Oswald"/>
              </a:defRPr>
            </a:lvl6pPr>
            <a:lvl7pPr lvl="6">
              <a:spcBef>
                <a:spcPts val="0"/>
              </a:spcBef>
              <a:buClr>
                <a:schemeClr val="dk2"/>
              </a:buClr>
              <a:buSzPct val="100000"/>
              <a:buFont typeface="Oswald"/>
              <a:buNone/>
              <a:defRPr sz="3000">
                <a:solidFill>
                  <a:schemeClr val="dk2"/>
                </a:solidFill>
                <a:latin typeface="Oswald"/>
                <a:ea typeface="Oswald"/>
                <a:cs typeface="Oswald"/>
                <a:sym typeface="Oswald"/>
              </a:defRPr>
            </a:lvl7pPr>
            <a:lvl8pPr lvl="7">
              <a:spcBef>
                <a:spcPts val="0"/>
              </a:spcBef>
              <a:buClr>
                <a:schemeClr val="dk2"/>
              </a:buClr>
              <a:buSzPct val="100000"/>
              <a:buFont typeface="Oswald"/>
              <a:buNone/>
              <a:defRPr sz="3000">
                <a:solidFill>
                  <a:schemeClr val="dk2"/>
                </a:solidFill>
                <a:latin typeface="Oswald"/>
                <a:ea typeface="Oswald"/>
                <a:cs typeface="Oswald"/>
                <a:sym typeface="Oswald"/>
              </a:defRPr>
            </a:lvl8pPr>
            <a:lvl9pPr lvl="8">
              <a:spcBef>
                <a:spcPts val="0"/>
              </a:spcBef>
              <a:buClr>
                <a:schemeClr val="dk2"/>
              </a:buClr>
              <a:buSzPct val="100000"/>
              <a:buFont typeface="Oswald"/>
              <a:buNone/>
              <a:defRPr sz="3000">
                <a:solidFill>
                  <a:schemeClr val="dk2"/>
                </a:solidFill>
                <a:latin typeface="Oswald"/>
                <a:ea typeface="Oswald"/>
                <a:cs typeface="Oswald"/>
                <a:sym typeface="Oswald"/>
              </a:defRPr>
            </a:lvl9pPr>
          </a:lstStyle>
          <a:p>
            <a:endParaRPr/>
          </a:p>
        </p:txBody>
      </p:sp>
      <p:sp>
        <p:nvSpPr>
          <p:cNvPr id="7" name="Shape 7"/>
          <p:cNvSpPr txBox="1">
            <a:spLocks noGrp="1"/>
          </p:cNvSpPr>
          <p:nvPr>
            <p:ph type="body" idx="1"/>
          </p:nvPr>
        </p:nvSpPr>
        <p:spPr>
          <a:xfrm>
            <a:off x="311700" y="1468825"/>
            <a:ext cx="8520600" cy="30999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buFont typeface="Source Code Pro"/>
              <a:defRPr sz="1800">
                <a:solidFill>
                  <a:schemeClr val="dk2"/>
                </a:solidFill>
                <a:latin typeface="Source Code Pro"/>
                <a:ea typeface="Source Code Pro"/>
                <a:cs typeface="Source Code Pro"/>
                <a:sym typeface="Source Code Pro"/>
              </a:defRPr>
            </a:lvl1pPr>
            <a:lvl2pPr lvl="1">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2pPr>
            <a:lvl3pPr lvl="2">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3pPr>
            <a:lvl4pPr lvl="3">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4pPr>
            <a:lvl5pPr lvl="4">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5pPr>
            <a:lvl6pPr lvl="5">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6pPr>
            <a:lvl7pPr lvl="6">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7pPr>
            <a:lvl8pPr lvl="7">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8pPr>
            <a:lvl9pPr lvl="8">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2"/>
                </a:solidFill>
                <a:latin typeface="Source Code Pro"/>
                <a:ea typeface="Source Code Pro"/>
                <a:cs typeface="Source Code Pro"/>
                <a:sym typeface="Source Code Pro"/>
              </a:rPr>
              <a:t>‹#›</a:t>
            </a:fld>
            <a:endParaRPr lang="en" sz="1000">
              <a:solidFill>
                <a:schemeClr val="dk2"/>
              </a:solidFill>
              <a:latin typeface="Source Code Pro"/>
              <a:ea typeface="Source Code Pro"/>
              <a:cs typeface="Source Code Pro"/>
              <a:sym typeface="Source Code Pr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311700" y="670673"/>
            <a:ext cx="8520600" cy="733500"/>
          </a:xfrm>
          <a:prstGeom prst="rect">
            <a:avLst/>
          </a:prstGeom>
        </p:spPr>
        <p:txBody>
          <a:bodyPr lIns="91425" tIns="91425" rIns="91425" bIns="91425" anchor="b" anchorCtr="0">
            <a:noAutofit/>
          </a:bodyPr>
          <a:lstStyle/>
          <a:p>
            <a:pPr lvl="0">
              <a:spcBef>
                <a:spcPts val="0"/>
              </a:spcBef>
              <a:buNone/>
            </a:pPr>
            <a:r>
              <a:rPr lang="es-US" sz="4300" dirty="0">
                <a:latin typeface="Amatic SC"/>
                <a:sym typeface="Amatic SC"/>
              </a:rPr>
              <a:t>Uso responsable de medicamentos recetados y de venta libre - Reglas del juego</a:t>
            </a:r>
          </a:p>
        </p:txBody>
      </p:sp>
      <p:sp>
        <p:nvSpPr>
          <p:cNvPr id="63" name="Shape 63"/>
          <p:cNvSpPr txBox="1">
            <a:spLocks noGrp="1"/>
          </p:cNvSpPr>
          <p:nvPr>
            <p:ph type="body" idx="1"/>
          </p:nvPr>
        </p:nvSpPr>
        <p:spPr>
          <a:xfrm>
            <a:off x="311700" y="1468825"/>
            <a:ext cx="8520600" cy="3326700"/>
          </a:xfrm>
          <a:prstGeom prst="rect">
            <a:avLst/>
          </a:prstGeom>
        </p:spPr>
        <p:txBody>
          <a:bodyPr lIns="91425" tIns="91425" rIns="91425" bIns="91425" anchor="t" anchorCtr="0">
            <a:noAutofit/>
          </a:bodyPr>
          <a:lstStyle/>
          <a:p>
            <a:pPr marL="457200" lvl="0" indent="-419100" rtl="0">
              <a:spcBef>
                <a:spcPts val="0"/>
              </a:spcBef>
              <a:buSzPct val="100000"/>
              <a:buFont typeface="Calibri"/>
              <a:buAutoNum type="arabicPeriod"/>
            </a:pPr>
            <a:r>
              <a:rPr lang="es-US" sz="3000" dirty="0">
                <a:latin typeface="Calibri"/>
                <a:sym typeface="Calibri"/>
              </a:rPr>
              <a:t>En grupos, determinen si la afirmación en la pizarra se aplica solo a </a:t>
            </a:r>
            <a:r>
              <a:rPr lang="es-US" sz="3000" b="1" dirty="0">
                <a:latin typeface="Calibri"/>
                <a:sym typeface="Calibri"/>
              </a:rPr>
              <a:t>medicamentos recetados</a:t>
            </a:r>
            <a:r>
              <a:rPr lang="es-US" sz="3000" dirty="0">
                <a:latin typeface="Calibri"/>
                <a:sym typeface="Calibri"/>
              </a:rPr>
              <a:t>, solo a </a:t>
            </a:r>
            <a:r>
              <a:rPr lang="es-US" sz="3000" b="1" dirty="0">
                <a:latin typeface="Calibri"/>
                <a:sym typeface="Calibri"/>
              </a:rPr>
              <a:t>medicamentos</a:t>
            </a:r>
            <a:r>
              <a:rPr lang="es-US" sz="3000" dirty="0">
                <a:latin typeface="Calibri"/>
                <a:sym typeface="Calibri"/>
              </a:rPr>
              <a:t> </a:t>
            </a:r>
            <a:r>
              <a:rPr lang="es-US" sz="3000" b="1" dirty="0">
                <a:latin typeface="Calibri"/>
                <a:sym typeface="Calibri"/>
              </a:rPr>
              <a:t>de venta libre</a:t>
            </a:r>
            <a:r>
              <a:rPr lang="es-US" sz="3000" dirty="0">
                <a:latin typeface="Calibri"/>
                <a:sym typeface="Calibri"/>
              </a:rPr>
              <a:t>, o a </a:t>
            </a:r>
            <a:r>
              <a:rPr lang="es-US" sz="3000" b="1" dirty="0">
                <a:latin typeface="Calibri"/>
                <a:sym typeface="Calibri"/>
              </a:rPr>
              <a:t>ambos</a:t>
            </a:r>
            <a:r>
              <a:rPr lang="es-US" sz="3000" dirty="0">
                <a:latin typeface="Calibri"/>
                <a:sym typeface="Calibri"/>
              </a:rPr>
              <a:t>.</a:t>
            </a:r>
          </a:p>
          <a:p>
            <a:pPr lvl="0" rtl="0">
              <a:spcBef>
                <a:spcPts val="0"/>
              </a:spcBef>
              <a:buNone/>
            </a:pPr>
            <a:endParaRPr lang="es-US" sz="600" dirty="0">
              <a:latin typeface="Calibri"/>
              <a:ea typeface="Calibri"/>
              <a:cs typeface="Calibri"/>
              <a:sym typeface="Calibri"/>
            </a:endParaRPr>
          </a:p>
          <a:p>
            <a:pPr marL="457200" lvl="0" indent="-419100">
              <a:buFont typeface="Calibri"/>
              <a:buAutoNum type="arabicPeriod"/>
            </a:pPr>
            <a:r>
              <a:rPr lang="es-US" sz="3000" b="1" u="sng" dirty="0">
                <a:latin typeface="Calibri"/>
                <a:sym typeface="Calibri"/>
              </a:rPr>
              <a:t>NO</a:t>
            </a:r>
            <a:r>
              <a:rPr lang="es-US" sz="3000" dirty="0">
                <a:latin typeface="Calibri"/>
                <a:sym typeface="Calibri"/>
              </a:rPr>
              <a:t> alcen la tarjeta con su respuesta hasta que el instructor diga</a:t>
            </a:r>
            <a:r>
              <a:rPr lang="es-US" sz="3000" dirty="0">
                <a:latin typeface="Calibri"/>
                <a:sym typeface="Calibri"/>
              </a:rPr>
              <a:t>, “Álcenla” </a:t>
            </a:r>
            <a:r>
              <a:rPr lang="es-US" sz="3000" dirty="0">
                <a:latin typeface="Calibri"/>
                <a:sym typeface="Calibri"/>
              </a:rPr>
              <a:t>(“</a:t>
            </a:r>
            <a:r>
              <a:rPr lang="es-US" sz="3000" dirty="0" err="1">
                <a:latin typeface="Calibri"/>
                <a:sym typeface="Calibri"/>
              </a:rPr>
              <a:t>Hold</a:t>
            </a:r>
            <a:r>
              <a:rPr lang="es-US" sz="3000" dirty="0">
                <a:latin typeface="Calibri"/>
                <a:sym typeface="Calibri"/>
              </a:rPr>
              <a:t> </a:t>
            </a:r>
            <a:r>
              <a:rPr lang="es-US" sz="3000" dirty="0" err="1">
                <a:latin typeface="Calibri"/>
                <a:sym typeface="Calibri"/>
              </a:rPr>
              <a:t>Them</a:t>
            </a:r>
            <a:r>
              <a:rPr lang="es-US" sz="3000" dirty="0">
                <a:latin typeface="Calibri"/>
                <a:sym typeface="Calibri"/>
              </a:rPr>
              <a:t> </a:t>
            </a:r>
            <a:r>
              <a:rPr lang="es-US" sz="3000" dirty="0">
                <a:latin typeface="Calibri"/>
                <a:sym typeface="Calibri"/>
              </a:rPr>
              <a:t>Up”)</a:t>
            </a:r>
            <a:endParaRPr lang="es-US" sz="3000" dirty="0">
              <a:latin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3">
                                            <p:txEl>
                                              <p:pRg st="0" end="0"/>
                                            </p:txEl>
                                          </p:spTgt>
                                        </p:tgtEl>
                                        <p:attrNameLst>
                                          <p:attrName>style.visibility</p:attrName>
                                        </p:attrNameLst>
                                      </p:cBhvr>
                                      <p:to>
                                        <p:strVal val="visible"/>
                                      </p:to>
                                    </p:set>
                                    <p:animEffect transition="in" filter="fade">
                                      <p:cBhvr>
                                        <p:cTn id="7" dur="1000"/>
                                        <p:tgtEl>
                                          <p:spTgt spid="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3">
                                            <p:txEl>
                                              <p:pRg st="2" end="2"/>
                                            </p:txEl>
                                          </p:spTgt>
                                        </p:tgtEl>
                                        <p:attrNameLst>
                                          <p:attrName>style.visibility</p:attrName>
                                        </p:attrNameLst>
                                      </p:cBhvr>
                                      <p:to>
                                        <p:strVal val="visible"/>
                                      </p:to>
                                    </p:set>
                                    <p:animEffect transition="in" filter="fade">
                                      <p:cBhvr>
                                        <p:cTn id="12" dur="1000"/>
                                        <p:tgtEl>
                                          <p:spTgt spid="6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s-US" sz="6500">
                <a:solidFill>
                  <a:srgbClr val="000000"/>
                </a:solidFill>
                <a:highlight>
                  <a:srgbClr val="00FF00"/>
                </a:highlight>
                <a:latin typeface="Amatic SC"/>
                <a:sym typeface="Amatic SC"/>
              </a:rPr>
              <a:t>Ambos</a:t>
            </a:r>
          </a:p>
        </p:txBody>
      </p:sp>
      <p:sp>
        <p:nvSpPr>
          <p:cNvPr id="117" name="Shape 117"/>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s-US" sz="3500" dirty="0">
                <a:solidFill>
                  <a:srgbClr val="000000"/>
                </a:solidFill>
                <a:latin typeface="Calibri"/>
                <a:sym typeface="Calibri"/>
              </a:rPr>
              <a:t>Algunas personas creen que los medicamentos de venta libre son más seguros porque no requieren una receta; sin embargo, pueden ser tan peligrosos como los recetados si se usan </a:t>
            </a:r>
            <a:r>
              <a:rPr lang="es-US" sz="3500" dirty="0" smtClean="0">
                <a:solidFill>
                  <a:srgbClr val="000000"/>
                </a:solidFill>
                <a:latin typeface="Calibri"/>
                <a:sym typeface="Calibri"/>
              </a:rPr>
              <a:t>incorrectamente</a:t>
            </a:r>
            <a:r>
              <a:rPr lang="es-US" sz="3500" dirty="0" smtClean="0">
                <a:solidFill>
                  <a:schemeClr val="bg2"/>
                </a:solidFill>
                <a:latin typeface="Calibri"/>
                <a:sym typeface="Calibri"/>
              </a:rPr>
              <a:t>.</a:t>
            </a:r>
            <a:endParaRPr lang="es-US" sz="3500" dirty="0">
              <a:solidFill>
                <a:schemeClr val="bg2"/>
              </a:solidFill>
              <a:latin typeface="Calibri"/>
              <a:sym typeface="Calibri"/>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s-US" sz="7000">
                <a:solidFill>
                  <a:srgbClr val="FFFFFF"/>
                </a:solidFill>
                <a:highlight>
                  <a:srgbClr val="000000"/>
                </a:highlight>
                <a:latin typeface="Amatic SC"/>
                <a:sym typeface="Amatic SC"/>
              </a:rPr>
              <a:t>Pregunta 5</a:t>
            </a:r>
          </a:p>
        </p:txBody>
      </p:sp>
      <p:sp>
        <p:nvSpPr>
          <p:cNvPr id="123" name="Shape 123"/>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s-US" sz="4000">
                <a:solidFill>
                  <a:srgbClr val="333333"/>
                </a:solidFill>
                <a:highlight>
                  <a:srgbClr val="FFFFFF"/>
                </a:highlight>
                <a:latin typeface="Calibri"/>
                <a:sym typeface="Calibri"/>
              </a:rPr>
              <a:t>Un frasco de estos tipos de medicamentos puede ser utilizado por más de una persona.</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s-US" sz="6500">
                <a:solidFill>
                  <a:srgbClr val="000000"/>
                </a:solidFill>
                <a:highlight>
                  <a:srgbClr val="00FF00"/>
                </a:highlight>
                <a:latin typeface="Amatic SC"/>
                <a:sym typeface="Amatic SC"/>
              </a:rPr>
              <a:t>Venta libre</a:t>
            </a:r>
          </a:p>
        </p:txBody>
      </p:sp>
      <p:sp>
        <p:nvSpPr>
          <p:cNvPr id="129" name="Shape 129"/>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s-US" sz="3500">
                <a:solidFill>
                  <a:srgbClr val="000000"/>
                </a:solidFill>
                <a:latin typeface="Calibri"/>
                <a:sym typeface="Calibri"/>
              </a:rPr>
              <a:t>Si un amigo tiene dolor de cabeza, puedo darle un Advil de mi frasco, pero no mi medicamento recetado para la migraña.</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s-US" sz="7000">
                <a:solidFill>
                  <a:srgbClr val="FFFFFF"/>
                </a:solidFill>
                <a:highlight>
                  <a:srgbClr val="000000"/>
                </a:highlight>
                <a:latin typeface="Amatic SC"/>
                <a:sym typeface="Amatic SC"/>
              </a:rPr>
              <a:t>Pregunta 6</a:t>
            </a:r>
          </a:p>
        </p:txBody>
      </p:sp>
      <p:sp>
        <p:nvSpPr>
          <p:cNvPr id="135" name="Shape 135"/>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s-US" sz="4000">
                <a:solidFill>
                  <a:srgbClr val="333333"/>
                </a:solidFill>
                <a:highlight>
                  <a:srgbClr val="FFFFFF"/>
                </a:highlight>
                <a:latin typeface="Calibri"/>
                <a:sym typeface="Calibri"/>
              </a:rPr>
              <a:t>La etiqueta de estos medicamentos incluye tu nombre.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s-US" sz="6500">
                <a:solidFill>
                  <a:srgbClr val="000000"/>
                </a:solidFill>
                <a:highlight>
                  <a:srgbClr val="00FF00"/>
                </a:highlight>
                <a:latin typeface="Amatic SC"/>
                <a:sym typeface="Amatic SC"/>
              </a:rPr>
              <a:t>Recetados</a:t>
            </a:r>
          </a:p>
        </p:txBody>
      </p:sp>
      <p:sp>
        <p:nvSpPr>
          <p:cNvPr id="141" name="Shape 141"/>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s-US" sz="3500" dirty="0">
                <a:solidFill>
                  <a:srgbClr val="000000"/>
                </a:solidFill>
                <a:latin typeface="Calibri"/>
                <a:sym typeface="Calibri"/>
              </a:rPr>
              <a:t>El nombre en el frasco indica la única persona que debe usar el </a:t>
            </a:r>
            <a:r>
              <a:rPr lang="es-US" sz="3500" dirty="0" smtClean="0">
                <a:solidFill>
                  <a:srgbClr val="000000"/>
                </a:solidFill>
                <a:latin typeface="Calibri"/>
                <a:sym typeface="Calibri"/>
              </a:rPr>
              <a:t>medicamento</a:t>
            </a:r>
            <a:r>
              <a:rPr lang="es-US" sz="3500" dirty="0" smtClean="0">
                <a:solidFill>
                  <a:schemeClr val="bg2">
                    <a:lumMod val="50000"/>
                  </a:schemeClr>
                </a:solidFill>
                <a:latin typeface="Calibri"/>
                <a:sym typeface="Calibri"/>
              </a:rPr>
              <a:t>.</a:t>
            </a:r>
            <a:endParaRPr lang="es-US" sz="3500" dirty="0">
              <a:solidFill>
                <a:schemeClr val="bg2">
                  <a:lumMod val="50000"/>
                </a:schemeClr>
              </a:solidFill>
              <a:latin typeface="Calibri"/>
              <a:sym typeface="Calibri"/>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s-US" sz="7000">
                <a:solidFill>
                  <a:srgbClr val="FFFFFF"/>
                </a:solidFill>
                <a:highlight>
                  <a:srgbClr val="000000"/>
                </a:highlight>
                <a:latin typeface="Amatic SC"/>
                <a:sym typeface="Amatic SC"/>
              </a:rPr>
              <a:t>Pregunta 7</a:t>
            </a:r>
          </a:p>
        </p:txBody>
      </p:sp>
      <p:sp>
        <p:nvSpPr>
          <p:cNvPr id="147" name="Shape 147"/>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s-US" sz="4000">
                <a:solidFill>
                  <a:srgbClr val="333333"/>
                </a:solidFill>
                <a:highlight>
                  <a:srgbClr val="FFFFFF"/>
                </a:highlight>
                <a:latin typeface="Calibri"/>
                <a:sym typeface="Calibri"/>
              </a:rPr>
              <a:t>La etiqueta de estos medicamentos incluye los ingredientes inactivos.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s-US" sz="6500">
                <a:solidFill>
                  <a:srgbClr val="000000"/>
                </a:solidFill>
                <a:highlight>
                  <a:srgbClr val="00FF00"/>
                </a:highlight>
                <a:latin typeface="Amatic SC"/>
                <a:sym typeface="Amatic SC"/>
              </a:rPr>
              <a:t>Venta libre</a:t>
            </a:r>
          </a:p>
        </p:txBody>
      </p:sp>
      <p:sp>
        <p:nvSpPr>
          <p:cNvPr id="153" name="Shape 153"/>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a:lnSpc>
                <a:spcPct val="100000"/>
              </a:lnSpc>
              <a:spcAft>
                <a:spcPts val="0"/>
              </a:spcAft>
              <a:buClr>
                <a:srgbClr val="000000"/>
              </a:buClr>
              <a:buFont typeface="Calibri"/>
              <a:buChar char="●"/>
            </a:pPr>
            <a:r>
              <a:rPr lang="es-US" sz="3500" dirty="0">
                <a:solidFill>
                  <a:srgbClr val="000000"/>
                </a:solidFill>
                <a:latin typeface="Calibri"/>
                <a:sym typeface="Calibri"/>
              </a:rPr>
              <a:t>Los ingredientes inactivos reemplazan las preguntas del médico sobre alergias en una cita; revisa los ingredientes inactivos para evitar reacciones </a:t>
            </a:r>
            <a:r>
              <a:rPr lang="es-US" sz="3500" dirty="0" smtClean="0">
                <a:solidFill>
                  <a:srgbClr val="000000"/>
                </a:solidFill>
                <a:latin typeface="Calibri"/>
                <a:sym typeface="Calibri"/>
              </a:rPr>
              <a:t>adversas</a:t>
            </a:r>
            <a:r>
              <a:rPr lang="es-US" sz="3500" dirty="0" smtClean="0">
                <a:solidFill>
                  <a:schemeClr val="bg2">
                    <a:lumMod val="50000"/>
                  </a:schemeClr>
                </a:solidFill>
                <a:latin typeface="Calibri"/>
                <a:sym typeface="Calibri"/>
              </a:rPr>
              <a:t>.</a:t>
            </a:r>
            <a:endParaRPr lang="es-US" sz="3500" dirty="0">
              <a:solidFill>
                <a:schemeClr val="bg2">
                  <a:lumMod val="50000"/>
                </a:schemeClr>
              </a:solidFill>
              <a:latin typeface="Calibri"/>
              <a:sym typeface="Calibri"/>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s-US" sz="7000">
                <a:solidFill>
                  <a:srgbClr val="FFFFFF"/>
                </a:solidFill>
                <a:highlight>
                  <a:srgbClr val="000000"/>
                </a:highlight>
                <a:latin typeface="Amatic SC"/>
                <a:sym typeface="Amatic SC"/>
              </a:rPr>
              <a:t>Pregunta 8</a:t>
            </a:r>
          </a:p>
        </p:txBody>
      </p:sp>
      <p:sp>
        <p:nvSpPr>
          <p:cNvPr id="159" name="Shape 159"/>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s-US" sz="4000">
                <a:solidFill>
                  <a:srgbClr val="333333"/>
                </a:solidFill>
                <a:highlight>
                  <a:srgbClr val="FFFFFF"/>
                </a:highlight>
                <a:latin typeface="Calibri"/>
                <a:sym typeface="Calibri"/>
              </a:rPr>
              <a:t>La etiqueta de estos medicamentos incluye advertencias relacionadas con el uso del medicamento.</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s-US" sz="6500">
                <a:solidFill>
                  <a:srgbClr val="000000"/>
                </a:solidFill>
                <a:highlight>
                  <a:srgbClr val="00FF00"/>
                </a:highlight>
                <a:latin typeface="Amatic SC"/>
                <a:sym typeface="Amatic SC"/>
              </a:rPr>
              <a:t>Ambos</a:t>
            </a:r>
          </a:p>
        </p:txBody>
      </p:sp>
      <p:sp>
        <p:nvSpPr>
          <p:cNvPr id="165" name="Shape 165"/>
          <p:cNvSpPr txBox="1">
            <a:spLocks noGrp="1"/>
          </p:cNvSpPr>
          <p:nvPr>
            <p:ph type="body" idx="1"/>
          </p:nvPr>
        </p:nvSpPr>
        <p:spPr>
          <a:xfrm>
            <a:off x="311700" y="15704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s-US" sz="3500" dirty="0">
                <a:solidFill>
                  <a:srgbClr val="000000"/>
                </a:solidFill>
                <a:latin typeface="Calibri"/>
                <a:sym typeface="Calibri"/>
              </a:rPr>
              <a:t>Qué evitar mientras se está tomando el medicamento; qué podría causar problemas</a:t>
            </a:r>
          </a:p>
          <a:p>
            <a:pPr lvl="0" rtl="0">
              <a:lnSpc>
                <a:spcPct val="100000"/>
              </a:lnSpc>
              <a:spcBef>
                <a:spcPts val="0"/>
              </a:spcBef>
              <a:spcAft>
                <a:spcPts val="0"/>
              </a:spcAft>
              <a:buNone/>
            </a:pPr>
            <a:endParaRPr lang="es-US" sz="1500" dirty="0">
              <a:solidFill>
                <a:srgbClr val="000000"/>
              </a:solidFill>
              <a:latin typeface="Calibri"/>
              <a:ea typeface="Calibri"/>
              <a:cs typeface="Calibri"/>
              <a:sym typeface="Calibri"/>
            </a:endParaRPr>
          </a:p>
          <a:p>
            <a:pPr marL="457200" lvl="0" indent="-450850" rtl="0">
              <a:lnSpc>
                <a:spcPct val="100000"/>
              </a:lnSpc>
              <a:spcBef>
                <a:spcPts val="0"/>
              </a:spcBef>
              <a:spcAft>
                <a:spcPts val="0"/>
              </a:spcAft>
              <a:buClr>
                <a:srgbClr val="000000"/>
              </a:buClr>
              <a:buSzPct val="100000"/>
              <a:buFont typeface="Calibri"/>
              <a:buChar char="●"/>
            </a:pPr>
            <a:r>
              <a:rPr lang="es-US" sz="3500" dirty="0">
                <a:solidFill>
                  <a:srgbClr val="000000"/>
                </a:solidFill>
                <a:latin typeface="Calibri"/>
                <a:sym typeface="Calibri"/>
              </a:rPr>
              <a:t>Importante para evitar reacciones adversas con otros medicamentos que ya se están tomando</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s-US" sz="7000">
                <a:solidFill>
                  <a:srgbClr val="FFFFFF"/>
                </a:solidFill>
                <a:highlight>
                  <a:srgbClr val="000000"/>
                </a:highlight>
                <a:latin typeface="Amatic SC"/>
                <a:sym typeface="Amatic SC"/>
              </a:rPr>
              <a:t>Pregunta 9</a:t>
            </a:r>
          </a:p>
        </p:txBody>
      </p:sp>
      <p:sp>
        <p:nvSpPr>
          <p:cNvPr id="171" name="Shape 171"/>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s-US" sz="4000">
                <a:solidFill>
                  <a:srgbClr val="333333"/>
                </a:solidFill>
                <a:highlight>
                  <a:srgbClr val="FFFFFF"/>
                </a:highlight>
                <a:latin typeface="Calibri"/>
                <a:sym typeface="Calibri"/>
              </a:rPr>
              <a:t>La etiqueta de estos medicamentos incluyen una descripción de qué apariencia tiene el medicamento.</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311700" y="631109"/>
            <a:ext cx="8520600" cy="733500"/>
          </a:xfrm>
          <a:prstGeom prst="rect">
            <a:avLst/>
          </a:prstGeom>
        </p:spPr>
        <p:txBody>
          <a:bodyPr lIns="91425" tIns="91425" rIns="91425" bIns="91425" anchor="b" anchorCtr="0">
            <a:noAutofit/>
          </a:bodyPr>
          <a:lstStyle/>
          <a:p>
            <a:pPr lvl="0" rtl="0">
              <a:spcBef>
                <a:spcPts val="0"/>
              </a:spcBef>
              <a:buNone/>
            </a:pPr>
            <a:r>
              <a:rPr lang="es-US" sz="4300" dirty="0">
                <a:latin typeface="Amatic SC"/>
                <a:sym typeface="Amatic SC"/>
              </a:rPr>
              <a:t>Uso responsable de medicamentos recetados y de venta libre - Reglas del juego</a:t>
            </a:r>
          </a:p>
        </p:txBody>
      </p:sp>
      <p:sp>
        <p:nvSpPr>
          <p:cNvPr id="69" name="Shape 69"/>
          <p:cNvSpPr txBox="1">
            <a:spLocks noGrp="1"/>
          </p:cNvSpPr>
          <p:nvPr>
            <p:ph type="body" idx="1"/>
          </p:nvPr>
        </p:nvSpPr>
        <p:spPr>
          <a:xfrm>
            <a:off x="311700" y="1468825"/>
            <a:ext cx="8520600" cy="3326700"/>
          </a:xfrm>
          <a:prstGeom prst="rect">
            <a:avLst/>
          </a:prstGeom>
        </p:spPr>
        <p:txBody>
          <a:bodyPr lIns="91425" tIns="91425" rIns="91425" bIns="91425" anchor="ctr" anchorCtr="0">
            <a:noAutofit/>
          </a:bodyPr>
          <a:lstStyle/>
          <a:p>
            <a:pPr marL="457200" lvl="0" indent="-419100" rtl="0">
              <a:spcBef>
                <a:spcPts val="0"/>
              </a:spcBef>
              <a:buSzPct val="100000"/>
              <a:buFont typeface="Calibri"/>
              <a:buAutoNum type="arabicPeriod"/>
            </a:pPr>
            <a:r>
              <a:rPr lang="es-US" sz="3000">
                <a:latin typeface="Calibri"/>
                <a:sym typeface="Calibri"/>
              </a:rPr>
              <a:t>Registra tus puntos en papel borrador</a:t>
            </a:r>
          </a:p>
          <a:p>
            <a:pPr marL="914400" lvl="1" indent="-419100" rtl="0">
              <a:spcBef>
                <a:spcPts val="0"/>
              </a:spcBef>
              <a:buSzPct val="100000"/>
              <a:buFont typeface="Calibri"/>
              <a:buAutoNum type="alphaLcPeriod"/>
            </a:pPr>
            <a:r>
              <a:rPr lang="es-US" sz="3000">
                <a:latin typeface="Calibri"/>
                <a:sym typeface="Calibri"/>
              </a:rPr>
              <a:t>Respuesta correcta = 1 punto</a:t>
            </a:r>
          </a:p>
          <a:p>
            <a:pPr marL="914400" lvl="1" indent="-419100" rtl="0">
              <a:spcBef>
                <a:spcPts val="0"/>
              </a:spcBef>
              <a:buSzPct val="100000"/>
              <a:buFont typeface="Calibri"/>
              <a:buAutoNum type="alphaLcPeriod"/>
            </a:pPr>
            <a:r>
              <a:rPr lang="es-US" sz="3000">
                <a:latin typeface="Calibri"/>
                <a:sym typeface="Calibri"/>
              </a:rPr>
              <a:t>Respuesta incorrecta = 0 puntos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9">
                                            <p:txEl>
                                              <p:pRg st="0" end="0"/>
                                            </p:txEl>
                                          </p:spTgt>
                                        </p:tgtEl>
                                        <p:attrNameLst>
                                          <p:attrName>style.visibility</p:attrName>
                                        </p:attrNameLst>
                                      </p:cBhvr>
                                      <p:to>
                                        <p:strVal val="visible"/>
                                      </p:to>
                                    </p:set>
                                    <p:animEffect transition="in" filter="fade">
                                      <p:cBhvr>
                                        <p:cTn id="7" dur="1000"/>
                                        <p:tgtEl>
                                          <p:spTgt spid="6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9">
                                            <p:txEl>
                                              <p:pRg st="1" end="1"/>
                                            </p:txEl>
                                          </p:spTgt>
                                        </p:tgtEl>
                                        <p:attrNameLst>
                                          <p:attrName>style.visibility</p:attrName>
                                        </p:attrNameLst>
                                      </p:cBhvr>
                                      <p:to>
                                        <p:strVal val="visible"/>
                                      </p:to>
                                    </p:set>
                                    <p:animEffect transition="in" filter="fade">
                                      <p:cBhvr>
                                        <p:cTn id="12" dur="1000"/>
                                        <p:tgtEl>
                                          <p:spTgt spid="6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9">
                                            <p:txEl>
                                              <p:pRg st="2" end="2"/>
                                            </p:txEl>
                                          </p:spTgt>
                                        </p:tgtEl>
                                        <p:attrNameLst>
                                          <p:attrName>style.visibility</p:attrName>
                                        </p:attrNameLst>
                                      </p:cBhvr>
                                      <p:to>
                                        <p:strVal val="visible"/>
                                      </p:to>
                                    </p:set>
                                    <p:animEffect transition="in" filter="fade">
                                      <p:cBhvr>
                                        <p:cTn id="17" dur="1000"/>
                                        <p:tgtEl>
                                          <p:spTgt spid="6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s-US" sz="6500" dirty="0">
                <a:solidFill>
                  <a:srgbClr val="000000"/>
                </a:solidFill>
                <a:highlight>
                  <a:srgbClr val="00FF00"/>
                </a:highlight>
                <a:latin typeface="Amatic SC"/>
                <a:sym typeface="Amatic SC"/>
              </a:rPr>
              <a:t>Ambos</a:t>
            </a:r>
          </a:p>
        </p:txBody>
      </p:sp>
      <p:sp>
        <p:nvSpPr>
          <p:cNvPr id="177" name="Shape 177"/>
          <p:cNvSpPr txBox="1">
            <a:spLocks noGrp="1"/>
          </p:cNvSpPr>
          <p:nvPr>
            <p:ph type="body" idx="1"/>
          </p:nvPr>
        </p:nvSpPr>
        <p:spPr>
          <a:xfrm>
            <a:off x="311700" y="1672024"/>
            <a:ext cx="8520600" cy="3099900"/>
          </a:xfrm>
          <a:prstGeom prst="rect">
            <a:avLst/>
          </a:prstGeom>
        </p:spPr>
        <p:txBody>
          <a:bodyPr lIns="91425" tIns="91425" rIns="91425" bIns="91425" anchor="ctr" anchorCtr="0">
            <a:noAutofit/>
          </a:bodyPr>
          <a:lstStyle/>
          <a:p>
            <a:pPr marL="457200" lvl="0" indent="-450850">
              <a:lnSpc>
                <a:spcPct val="100000"/>
              </a:lnSpc>
              <a:spcAft>
                <a:spcPts val="0"/>
              </a:spcAft>
              <a:buClr>
                <a:srgbClr val="000000"/>
              </a:buClr>
              <a:buFont typeface="Calibri"/>
              <a:buChar char="●"/>
            </a:pPr>
            <a:r>
              <a:rPr lang="es-US" sz="3200" dirty="0">
                <a:solidFill>
                  <a:srgbClr val="000000"/>
                </a:solidFill>
                <a:latin typeface="Calibri"/>
                <a:sym typeface="Calibri"/>
              </a:rPr>
              <a:t>El envase de venta libre tiene una imagen en la </a:t>
            </a:r>
            <a:r>
              <a:rPr lang="es-US" sz="3200" dirty="0" smtClean="0">
                <a:solidFill>
                  <a:srgbClr val="000000"/>
                </a:solidFill>
                <a:latin typeface="Calibri"/>
                <a:sym typeface="Calibri"/>
              </a:rPr>
              <a:t>caja</a:t>
            </a:r>
            <a:r>
              <a:rPr lang="es-US" sz="3200" dirty="0" smtClean="0">
                <a:solidFill>
                  <a:schemeClr val="bg2">
                    <a:lumMod val="50000"/>
                  </a:schemeClr>
                </a:solidFill>
                <a:latin typeface="Calibri"/>
                <a:sym typeface="Calibri"/>
              </a:rPr>
              <a:t>.</a:t>
            </a:r>
            <a:endParaRPr lang="es-US" sz="3200" dirty="0">
              <a:solidFill>
                <a:schemeClr val="bg2">
                  <a:lumMod val="50000"/>
                </a:schemeClr>
              </a:solidFill>
              <a:latin typeface="Calibri"/>
              <a:sym typeface="Calibri"/>
            </a:endParaRPr>
          </a:p>
          <a:p>
            <a:pPr lvl="0" rtl="0">
              <a:lnSpc>
                <a:spcPct val="100000"/>
              </a:lnSpc>
              <a:spcBef>
                <a:spcPts val="0"/>
              </a:spcBef>
              <a:spcAft>
                <a:spcPts val="0"/>
              </a:spcAft>
              <a:buNone/>
            </a:pPr>
            <a:endParaRPr lang="es-US" sz="1400" dirty="0">
              <a:solidFill>
                <a:srgbClr val="000000"/>
              </a:solidFill>
              <a:latin typeface="Calibri"/>
              <a:ea typeface="Calibri"/>
              <a:cs typeface="Calibri"/>
              <a:sym typeface="Calibri"/>
            </a:endParaRPr>
          </a:p>
          <a:p>
            <a:pPr marL="457200" lvl="0" indent="-450850" rtl="0">
              <a:lnSpc>
                <a:spcPct val="100000"/>
              </a:lnSpc>
              <a:spcBef>
                <a:spcPts val="0"/>
              </a:spcBef>
              <a:spcAft>
                <a:spcPts val="0"/>
              </a:spcAft>
              <a:buClr>
                <a:srgbClr val="000000"/>
              </a:buClr>
              <a:buSzPct val="100000"/>
              <a:buFont typeface="Calibri"/>
              <a:buChar char="●"/>
            </a:pPr>
            <a:r>
              <a:rPr lang="es-US" sz="3200" dirty="0">
                <a:solidFill>
                  <a:srgbClr val="000000"/>
                </a:solidFill>
                <a:latin typeface="Calibri"/>
                <a:sym typeface="Calibri"/>
              </a:rPr>
              <a:t>Los medicamentos recetados tienen una descripción en el frasco: es importante que el medicamento coincida con la descripción para evitar errores cometidos por la persona que surte la receta.</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311700" y="547991"/>
            <a:ext cx="8520600" cy="733500"/>
          </a:xfrm>
          <a:prstGeom prst="rect">
            <a:avLst/>
          </a:prstGeom>
        </p:spPr>
        <p:txBody>
          <a:bodyPr lIns="91425" tIns="91425" rIns="91425" bIns="91425" anchor="b" anchorCtr="0">
            <a:noAutofit/>
          </a:bodyPr>
          <a:lstStyle/>
          <a:p>
            <a:pPr lvl="0" rtl="0">
              <a:spcBef>
                <a:spcPts val="0"/>
              </a:spcBef>
              <a:buNone/>
            </a:pPr>
            <a:r>
              <a:rPr lang="es-US" sz="7000" dirty="0">
                <a:solidFill>
                  <a:srgbClr val="FFFFFF"/>
                </a:solidFill>
                <a:highlight>
                  <a:srgbClr val="000000"/>
                </a:highlight>
                <a:latin typeface="Amatic SC"/>
                <a:sym typeface="Amatic SC"/>
              </a:rPr>
              <a:t>Pregunta 10</a:t>
            </a:r>
          </a:p>
        </p:txBody>
      </p:sp>
      <p:sp>
        <p:nvSpPr>
          <p:cNvPr id="183" name="Shape 183"/>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s-US" sz="4000" dirty="0">
                <a:solidFill>
                  <a:srgbClr val="333333"/>
                </a:solidFill>
                <a:highlight>
                  <a:srgbClr val="FFFFFF"/>
                </a:highlight>
                <a:latin typeface="Calibri"/>
                <a:sym typeface="Calibri"/>
              </a:rPr>
              <a:t>Puedes consultar a un farmacéutico si tienes preguntas sobre estos tipos de medicamentos.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s-US" sz="6500">
                <a:solidFill>
                  <a:srgbClr val="000000"/>
                </a:solidFill>
                <a:highlight>
                  <a:srgbClr val="00FF00"/>
                </a:highlight>
                <a:latin typeface="Amatic SC"/>
                <a:sym typeface="Amatic SC"/>
              </a:rPr>
              <a:t>Ambos</a:t>
            </a:r>
          </a:p>
        </p:txBody>
      </p:sp>
      <p:sp>
        <p:nvSpPr>
          <p:cNvPr id="189" name="Shape 189"/>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a:lnSpc>
                <a:spcPct val="100000"/>
              </a:lnSpc>
              <a:spcAft>
                <a:spcPts val="0"/>
              </a:spcAft>
              <a:buClr>
                <a:srgbClr val="000000"/>
              </a:buClr>
              <a:buFont typeface="Calibri"/>
              <a:buChar char="●"/>
            </a:pPr>
            <a:r>
              <a:rPr lang="es-US" sz="3500" dirty="0">
                <a:solidFill>
                  <a:srgbClr val="000000"/>
                </a:solidFill>
                <a:latin typeface="Calibri"/>
                <a:sym typeface="Calibri"/>
              </a:rPr>
              <a:t>Haz preguntas </a:t>
            </a:r>
            <a:r>
              <a:rPr lang="es-US" sz="3500" dirty="0" smtClean="0">
                <a:solidFill>
                  <a:schemeClr val="bg2">
                    <a:lumMod val="50000"/>
                  </a:schemeClr>
                </a:solidFill>
                <a:latin typeface="Calibri"/>
                <a:sym typeface="Calibri"/>
              </a:rPr>
              <a:t>cuando retiras los medicamentos </a:t>
            </a:r>
            <a:r>
              <a:rPr lang="es-US" sz="3500" dirty="0">
                <a:solidFill>
                  <a:schemeClr val="bg2">
                    <a:lumMod val="50000"/>
                  </a:schemeClr>
                </a:solidFill>
                <a:latin typeface="Calibri"/>
                <a:sym typeface="Calibri"/>
              </a:rPr>
              <a:t>recetados o lleva los medicamentos de venta libre al mostrador para hacer </a:t>
            </a:r>
            <a:r>
              <a:rPr lang="es-US" sz="3500" dirty="0" smtClean="0">
                <a:solidFill>
                  <a:schemeClr val="bg2">
                    <a:lumMod val="50000"/>
                  </a:schemeClr>
                </a:solidFill>
                <a:latin typeface="Calibri"/>
                <a:sym typeface="Calibri"/>
              </a:rPr>
              <a:t>preguntas.</a:t>
            </a:r>
            <a:endParaRPr lang="es-US" sz="3500" dirty="0">
              <a:solidFill>
                <a:schemeClr val="bg2">
                  <a:lumMod val="50000"/>
                </a:schemeClr>
              </a:solidFill>
              <a:latin typeface="Calibri"/>
              <a:sym typeface="Calibri"/>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Shape 194"/>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s-US" sz="7000" dirty="0">
                <a:solidFill>
                  <a:srgbClr val="FFFFFF"/>
                </a:solidFill>
                <a:highlight>
                  <a:srgbClr val="000000"/>
                </a:highlight>
                <a:latin typeface="Amatic SC"/>
                <a:sym typeface="Amatic SC"/>
              </a:rPr>
              <a:t>Pregunta 11</a:t>
            </a:r>
          </a:p>
        </p:txBody>
      </p:sp>
      <p:sp>
        <p:nvSpPr>
          <p:cNvPr id="195" name="Shape 195"/>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s-US" sz="4000" dirty="0">
                <a:solidFill>
                  <a:srgbClr val="333333"/>
                </a:solidFill>
                <a:highlight>
                  <a:srgbClr val="FFFFFF"/>
                </a:highlight>
                <a:latin typeface="Calibri"/>
                <a:sym typeface="Calibri"/>
              </a:rPr>
              <a:t>Puedes consultar a un médico si tienes preguntas sobre estos tipos de medicamentos.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Shape 200"/>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s-US" sz="6500">
                <a:solidFill>
                  <a:srgbClr val="000000"/>
                </a:solidFill>
                <a:highlight>
                  <a:srgbClr val="00FF00"/>
                </a:highlight>
                <a:latin typeface="Amatic SC"/>
                <a:sym typeface="Amatic SC"/>
              </a:rPr>
              <a:t>Ambos</a:t>
            </a:r>
          </a:p>
        </p:txBody>
      </p:sp>
      <p:sp>
        <p:nvSpPr>
          <p:cNvPr id="201" name="Shape 201"/>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a:lnSpc>
                <a:spcPct val="100000"/>
              </a:lnSpc>
              <a:spcAft>
                <a:spcPts val="0"/>
              </a:spcAft>
              <a:buClr>
                <a:srgbClr val="000000"/>
              </a:buClr>
              <a:buFont typeface="Calibri"/>
              <a:buChar char="●"/>
            </a:pPr>
            <a:r>
              <a:rPr lang="es-US" sz="3500" dirty="0">
                <a:solidFill>
                  <a:srgbClr val="000000"/>
                </a:solidFill>
                <a:latin typeface="Calibri"/>
                <a:sym typeface="Calibri"/>
              </a:rPr>
              <a:t>Haz preguntas durante la </a:t>
            </a:r>
            <a:r>
              <a:rPr lang="es-US" sz="3500" dirty="0" smtClean="0">
                <a:solidFill>
                  <a:schemeClr val="bg2">
                    <a:lumMod val="50000"/>
                  </a:schemeClr>
                </a:solidFill>
                <a:latin typeface="Calibri"/>
                <a:sym typeface="Calibri"/>
              </a:rPr>
              <a:t>cita, </a:t>
            </a:r>
            <a:r>
              <a:rPr lang="es-US" sz="3500" dirty="0">
                <a:solidFill>
                  <a:schemeClr val="bg2">
                    <a:lumMod val="50000"/>
                  </a:schemeClr>
                </a:solidFill>
                <a:latin typeface="Calibri"/>
                <a:sym typeface="Calibri"/>
              </a:rPr>
              <a:t>por </a:t>
            </a:r>
            <a:r>
              <a:rPr lang="es-US" sz="3500" dirty="0" smtClean="0">
                <a:solidFill>
                  <a:schemeClr val="bg2">
                    <a:lumMod val="50000"/>
                  </a:schemeClr>
                </a:solidFill>
                <a:latin typeface="Calibri"/>
                <a:sym typeface="Calibri"/>
              </a:rPr>
              <a:t>teléfono o correo electrónico.</a:t>
            </a:r>
            <a:endParaRPr lang="es-US" sz="3500" dirty="0">
              <a:solidFill>
                <a:schemeClr val="bg2">
                  <a:lumMod val="50000"/>
                </a:schemeClr>
              </a:solidFill>
              <a:latin typeface="Calibri"/>
              <a:sym typeface="Calibri"/>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a:spcBef>
                <a:spcPts val="0"/>
              </a:spcBef>
              <a:buNone/>
            </a:pPr>
            <a:r>
              <a:rPr lang="es-US" sz="7000" dirty="0" smtClean="0">
                <a:solidFill>
                  <a:srgbClr val="FFFFFF"/>
                </a:solidFill>
                <a:highlight>
                  <a:srgbClr val="000000"/>
                </a:highlight>
                <a:latin typeface="Amatic SC"/>
                <a:sym typeface="Amatic SC"/>
              </a:rPr>
              <a:t>Pregunta 1</a:t>
            </a:r>
            <a:endParaRPr lang="es-US" sz="7000" dirty="0">
              <a:solidFill>
                <a:srgbClr val="FFFFFF"/>
              </a:solidFill>
              <a:highlight>
                <a:srgbClr val="000000"/>
              </a:highlight>
              <a:latin typeface="Amatic SC"/>
              <a:sym typeface="Amatic SC"/>
            </a:endParaRPr>
          </a:p>
        </p:txBody>
      </p:sp>
      <p:sp>
        <p:nvSpPr>
          <p:cNvPr id="75" name="Shape 75"/>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a:spcBef>
                <a:spcPts val="0"/>
              </a:spcBef>
              <a:buNone/>
            </a:pPr>
            <a:r>
              <a:rPr lang="es-US" sz="4000" dirty="0" smtClean="0">
                <a:solidFill>
                  <a:schemeClr val="bg2">
                    <a:lumMod val="50000"/>
                  </a:schemeClr>
                </a:solidFill>
                <a:highlight>
                  <a:srgbClr val="FFFFFF"/>
                </a:highlight>
                <a:latin typeface="Calibri"/>
                <a:sym typeface="Calibri"/>
              </a:rPr>
              <a:t>Necesitas</a:t>
            </a:r>
            <a:r>
              <a:rPr lang="es-US" sz="4000" dirty="0" smtClean="0">
                <a:solidFill>
                  <a:srgbClr val="333333"/>
                </a:solidFill>
                <a:highlight>
                  <a:srgbClr val="FFFFFF"/>
                </a:highlight>
                <a:latin typeface="Calibri"/>
                <a:sym typeface="Calibri"/>
              </a:rPr>
              <a:t> una </a:t>
            </a:r>
            <a:r>
              <a:rPr lang="es-US" sz="4000" dirty="0">
                <a:solidFill>
                  <a:srgbClr val="333333"/>
                </a:solidFill>
                <a:highlight>
                  <a:srgbClr val="FFFFFF"/>
                </a:highlight>
                <a:latin typeface="Calibri"/>
                <a:sym typeface="Calibri"/>
              </a:rPr>
              <a:t>nota del médico para obtener estos tipos de medicamentos.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a:spcBef>
                <a:spcPts val="0"/>
              </a:spcBef>
              <a:buNone/>
            </a:pPr>
            <a:r>
              <a:rPr lang="es-US" sz="6500">
                <a:solidFill>
                  <a:srgbClr val="000000"/>
                </a:solidFill>
                <a:highlight>
                  <a:srgbClr val="00FF00"/>
                </a:highlight>
                <a:latin typeface="Amatic SC"/>
                <a:sym typeface="Amatic SC"/>
              </a:rPr>
              <a:t>Recetados</a:t>
            </a:r>
          </a:p>
        </p:txBody>
      </p:sp>
      <p:sp>
        <p:nvSpPr>
          <p:cNvPr id="81" name="Shape 81"/>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a:lnSpc>
                <a:spcPct val="100000"/>
              </a:lnSpc>
              <a:spcBef>
                <a:spcPts val="0"/>
              </a:spcBef>
              <a:spcAft>
                <a:spcPts val="0"/>
              </a:spcAft>
              <a:buClr>
                <a:srgbClr val="000000"/>
              </a:buClr>
              <a:buSzPct val="100000"/>
              <a:buFont typeface="Calibri"/>
              <a:buChar char="●"/>
            </a:pPr>
            <a:r>
              <a:rPr lang="es-US" sz="3500">
                <a:solidFill>
                  <a:srgbClr val="000000"/>
                </a:solidFill>
                <a:latin typeface="Calibri"/>
                <a:sym typeface="Calibri"/>
              </a:rPr>
              <a:t>Algunos medicamentos de venta libre se mantienen detrás del mostrador de la farmacia, pero no necesitan una receta.</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s-US" sz="7000">
                <a:solidFill>
                  <a:srgbClr val="FFFFFF"/>
                </a:solidFill>
                <a:highlight>
                  <a:srgbClr val="000000"/>
                </a:highlight>
                <a:latin typeface="Amatic SC"/>
                <a:sym typeface="Amatic SC"/>
              </a:rPr>
              <a:t>Pregunta 2</a:t>
            </a:r>
          </a:p>
        </p:txBody>
      </p:sp>
      <p:sp>
        <p:nvSpPr>
          <p:cNvPr id="87" name="Shape 87"/>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s-US" sz="4000" dirty="0">
                <a:solidFill>
                  <a:srgbClr val="333333"/>
                </a:solidFill>
                <a:highlight>
                  <a:srgbClr val="FFFFFF"/>
                </a:highlight>
                <a:latin typeface="Calibri"/>
                <a:sym typeface="Calibri"/>
              </a:rPr>
              <a:t>Puedes comprar estos tipos de medicamentos en una tienda de comestibles o en una gasolinera.</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s-US" sz="6500">
                <a:solidFill>
                  <a:srgbClr val="000000"/>
                </a:solidFill>
                <a:highlight>
                  <a:srgbClr val="00FF00"/>
                </a:highlight>
                <a:latin typeface="Amatic SC"/>
                <a:sym typeface="Amatic SC"/>
              </a:rPr>
              <a:t>Venta libre</a:t>
            </a:r>
          </a:p>
        </p:txBody>
      </p:sp>
      <p:sp>
        <p:nvSpPr>
          <p:cNvPr id="93" name="Shape 93"/>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s-US" sz="3500" dirty="0">
                <a:solidFill>
                  <a:srgbClr val="000000"/>
                </a:solidFill>
                <a:latin typeface="Calibri"/>
                <a:sym typeface="Calibri"/>
              </a:rPr>
              <a:t>Los medicamentos de venta libre pueden comprarse en muchas tiendas </a:t>
            </a:r>
            <a:r>
              <a:rPr lang="es-US" sz="3500" dirty="0" smtClean="0">
                <a:solidFill>
                  <a:srgbClr val="000000"/>
                </a:solidFill>
                <a:latin typeface="Calibri"/>
                <a:sym typeface="Calibri"/>
              </a:rPr>
              <a:t>diferentes</a:t>
            </a:r>
            <a:r>
              <a:rPr lang="es-US" sz="3500" dirty="0" smtClean="0">
                <a:solidFill>
                  <a:srgbClr val="FF0000"/>
                </a:solidFill>
                <a:latin typeface="Calibri"/>
                <a:sym typeface="Calibri"/>
              </a:rPr>
              <a:t>.</a:t>
            </a:r>
            <a:r>
              <a:rPr lang="es-US" sz="3500" dirty="0" smtClean="0">
                <a:solidFill>
                  <a:srgbClr val="000000"/>
                </a:solidFill>
                <a:latin typeface="Calibri"/>
                <a:sym typeface="Calibri"/>
              </a:rPr>
              <a:t> </a:t>
            </a:r>
            <a:r>
              <a:rPr lang="es-US" sz="3500" dirty="0">
                <a:solidFill>
                  <a:schemeClr val="bg2">
                    <a:lumMod val="50000"/>
                  </a:schemeClr>
                </a:solidFill>
                <a:latin typeface="Calibri"/>
                <a:sym typeface="Calibri"/>
              </a:rPr>
              <a:t>L</a:t>
            </a:r>
            <a:r>
              <a:rPr lang="es-US" sz="3500" dirty="0" smtClean="0">
                <a:solidFill>
                  <a:schemeClr val="bg2">
                    <a:lumMod val="50000"/>
                  </a:schemeClr>
                </a:solidFill>
                <a:latin typeface="Calibri"/>
                <a:sym typeface="Calibri"/>
              </a:rPr>
              <a:t>os </a:t>
            </a:r>
            <a:r>
              <a:rPr lang="es-US" sz="3500" dirty="0">
                <a:solidFill>
                  <a:schemeClr val="bg2">
                    <a:lumMod val="50000"/>
                  </a:schemeClr>
                </a:solidFill>
                <a:latin typeface="Calibri"/>
                <a:sym typeface="Calibri"/>
              </a:rPr>
              <a:t>medicamentos recetados solo pueden comprarse </a:t>
            </a:r>
            <a:r>
              <a:rPr lang="es-US" sz="3500" i="1" dirty="0">
                <a:solidFill>
                  <a:schemeClr val="bg2">
                    <a:lumMod val="50000"/>
                  </a:schemeClr>
                </a:solidFill>
                <a:latin typeface="Calibri"/>
                <a:sym typeface="Calibri"/>
              </a:rPr>
              <a:t>legalmente</a:t>
            </a:r>
            <a:r>
              <a:rPr lang="es-US" sz="3500" dirty="0">
                <a:solidFill>
                  <a:schemeClr val="bg2">
                    <a:lumMod val="50000"/>
                  </a:schemeClr>
                </a:solidFill>
                <a:latin typeface="Calibri"/>
                <a:sym typeface="Calibri"/>
              </a:rPr>
              <a:t> en una farmacia (algunas de estas tiendas tienen una farmacia</a:t>
            </a:r>
            <a:r>
              <a:rPr lang="es-US" sz="3500" dirty="0" smtClean="0">
                <a:solidFill>
                  <a:schemeClr val="bg2">
                    <a:lumMod val="50000"/>
                  </a:schemeClr>
                </a:solidFill>
                <a:latin typeface="Calibri"/>
                <a:sym typeface="Calibri"/>
              </a:rPr>
              <a:t>).</a:t>
            </a:r>
            <a:endParaRPr lang="es-US" sz="3500" dirty="0">
              <a:solidFill>
                <a:schemeClr val="bg2">
                  <a:lumMod val="50000"/>
                </a:schemeClr>
              </a:solidFill>
              <a:latin typeface="Calibri"/>
              <a:sym typeface="Calibri"/>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s-US" sz="7000">
                <a:solidFill>
                  <a:srgbClr val="FFFFFF"/>
                </a:solidFill>
                <a:highlight>
                  <a:srgbClr val="000000"/>
                </a:highlight>
                <a:latin typeface="Amatic SC"/>
                <a:sym typeface="Amatic SC"/>
              </a:rPr>
              <a:t>Pregunta 3</a:t>
            </a:r>
          </a:p>
        </p:txBody>
      </p:sp>
      <p:sp>
        <p:nvSpPr>
          <p:cNvPr id="99" name="Shape 99"/>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s-US" sz="4000">
                <a:solidFill>
                  <a:srgbClr val="333333"/>
                </a:solidFill>
                <a:highlight>
                  <a:srgbClr val="FFFFFF"/>
                </a:highlight>
                <a:latin typeface="Calibri"/>
                <a:sym typeface="Calibri"/>
              </a:rPr>
              <a:t>Debes leer y seguir todas las indicaciones de la etiqueta.</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s-US" sz="6500">
                <a:solidFill>
                  <a:srgbClr val="000000"/>
                </a:solidFill>
                <a:highlight>
                  <a:srgbClr val="00FF00"/>
                </a:highlight>
                <a:latin typeface="Amatic SC"/>
                <a:sym typeface="Amatic SC"/>
              </a:rPr>
              <a:t>Ambos</a:t>
            </a:r>
          </a:p>
        </p:txBody>
      </p:sp>
      <p:sp>
        <p:nvSpPr>
          <p:cNvPr id="105" name="Shape 105"/>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s-US" sz="3500">
                <a:solidFill>
                  <a:srgbClr val="000000"/>
                </a:solidFill>
                <a:latin typeface="Calibri"/>
                <a:sym typeface="Calibri"/>
              </a:rPr>
              <a:t>Te indican cómo usarlos correctamente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s-US" sz="7000">
                <a:solidFill>
                  <a:srgbClr val="FFFFFF"/>
                </a:solidFill>
                <a:highlight>
                  <a:srgbClr val="000000"/>
                </a:highlight>
                <a:latin typeface="Amatic SC"/>
                <a:sym typeface="Amatic SC"/>
              </a:rPr>
              <a:t>Pregunta 4</a:t>
            </a:r>
          </a:p>
        </p:txBody>
      </p:sp>
      <p:sp>
        <p:nvSpPr>
          <p:cNvPr id="111" name="Shape 111"/>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s-US" sz="4000">
                <a:solidFill>
                  <a:srgbClr val="333333"/>
                </a:solidFill>
                <a:highlight>
                  <a:srgbClr val="FFFFFF"/>
                </a:highlight>
                <a:latin typeface="Calibri"/>
                <a:sym typeface="Calibri"/>
              </a:rPr>
              <a:t>Si no usas estos medicamentos correctamente, puede ser extremadamente peligroso.</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dern-writer">
  <a:themeElements>
    <a:clrScheme name="Modern Writer">
      <a:dk1>
        <a:srgbClr val="E91D63"/>
      </a:dk1>
      <a:lt1>
        <a:srgbClr val="FFFFFF"/>
      </a:lt1>
      <a:dk2>
        <a:srgbClr val="424242"/>
      </a:dk2>
      <a:lt2>
        <a:srgbClr val="999999"/>
      </a:lt2>
      <a:accent1>
        <a:srgbClr val="607D8B"/>
      </a:accent1>
      <a:accent2>
        <a:srgbClr val="673AB7"/>
      </a:accent2>
      <a:accent3>
        <a:srgbClr val="9C26B0"/>
      </a:accent3>
      <a:accent4>
        <a:srgbClr val="0090AC"/>
      </a:accent4>
      <a:accent5>
        <a:srgbClr val="01AFD1"/>
      </a:accent5>
      <a:accent6>
        <a:srgbClr val="F8E71C"/>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TotalTime>
  <Words>1603</Words>
  <Application>Microsoft Office PowerPoint</Application>
  <PresentationFormat>On-screen Show (16:9)</PresentationFormat>
  <Paragraphs>113</Paragraphs>
  <Slides>24</Slides>
  <Notes>24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Amatic SC</vt:lpstr>
      <vt:lpstr>Source Code Pro</vt:lpstr>
      <vt:lpstr>Calibri</vt:lpstr>
      <vt:lpstr>Oswald</vt:lpstr>
      <vt:lpstr>Arial</vt:lpstr>
      <vt:lpstr>modern-writer</vt:lpstr>
      <vt:lpstr>Uso responsable de medicamentos recetados y de venta libre - Reglas del juego</vt:lpstr>
      <vt:lpstr>Uso responsable de medicamentos recetados y de venta libre - Reglas del juego</vt:lpstr>
      <vt:lpstr>Pregunta 1</vt:lpstr>
      <vt:lpstr>Recetados</vt:lpstr>
      <vt:lpstr>Pregunta 2</vt:lpstr>
      <vt:lpstr>Venta libre</vt:lpstr>
      <vt:lpstr>Pregunta 3</vt:lpstr>
      <vt:lpstr>Ambos</vt:lpstr>
      <vt:lpstr>Pregunta 4</vt:lpstr>
      <vt:lpstr>Ambos</vt:lpstr>
      <vt:lpstr>Pregunta 5</vt:lpstr>
      <vt:lpstr>Venta libre</vt:lpstr>
      <vt:lpstr>Pregunta 6</vt:lpstr>
      <vt:lpstr>Recetados</vt:lpstr>
      <vt:lpstr>Pregunta 7</vt:lpstr>
      <vt:lpstr>Venta libre</vt:lpstr>
      <vt:lpstr>Pregunta 8</vt:lpstr>
      <vt:lpstr>Ambos</vt:lpstr>
      <vt:lpstr>Pregunta 9</vt:lpstr>
      <vt:lpstr>Ambos</vt:lpstr>
      <vt:lpstr>Pregunta 10</vt:lpstr>
      <vt:lpstr>Ambos</vt:lpstr>
      <vt:lpstr>Pregunta 11</vt:lpstr>
      <vt:lpstr>Ambos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Responsible Prescription &amp; OTC Drug Use - Game Rules</dc:title>
  <dc:creator>Hughes, Denise A.</dc:creator>
  <cp:lastModifiedBy>Bradley Marcus</cp:lastModifiedBy>
  <cp:revision>8</cp:revision>
  <cp:lastPrinted>2018-06-06T16:09:33Z</cp:lastPrinted>
  <dcterms:modified xsi:type="dcterms:W3CDTF">2018-06-12T22:07:17Z</dcterms:modified>
</cp:coreProperties>
</file>