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6"/>
  </p:notesMasterIdLst>
  <p:handoutMasterIdLst>
    <p:handoutMasterId r:id="rId47"/>
  </p:handoutMasterIdLst>
  <p:sldIdLst>
    <p:sldId id="929" r:id="rId2"/>
    <p:sldId id="932" r:id="rId3"/>
    <p:sldId id="936" r:id="rId4"/>
    <p:sldId id="933" r:id="rId5"/>
    <p:sldId id="934" r:id="rId6"/>
    <p:sldId id="363" r:id="rId7"/>
    <p:sldId id="316" r:id="rId8"/>
    <p:sldId id="364" r:id="rId9"/>
    <p:sldId id="307" r:id="rId10"/>
    <p:sldId id="308" r:id="rId11"/>
    <p:sldId id="935" r:id="rId12"/>
    <p:sldId id="350" r:id="rId13"/>
    <p:sldId id="339" r:id="rId14"/>
    <p:sldId id="366" r:id="rId15"/>
    <p:sldId id="367" r:id="rId16"/>
    <p:sldId id="368" r:id="rId17"/>
    <p:sldId id="369" r:id="rId18"/>
    <p:sldId id="370" r:id="rId19"/>
    <p:sldId id="342" r:id="rId20"/>
    <p:sldId id="371" r:id="rId21"/>
    <p:sldId id="924" r:id="rId22"/>
    <p:sldId id="374" r:id="rId23"/>
    <p:sldId id="372" r:id="rId24"/>
    <p:sldId id="937" r:id="rId25"/>
    <p:sldId id="319" r:id="rId26"/>
    <p:sldId id="262" r:id="rId27"/>
    <p:sldId id="263" r:id="rId28"/>
    <p:sldId id="320" r:id="rId29"/>
    <p:sldId id="265" r:id="rId30"/>
    <p:sldId id="268" r:id="rId31"/>
    <p:sldId id="269" r:id="rId32"/>
    <p:sldId id="270" r:id="rId33"/>
    <p:sldId id="271" r:id="rId34"/>
    <p:sldId id="940" r:id="rId35"/>
    <p:sldId id="276" r:id="rId36"/>
    <p:sldId id="275" r:id="rId37"/>
    <p:sldId id="942" r:id="rId38"/>
    <p:sldId id="279" r:id="rId39"/>
    <p:sldId id="278" r:id="rId40"/>
    <p:sldId id="373" r:id="rId41"/>
    <p:sldId id="380" r:id="rId42"/>
    <p:sldId id="381" r:id="rId43"/>
    <p:sldId id="382" r:id="rId44"/>
    <p:sldId id="94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t, Karen" initials="KK" lastIdx="5" clrIdx="0">
    <p:extLst>
      <p:ext uri="{19B8F6BF-5375-455C-9EA6-DF929625EA0E}">
        <p15:presenceInfo xmlns:p15="http://schemas.microsoft.com/office/powerpoint/2012/main" userId="S::kkent@nemours.org::87b0bf88-1944-4c31-befd-20eed10bd4c6" providerId="AD"/>
      </p:ext>
    </p:extLst>
  </p:cmAuthor>
  <p:cmAuthor id="2" name="Blackburn, Kathleen B." initials="BKB" lastIdx="2" clrIdx="1">
    <p:extLst>
      <p:ext uri="{19B8F6BF-5375-455C-9EA6-DF929625EA0E}">
        <p15:presenceInfo xmlns:p15="http://schemas.microsoft.com/office/powerpoint/2012/main" userId="S::kb0030@nemours.org::85019f05-d8a4-4ed5-a296-0db0f29083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26A"/>
    <a:srgbClr val="309C88"/>
    <a:srgbClr val="000000"/>
    <a:srgbClr val="00ACBA"/>
    <a:srgbClr val="FAAD1D"/>
    <a:srgbClr val="F05A66"/>
    <a:srgbClr val="6660A6"/>
    <a:srgbClr val="FFFFFF"/>
    <a:srgbClr val="99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37" autoAdjust="0"/>
    <p:restoredTop sz="94250" autoAdjust="0"/>
  </p:normalViewPr>
  <p:slideViewPr>
    <p:cSldViewPr snapToGrid="0" snapToObjects="1">
      <p:cViewPr varScale="1">
        <p:scale>
          <a:sx n="55" d="100"/>
          <a:sy n="55" d="100"/>
        </p:scale>
        <p:origin x="52"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nhpfil01\datanhp\3-Health%20Policy,%20Eval.%20&amp;%20Research\Evaluation%20&amp;%20Research\19_Health%20Literacy\Pilot\Data\Pilot\table%201.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I</a:t>
            </a:r>
            <a:r>
              <a:rPr lang="en-US" baseline="0" dirty="0"/>
              <a:t> think the lesson on </a:t>
            </a:r>
          </a:p>
          <a:p>
            <a:pPr>
              <a:defRPr/>
            </a:pPr>
            <a:r>
              <a:rPr lang="en-US" baseline="0" dirty="0"/>
              <a:t>healthcare was helpful</a:t>
            </a:r>
            <a:endParaRPr lang="en-US" dirty="0"/>
          </a:p>
        </c:rich>
      </c:tx>
      <c:layout>
        <c:manualLayout>
          <c:xMode val="edge"/>
          <c:yMode val="edge"/>
          <c:x val="0.23304321334833203"/>
          <c:y val="0"/>
        </c:manualLayout>
      </c:layout>
      <c:overlay val="0"/>
    </c:title>
    <c:autoTitleDeleted val="0"/>
    <c:plotArea>
      <c:layout>
        <c:manualLayout>
          <c:layoutTarget val="inner"/>
          <c:xMode val="edge"/>
          <c:yMode val="edge"/>
          <c:x val="9.9057742782152833E-2"/>
          <c:y val="0.19468759113444201"/>
          <c:w val="0.8564978127734062"/>
          <c:h val="0.587480679498396"/>
        </c:manualLayout>
      </c:layout>
      <c:barChart>
        <c:barDir val="col"/>
        <c:grouping val="clustered"/>
        <c:varyColors val="0"/>
        <c:dLbls>
          <c:showLegendKey val="0"/>
          <c:showVal val="0"/>
          <c:showCatName val="0"/>
          <c:showSerName val="0"/>
          <c:showPercent val="0"/>
          <c:showBubbleSize val="0"/>
        </c:dLbls>
        <c:gapWidth val="150"/>
        <c:axId val="93886336"/>
        <c:axId val="93887872"/>
      </c:barChart>
      <c:catAx>
        <c:axId val="93886336"/>
        <c:scaling>
          <c:orientation val="minMax"/>
        </c:scaling>
        <c:delete val="0"/>
        <c:axPos val="b"/>
        <c:majorTickMark val="out"/>
        <c:minorTickMark val="none"/>
        <c:tickLblPos val="nextTo"/>
        <c:crossAx val="93887872"/>
        <c:crosses val="autoZero"/>
        <c:auto val="1"/>
        <c:lblAlgn val="ctr"/>
        <c:lblOffset val="100"/>
        <c:noMultiLvlLbl val="0"/>
      </c:catAx>
      <c:valAx>
        <c:axId val="93887872"/>
        <c:scaling>
          <c:orientation val="minMax"/>
        </c:scaling>
        <c:delete val="0"/>
        <c:axPos val="l"/>
        <c:majorGridlines/>
        <c:numFmt formatCode="0.0%" sourceLinked="1"/>
        <c:majorTickMark val="out"/>
        <c:minorTickMark val="none"/>
        <c:tickLblPos val="nextTo"/>
        <c:crossAx val="93886336"/>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dirty="0">
                <a:solidFill>
                  <a:srgbClr val="00426A"/>
                </a:solidFill>
                <a:latin typeface="Arial Narrow" panose="020B0606020202030204" pitchFamily="34" charset="0"/>
              </a:rPr>
              <a:t>I think this lesson on </a:t>
            </a:r>
          </a:p>
          <a:p>
            <a:pPr>
              <a:defRPr/>
            </a:pPr>
            <a:r>
              <a:rPr lang="en-US" sz="2800" dirty="0">
                <a:solidFill>
                  <a:srgbClr val="00426A"/>
                </a:solidFill>
                <a:latin typeface="Arial Narrow" panose="020B0606020202030204" pitchFamily="34" charset="0"/>
              </a:rPr>
              <a:t>health care was helpful</a:t>
            </a:r>
          </a:p>
        </c:rich>
      </c:tx>
      <c:layout>
        <c:manualLayout>
          <c:xMode val="edge"/>
          <c:yMode val="edge"/>
          <c:x val="0.15861710221004982"/>
          <c:y val="1.7656610894638693E-2"/>
        </c:manualLayout>
      </c:layout>
      <c:overlay val="0"/>
    </c:title>
    <c:autoTitleDeleted val="0"/>
    <c:plotArea>
      <c:layout/>
      <c:barChart>
        <c:barDir val="col"/>
        <c:grouping val="clustered"/>
        <c:varyColors val="0"/>
        <c:ser>
          <c:idx val="0"/>
          <c:order val="0"/>
          <c:invertIfNegative val="0"/>
          <c:dPt>
            <c:idx val="2"/>
            <c:invertIfNegative val="0"/>
            <c:bubble3D val="0"/>
            <c:spPr>
              <a:solidFill>
                <a:schemeClr val="accent2"/>
              </a:solidFill>
            </c:spPr>
            <c:extLst>
              <c:ext xmlns:c16="http://schemas.microsoft.com/office/drawing/2014/chart" uri="{C3380CC4-5D6E-409C-BE32-E72D297353CC}">
                <c16:uniqueId val="{00000000-B4DB-47FA-A046-D0BA48B75936}"/>
              </c:ext>
            </c:extLst>
          </c:dPt>
          <c:dPt>
            <c:idx val="3"/>
            <c:invertIfNegative val="0"/>
            <c:bubble3D val="0"/>
            <c:spPr>
              <a:solidFill>
                <a:schemeClr val="accent2"/>
              </a:solidFill>
            </c:spPr>
            <c:extLst>
              <c:ext xmlns:c16="http://schemas.microsoft.com/office/drawing/2014/chart" uri="{C3380CC4-5D6E-409C-BE32-E72D297353CC}">
                <c16:uniqueId val="{00000001-B4DB-47FA-A046-D0BA48B75936}"/>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Sheet1!$E$4:$E$7</c:f>
              <c:strCache>
                <c:ptCount val="4"/>
                <c:pt idx="0">
                  <c:v>Strongly Agree</c:v>
                </c:pt>
                <c:pt idx="1">
                  <c:v>Agree</c:v>
                </c:pt>
                <c:pt idx="2">
                  <c:v>Disagree</c:v>
                </c:pt>
                <c:pt idx="3">
                  <c:v>Strongly Disagree</c:v>
                </c:pt>
              </c:strCache>
            </c:strRef>
          </c:cat>
          <c:val>
            <c:numRef>
              <c:f>Sheet1!$F$4:$F$7</c:f>
              <c:numCache>
                <c:formatCode>0.0%</c:formatCode>
                <c:ptCount val="4"/>
                <c:pt idx="0">
                  <c:v>0.49200000000000005</c:v>
                </c:pt>
                <c:pt idx="1">
                  <c:v>0.15000000000000002</c:v>
                </c:pt>
                <c:pt idx="2">
                  <c:v>2.9000000000000005E-2</c:v>
                </c:pt>
                <c:pt idx="3">
                  <c:v>8.0000000000000123E-3</c:v>
                </c:pt>
              </c:numCache>
            </c:numRef>
          </c:val>
          <c:extLst>
            <c:ext xmlns:c16="http://schemas.microsoft.com/office/drawing/2014/chart" uri="{C3380CC4-5D6E-409C-BE32-E72D297353CC}">
              <c16:uniqueId val="{00000002-B4DB-47FA-A046-D0BA48B75936}"/>
            </c:ext>
          </c:extLst>
        </c:ser>
        <c:dLbls>
          <c:showLegendKey val="0"/>
          <c:showVal val="1"/>
          <c:showCatName val="0"/>
          <c:showSerName val="0"/>
          <c:showPercent val="0"/>
          <c:showBubbleSize val="0"/>
        </c:dLbls>
        <c:gapWidth val="150"/>
        <c:axId val="94426624"/>
        <c:axId val="94428160"/>
      </c:barChart>
      <c:catAx>
        <c:axId val="94426624"/>
        <c:scaling>
          <c:orientation val="minMax"/>
        </c:scaling>
        <c:delete val="0"/>
        <c:axPos val="b"/>
        <c:numFmt formatCode="General" sourceLinked="0"/>
        <c:majorTickMark val="out"/>
        <c:minorTickMark val="none"/>
        <c:tickLblPos val="nextTo"/>
        <c:crossAx val="94428160"/>
        <c:crosses val="autoZero"/>
        <c:auto val="1"/>
        <c:lblAlgn val="ctr"/>
        <c:lblOffset val="100"/>
        <c:noMultiLvlLbl val="0"/>
      </c:catAx>
      <c:valAx>
        <c:axId val="94428160"/>
        <c:scaling>
          <c:orientation val="minMax"/>
        </c:scaling>
        <c:delete val="0"/>
        <c:axPos val="l"/>
        <c:majorGridlines/>
        <c:numFmt formatCode="0.0%" sourceLinked="1"/>
        <c:majorTickMark val="out"/>
        <c:minorTickMark val="none"/>
        <c:tickLblPos val="nextTo"/>
        <c:crossAx val="94426624"/>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dirty="0">
                <a:solidFill>
                  <a:srgbClr val="00426A"/>
                </a:solidFill>
                <a:latin typeface="Arial Narrow" panose="020B0606020202030204" pitchFamily="34" charset="0"/>
              </a:rPr>
              <a:t>I think other kids my age should learn the information I learned this week</a:t>
            </a:r>
          </a:p>
        </c:rich>
      </c:tx>
      <c:layout>
        <c:manualLayout>
          <c:xMode val="edge"/>
          <c:yMode val="edge"/>
          <c:x val="0.11057823678457869"/>
          <c:y val="0"/>
        </c:manualLayout>
      </c:layout>
      <c:overlay val="0"/>
    </c:title>
    <c:autoTitleDeleted val="0"/>
    <c:plotArea>
      <c:layout/>
      <c:barChart>
        <c:barDir val="col"/>
        <c:grouping val="clustered"/>
        <c:varyColors val="0"/>
        <c:ser>
          <c:idx val="0"/>
          <c:order val="0"/>
          <c:invertIfNegative val="0"/>
          <c:dPt>
            <c:idx val="2"/>
            <c:invertIfNegative val="0"/>
            <c:bubble3D val="0"/>
            <c:spPr>
              <a:solidFill>
                <a:schemeClr val="accent2"/>
              </a:solidFill>
            </c:spPr>
            <c:extLst>
              <c:ext xmlns:c16="http://schemas.microsoft.com/office/drawing/2014/chart" uri="{C3380CC4-5D6E-409C-BE32-E72D297353CC}">
                <c16:uniqueId val="{00000000-C047-48D1-BB0C-0D4A565A9D5E}"/>
              </c:ext>
            </c:extLst>
          </c:dPt>
          <c:dPt>
            <c:idx val="3"/>
            <c:invertIfNegative val="0"/>
            <c:bubble3D val="0"/>
            <c:spPr>
              <a:solidFill>
                <a:schemeClr val="accent2"/>
              </a:solidFill>
            </c:spPr>
            <c:extLst>
              <c:ext xmlns:c16="http://schemas.microsoft.com/office/drawing/2014/chart" uri="{C3380CC4-5D6E-409C-BE32-E72D297353CC}">
                <c16:uniqueId val="{00000001-C047-48D1-BB0C-0D4A565A9D5E}"/>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Sheet1!$E$32:$E$35</c:f>
              <c:strCache>
                <c:ptCount val="4"/>
                <c:pt idx="0">
                  <c:v>Strongly Agree</c:v>
                </c:pt>
                <c:pt idx="1">
                  <c:v>Agree</c:v>
                </c:pt>
                <c:pt idx="2">
                  <c:v>Disagree</c:v>
                </c:pt>
                <c:pt idx="3">
                  <c:v>Strongly Disagree</c:v>
                </c:pt>
              </c:strCache>
            </c:strRef>
          </c:cat>
          <c:val>
            <c:numRef>
              <c:f>Sheet1!$F$32:$F$35</c:f>
              <c:numCache>
                <c:formatCode>0.0%</c:formatCode>
                <c:ptCount val="4"/>
                <c:pt idx="0">
                  <c:v>0.43700000000000006</c:v>
                </c:pt>
                <c:pt idx="1">
                  <c:v>0.49200000000000005</c:v>
                </c:pt>
                <c:pt idx="2">
                  <c:v>2.4000000000000004E-2</c:v>
                </c:pt>
                <c:pt idx="3">
                  <c:v>1.6000000000000004E-2</c:v>
                </c:pt>
              </c:numCache>
            </c:numRef>
          </c:val>
          <c:extLst>
            <c:ext xmlns:c16="http://schemas.microsoft.com/office/drawing/2014/chart" uri="{C3380CC4-5D6E-409C-BE32-E72D297353CC}">
              <c16:uniqueId val="{00000002-C047-48D1-BB0C-0D4A565A9D5E}"/>
            </c:ext>
          </c:extLst>
        </c:ser>
        <c:dLbls>
          <c:showLegendKey val="0"/>
          <c:showVal val="1"/>
          <c:showCatName val="0"/>
          <c:showSerName val="0"/>
          <c:showPercent val="0"/>
          <c:showBubbleSize val="0"/>
        </c:dLbls>
        <c:gapWidth val="150"/>
        <c:axId val="94621696"/>
        <c:axId val="94623232"/>
      </c:barChart>
      <c:catAx>
        <c:axId val="94621696"/>
        <c:scaling>
          <c:orientation val="minMax"/>
        </c:scaling>
        <c:delete val="0"/>
        <c:axPos val="b"/>
        <c:numFmt formatCode="General" sourceLinked="0"/>
        <c:majorTickMark val="out"/>
        <c:minorTickMark val="none"/>
        <c:tickLblPos val="nextTo"/>
        <c:crossAx val="94623232"/>
        <c:crosses val="autoZero"/>
        <c:auto val="1"/>
        <c:lblAlgn val="ctr"/>
        <c:lblOffset val="100"/>
        <c:noMultiLvlLbl val="0"/>
      </c:catAx>
      <c:valAx>
        <c:axId val="94623232"/>
        <c:scaling>
          <c:orientation val="minMax"/>
        </c:scaling>
        <c:delete val="0"/>
        <c:axPos val="l"/>
        <c:majorGridlines/>
        <c:numFmt formatCode="0.0%" sourceLinked="1"/>
        <c:majorTickMark val="out"/>
        <c:minorTickMark val="none"/>
        <c:tickLblPos val="nextTo"/>
        <c:crossAx val="9462169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a:solidFill>
                  <a:srgbClr val="00426A"/>
                </a:solidFill>
                <a:latin typeface="Arial Narrow" panose="020B0606020202030204" pitchFamily="34" charset="0"/>
              </a:rPr>
              <a:t>At my next doctor's appointment, I will know what to do better then I did before this lesson</a:t>
            </a:r>
          </a:p>
        </c:rich>
      </c:tx>
      <c:layout>
        <c:manualLayout>
          <c:xMode val="edge"/>
          <c:yMode val="edge"/>
          <c:x val="0.12143767743975586"/>
          <c:y val="0"/>
        </c:manualLayout>
      </c:layout>
      <c:overlay val="0"/>
    </c:title>
    <c:autoTitleDeleted val="0"/>
    <c:plotArea>
      <c:layout/>
      <c:barChart>
        <c:barDir val="col"/>
        <c:grouping val="clustered"/>
        <c:varyColors val="0"/>
        <c:ser>
          <c:idx val="0"/>
          <c:order val="0"/>
          <c:invertIfNegative val="0"/>
          <c:dPt>
            <c:idx val="2"/>
            <c:invertIfNegative val="0"/>
            <c:bubble3D val="0"/>
            <c:spPr>
              <a:solidFill>
                <a:schemeClr val="accent2"/>
              </a:solidFill>
            </c:spPr>
            <c:extLst>
              <c:ext xmlns:c16="http://schemas.microsoft.com/office/drawing/2014/chart" uri="{C3380CC4-5D6E-409C-BE32-E72D297353CC}">
                <c16:uniqueId val="{00000000-1B3D-4080-8D77-684DE79CA361}"/>
              </c:ext>
            </c:extLst>
          </c:dPt>
          <c:dPt>
            <c:idx val="3"/>
            <c:invertIfNegative val="0"/>
            <c:bubble3D val="0"/>
            <c:spPr>
              <a:solidFill>
                <a:schemeClr val="accent2"/>
              </a:solidFill>
            </c:spPr>
            <c:extLst>
              <c:ext xmlns:c16="http://schemas.microsoft.com/office/drawing/2014/chart" uri="{C3380CC4-5D6E-409C-BE32-E72D297353CC}">
                <c16:uniqueId val="{00000001-1B3D-4080-8D77-684DE79CA361}"/>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Sheet1!$E$48:$E$51</c:f>
              <c:strCache>
                <c:ptCount val="4"/>
                <c:pt idx="0">
                  <c:v>Strongly Agree</c:v>
                </c:pt>
                <c:pt idx="1">
                  <c:v>Agree</c:v>
                </c:pt>
                <c:pt idx="2">
                  <c:v>Disagree</c:v>
                </c:pt>
                <c:pt idx="3">
                  <c:v>Strongly Disagree</c:v>
                </c:pt>
              </c:strCache>
            </c:strRef>
          </c:cat>
          <c:val>
            <c:numRef>
              <c:f>Sheet1!$F$48:$F$51</c:f>
              <c:numCache>
                <c:formatCode>0.0%</c:formatCode>
                <c:ptCount val="4"/>
                <c:pt idx="0">
                  <c:v>0.49500000000000005</c:v>
                </c:pt>
                <c:pt idx="1">
                  <c:v>0.42900000000000005</c:v>
                </c:pt>
                <c:pt idx="2">
                  <c:v>4.200000000000001E-2</c:v>
                </c:pt>
                <c:pt idx="3">
                  <c:v>1.3000000000000003E-2</c:v>
                </c:pt>
              </c:numCache>
            </c:numRef>
          </c:val>
          <c:extLst>
            <c:ext xmlns:c16="http://schemas.microsoft.com/office/drawing/2014/chart" uri="{C3380CC4-5D6E-409C-BE32-E72D297353CC}">
              <c16:uniqueId val="{00000002-1B3D-4080-8D77-684DE79CA361}"/>
            </c:ext>
          </c:extLst>
        </c:ser>
        <c:dLbls>
          <c:showLegendKey val="0"/>
          <c:showVal val="1"/>
          <c:showCatName val="0"/>
          <c:showSerName val="0"/>
          <c:showPercent val="0"/>
          <c:showBubbleSize val="0"/>
        </c:dLbls>
        <c:gapWidth val="150"/>
        <c:axId val="155187456"/>
        <c:axId val="155201536"/>
      </c:barChart>
      <c:catAx>
        <c:axId val="155187456"/>
        <c:scaling>
          <c:orientation val="minMax"/>
        </c:scaling>
        <c:delete val="0"/>
        <c:axPos val="b"/>
        <c:numFmt formatCode="General" sourceLinked="0"/>
        <c:majorTickMark val="out"/>
        <c:minorTickMark val="none"/>
        <c:tickLblPos val="nextTo"/>
        <c:crossAx val="155201536"/>
        <c:crosses val="autoZero"/>
        <c:auto val="1"/>
        <c:lblAlgn val="ctr"/>
        <c:lblOffset val="100"/>
        <c:noMultiLvlLbl val="0"/>
      </c:catAx>
      <c:valAx>
        <c:axId val="155201536"/>
        <c:scaling>
          <c:orientation val="minMax"/>
        </c:scaling>
        <c:delete val="0"/>
        <c:axPos val="l"/>
        <c:majorGridlines/>
        <c:numFmt formatCode="0.0%" sourceLinked="1"/>
        <c:majorTickMark val="out"/>
        <c:minorTickMark val="none"/>
        <c:tickLblPos val="nextTo"/>
        <c:crossAx val="15518745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a:solidFill>
                  <a:srgbClr val="00426A"/>
                </a:solidFill>
                <a:latin typeface="Arial Narrow" panose="020B0606020202030204" pitchFamily="34" charset="0"/>
              </a:rPr>
              <a:t>I feel the information presented was too confusing for kids my age</a:t>
            </a:r>
          </a:p>
        </c:rich>
      </c:tx>
      <c:overlay val="0"/>
    </c:title>
    <c:autoTitleDeleted val="0"/>
    <c:plotArea>
      <c:layout/>
      <c:barChart>
        <c:barDir val="col"/>
        <c:grouping val="clustered"/>
        <c:varyColors val="0"/>
        <c:ser>
          <c:idx val="0"/>
          <c:order val="0"/>
          <c:invertIfNegative val="0"/>
          <c:dPt>
            <c:idx val="0"/>
            <c:invertIfNegative val="0"/>
            <c:bubble3D val="0"/>
            <c:spPr>
              <a:solidFill>
                <a:schemeClr val="accent2"/>
              </a:solidFill>
            </c:spPr>
            <c:extLst>
              <c:ext xmlns:c16="http://schemas.microsoft.com/office/drawing/2014/chart" uri="{C3380CC4-5D6E-409C-BE32-E72D297353CC}">
                <c16:uniqueId val="{00000000-7A4F-4183-B396-3154692AFD65}"/>
              </c:ext>
            </c:extLst>
          </c:dPt>
          <c:dPt>
            <c:idx val="1"/>
            <c:invertIfNegative val="0"/>
            <c:bubble3D val="0"/>
            <c:spPr>
              <a:solidFill>
                <a:schemeClr val="accent2"/>
              </a:solidFill>
            </c:spPr>
            <c:extLst>
              <c:ext xmlns:c16="http://schemas.microsoft.com/office/drawing/2014/chart" uri="{C3380CC4-5D6E-409C-BE32-E72D297353CC}">
                <c16:uniqueId val="{00000001-7A4F-4183-B396-3154692AFD65}"/>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Sheet1!$E$68:$E$71</c:f>
              <c:strCache>
                <c:ptCount val="4"/>
                <c:pt idx="0">
                  <c:v>Strongly Agree</c:v>
                </c:pt>
                <c:pt idx="1">
                  <c:v>Agree</c:v>
                </c:pt>
                <c:pt idx="2">
                  <c:v>Disagree</c:v>
                </c:pt>
                <c:pt idx="3">
                  <c:v>Strongly Disagree</c:v>
                </c:pt>
              </c:strCache>
            </c:strRef>
          </c:cat>
          <c:val>
            <c:numRef>
              <c:f>Sheet1!$F$68:$F$71</c:f>
              <c:numCache>
                <c:formatCode>0.0%</c:formatCode>
                <c:ptCount val="4"/>
                <c:pt idx="0">
                  <c:v>4.7000000000000007E-2</c:v>
                </c:pt>
                <c:pt idx="1">
                  <c:v>3.4000000000000002E-2</c:v>
                </c:pt>
                <c:pt idx="2">
                  <c:v>0.56800000000000006</c:v>
                </c:pt>
                <c:pt idx="3">
                  <c:v>0.33000000000000007</c:v>
                </c:pt>
              </c:numCache>
            </c:numRef>
          </c:val>
          <c:extLst>
            <c:ext xmlns:c16="http://schemas.microsoft.com/office/drawing/2014/chart" uri="{C3380CC4-5D6E-409C-BE32-E72D297353CC}">
              <c16:uniqueId val="{00000002-7A4F-4183-B396-3154692AFD65}"/>
            </c:ext>
          </c:extLst>
        </c:ser>
        <c:dLbls>
          <c:showLegendKey val="0"/>
          <c:showVal val="1"/>
          <c:showCatName val="0"/>
          <c:showSerName val="0"/>
          <c:showPercent val="0"/>
          <c:showBubbleSize val="0"/>
        </c:dLbls>
        <c:gapWidth val="150"/>
        <c:axId val="155243264"/>
        <c:axId val="155244800"/>
      </c:barChart>
      <c:catAx>
        <c:axId val="155243264"/>
        <c:scaling>
          <c:orientation val="minMax"/>
        </c:scaling>
        <c:delete val="0"/>
        <c:axPos val="b"/>
        <c:numFmt formatCode="General" sourceLinked="0"/>
        <c:majorTickMark val="out"/>
        <c:minorTickMark val="none"/>
        <c:tickLblPos val="nextTo"/>
        <c:crossAx val="155244800"/>
        <c:crosses val="autoZero"/>
        <c:auto val="1"/>
        <c:lblAlgn val="ctr"/>
        <c:lblOffset val="100"/>
        <c:noMultiLvlLbl val="0"/>
      </c:catAx>
      <c:valAx>
        <c:axId val="155244800"/>
        <c:scaling>
          <c:orientation val="minMax"/>
        </c:scaling>
        <c:delete val="0"/>
        <c:axPos val="l"/>
        <c:majorGridlines/>
        <c:numFmt formatCode="0.0%" sourceLinked="1"/>
        <c:majorTickMark val="out"/>
        <c:minorTickMark val="none"/>
        <c:tickLblPos val="nextTo"/>
        <c:crossAx val="155243264"/>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movinghealthcareupstream.org/navigating-the-health-care-system/" TargetMode="External"/><Relationship Id="rId1" Type="http://schemas.openxmlformats.org/officeDocument/2006/relationships/hyperlink" Target="mailto:NTHCS@Nemours.org" TargetMode="Externa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3" Type="http://schemas.openxmlformats.org/officeDocument/2006/relationships/hyperlink" Target="mailto:NTHCS@Nemours.org" TargetMode="External"/><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hyperlink" Target="https://www.movinghealthcareupstream.org/navigating-the-health-care-system/" TargetMode="External"/><Relationship Id="rId5" Type="http://schemas.openxmlformats.org/officeDocument/2006/relationships/image" Target="../media/image43.sv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08E6AE-E6D9-40DA-8336-1C6259512C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32D836E-210F-4532-91F0-D9BAADCC460D}">
      <dgm:prSet custT="1"/>
      <dgm:spPr/>
      <dgm:t>
        <a:bodyPr/>
        <a:lstStyle/>
        <a:p>
          <a:pPr>
            <a:lnSpc>
              <a:spcPct val="100000"/>
            </a:lnSpc>
          </a:pPr>
          <a:r>
            <a:rPr lang="en-US" sz="2000" b="1"/>
            <a:t>Email</a:t>
          </a:r>
          <a:r>
            <a:rPr lang="en-US" sz="2000"/>
            <a:t>: </a:t>
          </a:r>
          <a:r>
            <a:rPr lang="en-US" sz="2000">
              <a:hlinkClick xmlns:r="http://schemas.openxmlformats.org/officeDocument/2006/relationships" r:id="rId1"/>
            </a:rPr>
            <a:t>NTHCS@Nemours.org</a:t>
          </a:r>
          <a:endParaRPr lang="en-US" sz="2000" dirty="0"/>
        </a:p>
      </dgm:t>
    </dgm:pt>
    <dgm:pt modelId="{E4F74908-F0D2-42C4-A57D-99D524B0856F}" type="parTrans" cxnId="{309E7773-0BA1-4305-952C-2F2D4B4C92A4}">
      <dgm:prSet/>
      <dgm:spPr/>
      <dgm:t>
        <a:bodyPr/>
        <a:lstStyle/>
        <a:p>
          <a:endParaRPr lang="en-US"/>
        </a:p>
      </dgm:t>
    </dgm:pt>
    <dgm:pt modelId="{FA16B5D0-19D8-47B4-B9CA-80A6773B5B5A}" type="sibTrans" cxnId="{309E7773-0BA1-4305-952C-2F2D4B4C92A4}">
      <dgm:prSet/>
      <dgm:spPr/>
      <dgm:t>
        <a:bodyPr/>
        <a:lstStyle/>
        <a:p>
          <a:endParaRPr lang="en-US"/>
        </a:p>
      </dgm:t>
    </dgm:pt>
    <dgm:pt modelId="{7DE71B26-2163-4165-8AED-AA00A8F76DC3}">
      <dgm:prSet custT="1"/>
      <dgm:spPr/>
      <dgm:t>
        <a:bodyPr/>
        <a:lstStyle/>
        <a:p>
          <a:pPr>
            <a:lnSpc>
              <a:spcPct val="100000"/>
            </a:lnSpc>
          </a:pPr>
          <a:r>
            <a:rPr lang="en-US" sz="2000" b="1" dirty="0"/>
            <a:t>Web</a:t>
          </a:r>
          <a:r>
            <a:rPr lang="en-US" sz="2000" dirty="0"/>
            <a:t>: </a:t>
          </a:r>
          <a:r>
            <a:rPr lang="en-US" sz="2000" dirty="0">
              <a:hlinkClick xmlns:r="http://schemas.openxmlformats.org/officeDocument/2006/relationships" r:id="rId2"/>
            </a:rPr>
            <a:t>https://www.movinghealthcareupstream.org/navigating-the-health-care-system/</a:t>
          </a:r>
          <a:endParaRPr lang="en-US" sz="2000" dirty="0"/>
        </a:p>
      </dgm:t>
    </dgm:pt>
    <dgm:pt modelId="{9915F5EA-9106-45F5-BAD1-C5182B097856}" type="parTrans" cxnId="{4F92B679-E909-45B2-A540-2F7AD130EE17}">
      <dgm:prSet/>
      <dgm:spPr/>
      <dgm:t>
        <a:bodyPr/>
        <a:lstStyle/>
        <a:p>
          <a:endParaRPr lang="en-US"/>
        </a:p>
      </dgm:t>
    </dgm:pt>
    <dgm:pt modelId="{77E18DC1-920D-438A-B208-92E5F4AD229E}" type="sibTrans" cxnId="{4F92B679-E909-45B2-A540-2F7AD130EE17}">
      <dgm:prSet/>
      <dgm:spPr/>
      <dgm:t>
        <a:bodyPr/>
        <a:lstStyle/>
        <a:p>
          <a:endParaRPr lang="en-US"/>
        </a:p>
      </dgm:t>
    </dgm:pt>
    <dgm:pt modelId="{4C2678C6-461D-4957-AFF1-A687934E7ED2}" type="pres">
      <dgm:prSet presAssocID="{EF08E6AE-E6D9-40DA-8336-1C6259512C43}" presName="root" presStyleCnt="0">
        <dgm:presLayoutVars>
          <dgm:dir/>
          <dgm:resizeHandles val="exact"/>
        </dgm:presLayoutVars>
      </dgm:prSet>
      <dgm:spPr/>
    </dgm:pt>
    <dgm:pt modelId="{F732D1AD-0BFC-4D2B-AEEA-9B2ED22958D6}" type="pres">
      <dgm:prSet presAssocID="{032D836E-210F-4532-91F0-D9BAADCC460D}" presName="compNode" presStyleCnt="0"/>
      <dgm:spPr/>
    </dgm:pt>
    <dgm:pt modelId="{7C290CAE-3000-4922-90B1-899332D68AC1}" type="pres">
      <dgm:prSet presAssocID="{032D836E-210F-4532-91F0-D9BAADCC460D}" presName="bgRect" presStyleLbl="bgShp" presStyleIdx="0" presStyleCnt="2"/>
      <dgm:spPr/>
    </dgm:pt>
    <dgm:pt modelId="{868D28BE-5125-4073-B01B-01420CB3F825}" type="pres">
      <dgm:prSet presAssocID="{032D836E-210F-4532-91F0-D9BAADCC460D}"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nd"/>
        </a:ext>
      </dgm:extLst>
    </dgm:pt>
    <dgm:pt modelId="{D54AF514-70B8-4DCB-908B-9FBC0B7DE46A}" type="pres">
      <dgm:prSet presAssocID="{032D836E-210F-4532-91F0-D9BAADCC460D}" presName="spaceRect" presStyleCnt="0"/>
      <dgm:spPr/>
    </dgm:pt>
    <dgm:pt modelId="{73B682D4-3D93-4BC2-9034-EE9808A3634F}" type="pres">
      <dgm:prSet presAssocID="{032D836E-210F-4532-91F0-D9BAADCC460D}" presName="parTx" presStyleLbl="revTx" presStyleIdx="0" presStyleCnt="2">
        <dgm:presLayoutVars>
          <dgm:chMax val="0"/>
          <dgm:chPref val="0"/>
        </dgm:presLayoutVars>
      </dgm:prSet>
      <dgm:spPr/>
    </dgm:pt>
    <dgm:pt modelId="{66BF4B72-B95D-45A6-9844-73014560D9B6}" type="pres">
      <dgm:prSet presAssocID="{FA16B5D0-19D8-47B4-B9CA-80A6773B5B5A}" presName="sibTrans" presStyleCnt="0"/>
      <dgm:spPr/>
    </dgm:pt>
    <dgm:pt modelId="{E3724E80-37F4-42B1-AAB3-69F1E1B11C9D}" type="pres">
      <dgm:prSet presAssocID="{7DE71B26-2163-4165-8AED-AA00A8F76DC3}" presName="compNode" presStyleCnt="0"/>
      <dgm:spPr/>
    </dgm:pt>
    <dgm:pt modelId="{4DA42BA9-54ED-491B-9BA3-9D6CB84663B4}" type="pres">
      <dgm:prSet presAssocID="{7DE71B26-2163-4165-8AED-AA00A8F76DC3}" presName="bgRect" presStyleLbl="bgShp" presStyleIdx="1" presStyleCnt="2"/>
      <dgm:spPr/>
    </dgm:pt>
    <dgm:pt modelId="{6C553B33-BB87-4E29-BF3F-D6A14EAFE45B}" type="pres">
      <dgm:prSet presAssocID="{7DE71B26-2163-4165-8AED-AA00A8F76DC3}"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eb Design"/>
        </a:ext>
      </dgm:extLst>
    </dgm:pt>
    <dgm:pt modelId="{A9B9F3DD-07E1-48E8-95C3-7F3A7EE48F1A}" type="pres">
      <dgm:prSet presAssocID="{7DE71B26-2163-4165-8AED-AA00A8F76DC3}" presName="spaceRect" presStyleCnt="0"/>
      <dgm:spPr/>
    </dgm:pt>
    <dgm:pt modelId="{3F9D545D-F931-4B7F-BEF8-5EEBC891CD50}" type="pres">
      <dgm:prSet presAssocID="{7DE71B26-2163-4165-8AED-AA00A8F76DC3}" presName="parTx" presStyleLbl="revTx" presStyleIdx="1" presStyleCnt="2">
        <dgm:presLayoutVars>
          <dgm:chMax val="0"/>
          <dgm:chPref val="0"/>
        </dgm:presLayoutVars>
      </dgm:prSet>
      <dgm:spPr/>
    </dgm:pt>
  </dgm:ptLst>
  <dgm:cxnLst>
    <dgm:cxn modelId="{FA6D4E1D-9243-4306-B04D-B4FE424FB78B}" type="presOf" srcId="{032D836E-210F-4532-91F0-D9BAADCC460D}" destId="{73B682D4-3D93-4BC2-9034-EE9808A3634F}" srcOrd="0" destOrd="0" presId="urn:microsoft.com/office/officeart/2018/2/layout/IconVerticalSolidList"/>
    <dgm:cxn modelId="{4BD2221E-7577-48DE-A0C2-2831960746D2}" type="presOf" srcId="{7DE71B26-2163-4165-8AED-AA00A8F76DC3}" destId="{3F9D545D-F931-4B7F-BEF8-5EEBC891CD50}" srcOrd="0" destOrd="0" presId="urn:microsoft.com/office/officeart/2018/2/layout/IconVerticalSolidList"/>
    <dgm:cxn modelId="{4C89814F-E45C-475A-8B41-21A64615F789}" type="presOf" srcId="{EF08E6AE-E6D9-40DA-8336-1C6259512C43}" destId="{4C2678C6-461D-4957-AFF1-A687934E7ED2}" srcOrd="0" destOrd="0" presId="urn:microsoft.com/office/officeart/2018/2/layout/IconVerticalSolidList"/>
    <dgm:cxn modelId="{309E7773-0BA1-4305-952C-2F2D4B4C92A4}" srcId="{EF08E6AE-E6D9-40DA-8336-1C6259512C43}" destId="{032D836E-210F-4532-91F0-D9BAADCC460D}" srcOrd="0" destOrd="0" parTransId="{E4F74908-F0D2-42C4-A57D-99D524B0856F}" sibTransId="{FA16B5D0-19D8-47B4-B9CA-80A6773B5B5A}"/>
    <dgm:cxn modelId="{4F92B679-E909-45B2-A540-2F7AD130EE17}" srcId="{EF08E6AE-E6D9-40DA-8336-1C6259512C43}" destId="{7DE71B26-2163-4165-8AED-AA00A8F76DC3}" srcOrd="1" destOrd="0" parTransId="{9915F5EA-9106-45F5-BAD1-C5182B097856}" sibTransId="{77E18DC1-920D-438A-B208-92E5F4AD229E}"/>
    <dgm:cxn modelId="{B068C06D-00DD-4CE5-9FC1-434B85E7EE7F}" type="presParOf" srcId="{4C2678C6-461D-4957-AFF1-A687934E7ED2}" destId="{F732D1AD-0BFC-4D2B-AEEA-9B2ED22958D6}" srcOrd="0" destOrd="0" presId="urn:microsoft.com/office/officeart/2018/2/layout/IconVerticalSolidList"/>
    <dgm:cxn modelId="{2D8E1FD0-2A73-4B02-9AF4-540C58C6CBE3}" type="presParOf" srcId="{F732D1AD-0BFC-4D2B-AEEA-9B2ED22958D6}" destId="{7C290CAE-3000-4922-90B1-899332D68AC1}" srcOrd="0" destOrd="0" presId="urn:microsoft.com/office/officeart/2018/2/layout/IconVerticalSolidList"/>
    <dgm:cxn modelId="{2F1EBB34-4871-4109-A7F8-BC84934E543B}" type="presParOf" srcId="{F732D1AD-0BFC-4D2B-AEEA-9B2ED22958D6}" destId="{868D28BE-5125-4073-B01B-01420CB3F825}" srcOrd="1" destOrd="0" presId="urn:microsoft.com/office/officeart/2018/2/layout/IconVerticalSolidList"/>
    <dgm:cxn modelId="{1FFAE2CC-5891-4047-84A8-CF3ED3835C92}" type="presParOf" srcId="{F732D1AD-0BFC-4D2B-AEEA-9B2ED22958D6}" destId="{D54AF514-70B8-4DCB-908B-9FBC0B7DE46A}" srcOrd="2" destOrd="0" presId="urn:microsoft.com/office/officeart/2018/2/layout/IconVerticalSolidList"/>
    <dgm:cxn modelId="{E0D875DB-F0A5-4060-86BE-265B7BBC5252}" type="presParOf" srcId="{F732D1AD-0BFC-4D2B-AEEA-9B2ED22958D6}" destId="{73B682D4-3D93-4BC2-9034-EE9808A3634F}" srcOrd="3" destOrd="0" presId="urn:microsoft.com/office/officeart/2018/2/layout/IconVerticalSolidList"/>
    <dgm:cxn modelId="{42CF861A-55F9-4FC0-9D1C-3886F66F4322}" type="presParOf" srcId="{4C2678C6-461D-4957-AFF1-A687934E7ED2}" destId="{66BF4B72-B95D-45A6-9844-73014560D9B6}" srcOrd="1" destOrd="0" presId="urn:microsoft.com/office/officeart/2018/2/layout/IconVerticalSolidList"/>
    <dgm:cxn modelId="{8F73FC98-A192-4EDA-B8D3-530DC49B9E62}" type="presParOf" srcId="{4C2678C6-461D-4957-AFF1-A687934E7ED2}" destId="{E3724E80-37F4-42B1-AAB3-69F1E1B11C9D}" srcOrd="2" destOrd="0" presId="urn:microsoft.com/office/officeart/2018/2/layout/IconVerticalSolidList"/>
    <dgm:cxn modelId="{FCC4E002-931D-4EC3-BDB2-B32602CA4378}" type="presParOf" srcId="{E3724E80-37F4-42B1-AAB3-69F1E1B11C9D}" destId="{4DA42BA9-54ED-491B-9BA3-9D6CB84663B4}" srcOrd="0" destOrd="0" presId="urn:microsoft.com/office/officeart/2018/2/layout/IconVerticalSolidList"/>
    <dgm:cxn modelId="{E3D3CF42-BFB6-4E7E-936A-4C559F1199A7}" type="presParOf" srcId="{E3724E80-37F4-42B1-AAB3-69F1E1B11C9D}" destId="{6C553B33-BB87-4E29-BF3F-D6A14EAFE45B}" srcOrd="1" destOrd="0" presId="urn:microsoft.com/office/officeart/2018/2/layout/IconVerticalSolidList"/>
    <dgm:cxn modelId="{CEEE8AD7-6C83-48A9-BBF6-78C6841A6023}" type="presParOf" srcId="{E3724E80-37F4-42B1-AAB3-69F1E1B11C9D}" destId="{A9B9F3DD-07E1-48E8-95C3-7F3A7EE48F1A}" srcOrd="2" destOrd="0" presId="urn:microsoft.com/office/officeart/2018/2/layout/IconVerticalSolidList"/>
    <dgm:cxn modelId="{D3D03CE9-D785-4485-9803-8D7E304AB4FC}" type="presParOf" srcId="{E3724E80-37F4-42B1-AAB3-69F1E1B11C9D}" destId="{3F9D545D-F931-4B7F-BEF8-5EEBC891CD5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90CAE-3000-4922-90B1-899332D68AC1}">
      <dsp:nvSpPr>
        <dsp:cNvPr id="0" name=""/>
        <dsp:cNvSpPr/>
      </dsp:nvSpPr>
      <dsp:spPr>
        <a:xfrm>
          <a:off x="0" y="806881"/>
          <a:ext cx="6024653" cy="1528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D28BE-5125-4073-B01B-01420CB3F825}">
      <dsp:nvSpPr>
        <dsp:cNvPr id="0" name=""/>
        <dsp:cNvSpPr/>
      </dsp:nvSpPr>
      <dsp:spPr>
        <a:xfrm>
          <a:off x="462234" y="1150692"/>
          <a:ext cx="840426" cy="8404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B682D4-3D93-4BC2-9034-EE9808A3634F}">
      <dsp:nvSpPr>
        <dsp:cNvPr id="0" name=""/>
        <dsp:cNvSpPr/>
      </dsp:nvSpPr>
      <dsp:spPr>
        <a:xfrm>
          <a:off x="1764895" y="806881"/>
          <a:ext cx="4205537" cy="162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84" tIns="171984" rIns="171984" bIns="171984" numCol="1" spcCol="1270" anchor="ctr" anchorCtr="0">
          <a:noAutofit/>
        </a:bodyPr>
        <a:lstStyle/>
        <a:p>
          <a:pPr marL="0" lvl="0" indent="0" algn="l" defTabSz="889000">
            <a:lnSpc>
              <a:spcPct val="100000"/>
            </a:lnSpc>
            <a:spcBef>
              <a:spcPct val="0"/>
            </a:spcBef>
            <a:spcAft>
              <a:spcPct val="35000"/>
            </a:spcAft>
            <a:buNone/>
          </a:pPr>
          <a:r>
            <a:rPr lang="en-US" sz="2000" b="1" kern="1200"/>
            <a:t>Email</a:t>
          </a:r>
          <a:r>
            <a:rPr lang="en-US" sz="2000" kern="1200"/>
            <a:t>: </a:t>
          </a:r>
          <a:r>
            <a:rPr lang="en-US" sz="2000" kern="1200">
              <a:hlinkClick xmlns:r="http://schemas.openxmlformats.org/officeDocument/2006/relationships" r:id="rId3"/>
            </a:rPr>
            <a:t>NTHCS@Nemours.org</a:t>
          </a:r>
          <a:endParaRPr lang="en-US" sz="2000" kern="1200" dirty="0"/>
        </a:p>
      </dsp:txBody>
      <dsp:txXfrm>
        <a:off x="1764895" y="806881"/>
        <a:ext cx="4205537" cy="1625043"/>
      </dsp:txXfrm>
    </dsp:sp>
    <dsp:sp modelId="{4DA42BA9-54ED-491B-9BA3-9D6CB84663B4}">
      <dsp:nvSpPr>
        <dsp:cNvPr id="0" name=""/>
        <dsp:cNvSpPr/>
      </dsp:nvSpPr>
      <dsp:spPr>
        <a:xfrm>
          <a:off x="0" y="2825874"/>
          <a:ext cx="6024653" cy="1528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53B33-BB87-4E29-BF3F-D6A14EAFE45B}">
      <dsp:nvSpPr>
        <dsp:cNvPr id="0" name=""/>
        <dsp:cNvSpPr/>
      </dsp:nvSpPr>
      <dsp:spPr>
        <a:xfrm>
          <a:off x="462234" y="3169685"/>
          <a:ext cx="840426" cy="84042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9D545D-F931-4B7F-BEF8-5EEBC891CD50}">
      <dsp:nvSpPr>
        <dsp:cNvPr id="0" name=""/>
        <dsp:cNvSpPr/>
      </dsp:nvSpPr>
      <dsp:spPr>
        <a:xfrm>
          <a:off x="1764895" y="2825874"/>
          <a:ext cx="4205537" cy="162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984" tIns="171984" rIns="171984" bIns="171984" numCol="1" spcCol="1270" anchor="ctr" anchorCtr="0">
          <a:noAutofit/>
        </a:bodyPr>
        <a:lstStyle/>
        <a:p>
          <a:pPr marL="0" lvl="0" indent="0" algn="l" defTabSz="889000">
            <a:lnSpc>
              <a:spcPct val="100000"/>
            </a:lnSpc>
            <a:spcBef>
              <a:spcPct val="0"/>
            </a:spcBef>
            <a:spcAft>
              <a:spcPct val="35000"/>
            </a:spcAft>
            <a:buNone/>
          </a:pPr>
          <a:r>
            <a:rPr lang="en-US" sz="2000" b="1" kern="1200" dirty="0"/>
            <a:t>Web</a:t>
          </a:r>
          <a:r>
            <a:rPr lang="en-US" sz="2000" kern="1200" dirty="0"/>
            <a:t>: </a:t>
          </a:r>
          <a:r>
            <a:rPr lang="en-US" sz="2000" kern="1200" dirty="0">
              <a:hlinkClick xmlns:r="http://schemas.openxmlformats.org/officeDocument/2006/relationships" r:id="rId6"/>
            </a:rPr>
            <a:t>https://www.movinghealthcareupstream.org/navigating-the-health-care-system/</a:t>
          </a:r>
          <a:endParaRPr lang="en-US" sz="2000" kern="1200" dirty="0"/>
        </a:p>
      </dsp:txBody>
      <dsp:txXfrm>
        <a:off x="1764895" y="2825874"/>
        <a:ext cx="4205537" cy="16250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228A8A-7024-46B8-B4CD-CA34BCB578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DC8942E-E6E5-454E-9678-586201DBD3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3F6B85-C4CD-4905-9101-63EA95F51A05}" type="datetimeFigureOut">
              <a:rPr lang="en-US" smtClean="0"/>
              <a:t>10/21/2021</a:t>
            </a:fld>
            <a:endParaRPr lang="en-US" dirty="0"/>
          </a:p>
        </p:txBody>
      </p:sp>
      <p:sp>
        <p:nvSpPr>
          <p:cNvPr id="4" name="Footer Placeholder 3">
            <a:extLst>
              <a:ext uri="{FF2B5EF4-FFF2-40B4-BE49-F238E27FC236}">
                <a16:creationId xmlns:a16="http://schemas.microsoft.com/office/drawing/2014/main" id="{C8D17741-2410-4101-866F-E8EA1CF8DA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F624FA2-AD72-4425-BAB7-021F9C5153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4368A8-253C-4368-846E-971628860149}" type="slidenum">
              <a:rPr lang="en-US" smtClean="0"/>
              <a:t>‹#›</a:t>
            </a:fld>
            <a:endParaRPr lang="en-US" dirty="0"/>
          </a:p>
        </p:txBody>
      </p:sp>
    </p:spTree>
    <p:extLst>
      <p:ext uri="{BB962C8B-B14F-4D97-AF65-F5344CB8AC3E}">
        <p14:creationId xmlns:p14="http://schemas.microsoft.com/office/powerpoint/2010/main" val="6742796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EDF89A-ECDF-C645-8104-2718AADE391C}" type="datetimeFigureOut">
              <a:rPr lang="en-US" smtClean="0"/>
              <a:t>10/21/2021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5F683-F49F-9640-8726-BC9A01DFCF50}" type="slidenum">
              <a:rPr lang="en-US" smtClean="0"/>
              <a:t>‹#›</a:t>
            </a:fld>
            <a:endParaRPr lang="en-US" dirty="0"/>
          </a:p>
        </p:txBody>
      </p:sp>
    </p:spTree>
    <p:extLst>
      <p:ext uri="{BB962C8B-B14F-4D97-AF65-F5344CB8AC3E}">
        <p14:creationId xmlns:p14="http://schemas.microsoft.com/office/powerpoint/2010/main" val="42444185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A40B2-5F2F-044A-94EA-AAD1355706AB}" type="slidenum">
              <a:rPr lang="en-US" smtClean="0"/>
              <a:t>2</a:t>
            </a:fld>
            <a:endParaRPr lang="en-US" dirty="0"/>
          </a:p>
        </p:txBody>
      </p:sp>
    </p:spTree>
    <p:extLst>
      <p:ext uri="{BB962C8B-B14F-4D97-AF65-F5344CB8AC3E}">
        <p14:creationId xmlns:p14="http://schemas.microsoft.com/office/powerpoint/2010/main" val="233981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790" y="4473892"/>
            <a:ext cx="5608320" cy="3660458"/>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EF74DF-476A-47CE-80AA-3177E74FC349}" type="slidenum">
              <a:rPr lang="en-US" smtClean="0"/>
              <a:pPr/>
              <a:t>14</a:t>
            </a:fld>
            <a:endParaRPr lang="en-US" dirty="0"/>
          </a:p>
        </p:txBody>
      </p:sp>
    </p:spTree>
    <p:extLst>
      <p:ext uri="{BB962C8B-B14F-4D97-AF65-F5344CB8AC3E}">
        <p14:creationId xmlns:p14="http://schemas.microsoft.com/office/powerpoint/2010/main" val="2503057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15</a:t>
            </a:fld>
            <a:endParaRPr lang="en-US" dirty="0"/>
          </a:p>
        </p:txBody>
      </p:sp>
    </p:spTree>
    <p:extLst>
      <p:ext uri="{BB962C8B-B14F-4D97-AF65-F5344CB8AC3E}">
        <p14:creationId xmlns:p14="http://schemas.microsoft.com/office/powerpoint/2010/main" val="2752211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133B075-78C7-462E-93DE-5A76BD7BF570}" type="slidenum">
              <a:rPr lang="en-US" smtClean="0"/>
              <a:t>16</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89671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17</a:t>
            </a:fld>
            <a:endParaRPr lang="en-US" dirty="0"/>
          </a:p>
        </p:txBody>
      </p:sp>
    </p:spTree>
    <p:extLst>
      <p:ext uri="{BB962C8B-B14F-4D97-AF65-F5344CB8AC3E}">
        <p14:creationId xmlns:p14="http://schemas.microsoft.com/office/powerpoint/2010/main" val="313604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18</a:t>
            </a:fld>
            <a:endParaRPr lang="en-US" dirty="0"/>
          </a:p>
        </p:txBody>
      </p:sp>
    </p:spTree>
    <p:extLst>
      <p:ext uri="{BB962C8B-B14F-4D97-AF65-F5344CB8AC3E}">
        <p14:creationId xmlns:p14="http://schemas.microsoft.com/office/powerpoint/2010/main" val="3297024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0EF74DF-476A-47CE-80AA-3177E74FC349}" type="slidenum">
              <a:rPr lang="en-US" smtClean="0"/>
              <a:pPr/>
              <a:t>19</a:t>
            </a:fld>
            <a:endParaRPr lang="en-US" dirty="0"/>
          </a:p>
        </p:txBody>
      </p:sp>
    </p:spTree>
    <p:extLst>
      <p:ext uri="{BB962C8B-B14F-4D97-AF65-F5344CB8AC3E}">
        <p14:creationId xmlns:p14="http://schemas.microsoft.com/office/powerpoint/2010/main" val="48351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20</a:t>
            </a:fld>
            <a:endParaRPr lang="en-US" dirty="0"/>
          </a:p>
        </p:txBody>
      </p:sp>
    </p:spTree>
    <p:extLst>
      <p:ext uri="{BB962C8B-B14F-4D97-AF65-F5344CB8AC3E}">
        <p14:creationId xmlns:p14="http://schemas.microsoft.com/office/powerpoint/2010/main" val="79963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F74DF-476A-47CE-80AA-3177E74FC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31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3394" indent="-17470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8133B075-78C7-462E-93DE-5A76BD7BF570}" type="slidenum">
              <a:rPr lang="en-US" smtClean="0"/>
              <a:t>22</a:t>
            </a:fld>
            <a:endParaRPr lang="en-US" dirty="0"/>
          </a:p>
        </p:txBody>
      </p:sp>
    </p:spTree>
    <p:extLst>
      <p:ext uri="{BB962C8B-B14F-4D97-AF65-F5344CB8AC3E}">
        <p14:creationId xmlns:p14="http://schemas.microsoft.com/office/powerpoint/2010/main" val="1341086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0EF74DF-476A-47CE-80AA-3177E74FC349}" type="slidenum">
              <a:rPr lang="en-US" smtClean="0"/>
              <a:pPr/>
              <a:t>23</a:t>
            </a:fld>
            <a:endParaRPr lang="en-US" dirty="0"/>
          </a:p>
        </p:txBody>
      </p:sp>
    </p:spTree>
    <p:extLst>
      <p:ext uri="{BB962C8B-B14F-4D97-AF65-F5344CB8AC3E}">
        <p14:creationId xmlns:p14="http://schemas.microsoft.com/office/powerpoint/2010/main" val="40033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A40B2-5F2F-044A-94EA-AAD1355706AB}" type="slidenum">
              <a:rPr lang="en-US" smtClean="0"/>
              <a:t>3</a:t>
            </a:fld>
            <a:endParaRPr lang="en-US" dirty="0"/>
          </a:p>
        </p:txBody>
      </p:sp>
    </p:spTree>
    <p:extLst>
      <p:ext uri="{BB962C8B-B14F-4D97-AF65-F5344CB8AC3E}">
        <p14:creationId xmlns:p14="http://schemas.microsoft.com/office/powerpoint/2010/main" val="678332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EF74DF-476A-47CE-80AA-3177E74FC349}" type="slidenum">
              <a:rPr lang="en-US" smtClean="0"/>
              <a:pPr/>
              <a:t>24</a:t>
            </a:fld>
            <a:endParaRPr lang="en-US" dirty="0"/>
          </a:p>
        </p:txBody>
      </p:sp>
    </p:spTree>
    <p:extLst>
      <p:ext uri="{BB962C8B-B14F-4D97-AF65-F5344CB8AC3E}">
        <p14:creationId xmlns:p14="http://schemas.microsoft.com/office/powerpoint/2010/main" val="4285298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40594" lvl="1" indent="-17470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10EF74DF-476A-47CE-80AA-3177E74FC349}" type="slidenum">
              <a:rPr lang="en-US" smtClean="0"/>
              <a:pPr/>
              <a:t>25</a:t>
            </a:fld>
            <a:endParaRPr lang="en-US" dirty="0"/>
          </a:p>
        </p:txBody>
      </p:sp>
    </p:spTree>
    <p:extLst>
      <p:ext uri="{BB962C8B-B14F-4D97-AF65-F5344CB8AC3E}">
        <p14:creationId xmlns:p14="http://schemas.microsoft.com/office/powerpoint/2010/main" val="130763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26</a:t>
            </a:fld>
            <a:endParaRPr lang="en-US" dirty="0"/>
          </a:p>
        </p:txBody>
      </p:sp>
    </p:spTree>
    <p:extLst>
      <p:ext uri="{BB962C8B-B14F-4D97-AF65-F5344CB8AC3E}">
        <p14:creationId xmlns:p14="http://schemas.microsoft.com/office/powerpoint/2010/main" val="2455124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27</a:t>
            </a:fld>
            <a:endParaRPr lang="en-US" dirty="0"/>
          </a:p>
        </p:txBody>
      </p:sp>
    </p:spTree>
    <p:extLst>
      <p:ext uri="{BB962C8B-B14F-4D97-AF65-F5344CB8AC3E}">
        <p14:creationId xmlns:p14="http://schemas.microsoft.com/office/powerpoint/2010/main" val="414164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28</a:t>
            </a:fld>
            <a:endParaRPr lang="en-US" dirty="0"/>
          </a:p>
        </p:txBody>
      </p:sp>
    </p:spTree>
    <p:extLst>
      <p:ext uri="{BB962C8B-B14F-4D97-AF65-F5344CB8AC3E}">
        <p14:creationId xmlns:p14="http://schemas.microsoft.com/office/powerpoint/2010/main" val="173781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29</a:t>
            </a:fld>
            <a:endParaRPr lang="en-US" dirty="0"/>
          </a:p>
        </p:txBody>
      </p:sp>
    </p:spTree>
    <p:extLst>
      <p:ext uri="{BB962C8B-B14F-4D97-AF65-F5344CB8AC3E}">
        <p14:creationId xmlns:p14="http://schemas.microsoft.com/office/powerpoint/2010/main" val="3477035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30</a:t>
            </a:fld>
            <a:endParaRPr lang="en-US" dirty="0"/>
          </a:p>
        </p:txBody>
      </p:sp>
    </p:spTree>
    <p:extLst>
      <p:ext uri="{BB962C8B-B14F-4D97-AF65-F5344CB8AC3E}">
        <p14:creationId xmlns:p14="http://schemas.microsoft.com/office/powerpoint/2010/main" val="267279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31</a:t>
            </a:fld>
            <a:endParaRPr lang="en-US" dirty="0"/>
          </a:p>
        </p:txBody>
      </p:sp>
    </p:spTree>
    <p:extLst>
      <p:ext uri="{BB962C8B-B14F-4D97-AF65-F5344CB8AC3E}">
        <p14:creationId xmlns:p14="http://schemas.microsoft.com/office/powerpoint/2010/main" val="2961743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32</a:t>
            </a:fld>
            <a:endParaRPr lang="en-US" dirty="0"/>
          </a:p>
        </p:txBody>
      </p:sp>
    </p:spTree>
    <p:extLst>
      <p:ext uri="{BB962C8B-B14F-4D97-AF65-F5344CB8AC3E}">
        <p14:creationId xmlns:p14="http://schemas.microsoft.com/office/powerpoint/2010/main" val="3986101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232943" indent="-232943">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fld id="{10EF74DF-476A-47CE-80AA-3177E74FC349}" type="slidenum">
              <a:rPr lang="en-US" smtClean="0"/>
              <a:pPr/>
              <a:t>33</a:t>
            </a:fld>
            <a:endParaRPr lang="en-US" dirty="0"/>
          </a:p>
        </p:txBody>
      </p:sp>
    </p:spTree>
    <p:extLst>
      <p:ext uri="{BB962C8B-B14F-4D97-AF65-F5344CB8AC3E}">
        <p14:creationId xmlns:p14="http://schemas.microsoft.com/office/powerpoint/2010/main" val="2590719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776663"/>
          </a:xfrm>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8133B075-78C7-462E-93DE-5A76BD7BF570}" type="slidenum">
              <a:rPr lang="en-US" smtClean="0"/>
              <a:t>6</a:t>
            </a:fld>
            <a:endParaRPr lang="en-US" dirty="0"/>
          </a:p>
        </p:txBody>
      </p:sp>
    </p:spTree>
    <p:extLst>
      <p:ext uri="{BB962C8B-B14F-4D97-AF65-F5344CB8AC3E}">
        <p14:creationId xmlns:p14="http://schemas.microsoft.com/office/powerpoint/2010/main" val="2796301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232943" indent="-232943">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EF74DF-476A-47CE-80AA-3177E74FC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117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35</a:t>
            </a:fld>
            <a:endParaRPr lang="en-US" dirty="0"/>
          </a:p>
        </p:txBody>
      </p:sp>
    </p:spTree>
    <p:extLst>
      <p:ext uri="{BB962C8B-B14F-4D97-AF65-F5344CB8AC3E}">
        <p14:creationId xmlns:p14="http://schemas.microsoft.com/office/powerpoint/2010/main" val="2231623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36</a:t>
            </a:fld>
            <a:endParaRPr lang="en-US" dirty="0"/>
          </a:p>
        </p:txBody>
      </p:sp>
    </p:spTree>
    <p:extLst>
      <p:ext uri="{BB962C8B-B14F-4D97-AF65-F5344CB8AC3E}">
        <p14:creationId xmlns:p14="http://schemas.microsoft.com/office/powerpoint/2010/main" val="4107238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33B075-78C7-462E-93DE-5A76BD7BF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967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38</a:t>
            </a:fld>
            <a:endParaRPr lang="en-US" dirty="0"/>
          </a:p>
        </p:txBody>
      </p:sp>
    </p:spTree>
    <p:extLst>
      <p:ext uri="{BB962C8B-B14F-4D97-AF65-F5344CB8AC3E}">
        <p14:creationId xmlns:p14="http://schemas.microsoft.com/office/powerpoint/2010/main" val="1128244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39</a:t>
            </a:fld>
            <a:endParaRPr lang="en-US" dirty="0"/>
          </a:p>
        </p:txBody>
      </p:sp>
    </p:spTree>
    <p:extLst>
      <p:ext uri="{BB962C8B-B14F-4D97-AF65-F5344CB8AC3E}">
        <p14:creationId xmlns:p14="http://schemas.microsoft.com/office/powerpoint/2010/main" val="352438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6" lvl="1"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33B075-78C7-462E-93DE-5A76BD7BF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402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6" lvl="1"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33B075-78C7-462E-93DE-5A76BD7BF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314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6" lvl="1"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33B075-78C7-462E-93DE-5A76BD7BF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362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6" lvl="1"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33B075-78C7-462E-93DE-5A76BD7BF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4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8133B075-78C7-462E-93DE-5A76BD7BF570}" type="slidenum">
              <a:rPr lang="en-US" smtClean="0"/>
              <a:t>7</a:t>
            </a:fld>
            <a:endParaRPr lang="en-US" dirty="0"/>
          </a:p>
        </p:txBody>
      </p:sp>
    </p:spTree>
    <p:extLst>
      <p:ext uri="{BB962C8B-B14F-4D97-AF65-F5344CB8AC3E}">
        <p14:creationId xmlns:p14="http://schemas.microsoft.com/office/powerpoint/2010/main" val="713306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6" lvl="1"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33B075-78C7-462E-93DE-5A76BD7BF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41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10"/>
          </p:nvPr>
        </p:nvSpPr>
        <p:spPr/>
        <p:txBody>
          <a:bodyPr/>
          <a:lstStyle/>
          <a:p>
            <a:fld id="{F53ECC21-B211-4AFE-B0C9-C7EF0DB3F39C}" type="slidenum">
              <a:rPr lang="en-US" smtClean="0"/>
              <a:t>8</a:t>
            </a:fld>
            <a:endParaRPr lang="en-US" dirty="0"/>
          </a:p>
        </p:txBody>
      </p:sp>
    </p:spTree>
    <p:extLst>
      <p:ext uri="{BB962C8B-B14F-4D97-AF65-F5344CB8AC3E}">
        <p14:creationId xmlns:p14="http://schemas.microsoft.com/office/powerpoint/2010/main" val="285012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52B7AB-7111-4608-8176-AE486EA98CE4}" type="slidenum">
              <a:rPr lang="en-US" smtClean="0"/>
              <a:t>9</a:t>
            </a:fld>
            <a:endParaRPr lang="en-US" dirty="0"/>
          </a:p>
        </p:txBody>
      </p:sp>
    </p:spTree>
    <p:extLst>
      <p:ext uri="{BB962C8B-B14F-4D97-AF65-F5344CB8AC3E}">
        <p14:creationId xmlns:p14="http://schemas.microsoft.com/office/powerpoint/2010/main" val="1452745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C2AB75-B995-4D8D-92F4-9BF3DE3F888D}" type="slidenum">
              <a:rPr lang="en-US" smtClean="0"/>
              <a:pPr/>
              <a:t>10</a:t>
            </a:fld>
            <a:endParaRPr lang="en-US" dirty="0"/>
          </a:p>
        </p:txBody>
      </p:sp>
    </p:spTree>
    <p:extLst>
      <p:ext uri="{BB962C8B-B14F-4D97-AF65-F5344CB8AC3E}">
        <p14:creationId xmlns:p14="http://schemas.microsoft.com/office/powerpoint/2010/main" val="33446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0EF74DF-476A-47CE-80AA-3177E74FC349}" type="slidenum">
              <a:rPr lang="en-US" smtClean="0"/>
              <a:pPr/>
              <a:t>12</a:t>
            </a:fld>
            <a:endParaRPr lang="en-US" dirty="0"/>
          </a:p>
        </p:txBody>
      </p:sp>
    </p:spTree>
    <p:extLst>
      <p:ext uri="{BB962C8B-B14F-4D97-AF65-F5344CB8AC3E}">
        <p14:creationId xmlns:p14="http://schemas.microsoft.com/office/powerpoint/2010/main" val="4251771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0EF74DF-476A-47CE-80AA-3177E74FC349}" type="slidenum">
              <a:rPr lang="en-US" smtClean="0"/>
              <a:pPr/>
              <a:t>13</a:t>
            </a:fld>
            <a:endParaRPr lang="en-US" dirty="0"/>
          </a:p>
        </p:txBody>
      </p:sp>
    </p:spTree>
    <p:extLst>
      <p:ext uri="{BB962C8B-B14F-4D97-AF65-F5344CB8AC3E}">
        <p14:creationId xmlns:p14="http://schemas.microsoft.com/office/powerpoint/2010/main" val="3733305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1760636"/>
            <a:ext cx="5107446" cy="2150964"/>
          </a:xfrm>
        </p:spPr>
        <p:txBody>
          <a:bodyPr wrap="none" lIns="0" tIns="0" rIns="0" bIns="0" anchor="t" anchorCtr="0">
            <a:noAutofit/>
          </a:bodyPr>
          <a:lstStyle>
            <a:lvl1pPr algn="l">
              <a:defRPr sz="5000">
                <a:solidFill>
                  <a:srgbClr val="FFFFFF"/>
                </a:solidFill>
              </a:defRPr>
            </a:lvl1pPr>
          </a:lstStyle>
          <a:p>
            <a:r>
              <a:rPr lang="en-US" dirty="0"/>
              <a:t>Click to edit </a:t>
            </a:r>
            <a:br>
              <a:rPr lang="en-US" dirty="0"/>
            </a:br>
            <a:r>
              <a:rPr lang="en-US" dirty="0"/>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1" y="4179051"/>
            <a:ext cx="5107447"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361402"/>
            <a:ext cx="2096022" cy="176588"/>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rotWithShape="1">
          <a:blip r:embed="rId4"/>
          <a:srcRect l="5287" t="-4749" r="-2682" b="4018"/>
          <a:stretch/>
        </p:blipFill>
        <p:spPr>
          <a:xfrm>
            <a:off x="0" y="782199"/>
            <a:ext cx="6268598" cy="6075802"/>
          </a:xfrm>
          <a:prstGeom prst="rect">
            <a:avLst/>
          </a:prstGeom>
        </p:spPr>
      </p:pic>
    </p:spTree>
    <p:extLst>
      <p:ext uri="{BB962C8B-B14F-4D97-AF65-F5344CB8AC3E}">
        <p14:creationId xmlns:p14="http://schemas.microsoft.com/office/powerpoint/2010/main" val="38714166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62252B-6B53-E545-A4D8-FCCC80EE10B8}"/>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419350"/>
            <a:ext cx="10515600" cy="3738563"/>
          </a:xfrm>
          <a:solidFill>
            <a:srgbClr val="FFFFFF"/>
          </a:solidFill>
          <a:ln w="6350">
            <a:solidFill>
              <a:schemeClr val="tx1"/>
            </a:solidFill>
          </a:ln>
        </p:spPr>
        <p:txBody>
          <a:bodyPr/>
          <a:lstStyle>
            <a:lvl1pPr algn="ctr">
              <a:defRPr/>
            </a:lvl1pPr>
          </a:lstStyle>
          <a:p>
            <a:endParaRPr lang="en-US" dirty="0"/>
          </a:p>
        </p:txBody>
      </p:sp>
    </p:spTree>
    <p:extLst>
      <p:ext uri="{BB962C8B-B14F-4D97-AF65-F5344CB8AC3E}">
        <p14:creationId xmlns:p14="http://schemas.microsoft.com/office/powerpoint/2010/main" val="718751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dirty="0"/>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dirty="0"/>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618547"/>
            <a:ext cx="5257801" cy="3504457"/>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618547"/>
            <a:ext cx="5172920" cy="3504457"/>
          </a:xfrm>
          <a:solidFill>
            <a:srgbClr val="FFFFFF"/>
          </a:solidFill>
          <a:ln w="6350">
            <a:solidFill>
              <a:schemeClr val="tx1"/>
            </a:solidFill>
          </a:ln>
        </p:spPr>
        <p:txBody>
          <a:bodyPr/>
          <a:lstStyle>
            <a:lvl1pPr algn="ctr">
              <a:defRPr/>
            </a:lvl1pPr>
          </a:lstStyle>
          <a:p>
            <a:endParaRPr lang="en-US" dirty="0"/>
          </a:p>
        </p:txBody>
      </p:sp>
    </p:spTree>
    <p:extLst>
      <p:ext uri="{BB962C8B-B14F-4D97-AF65-F5344CB8AC3E}">
        <p14:creationId xmlns:p14="http://schemas.microsoft.com/office/powerpoint/2010/main" val="3014504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C6E89-74B3-7346-AFBC-240BD87198D1}"/>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dirty="0"/>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dirty="0"/>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618547"/>
            <a:ext cx="5257801" cy="350445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cxnSp>
        <p:nvCxnSpPr>
          <p:cNvPr id="8" name="Straight Connector 7">
            <a:extLst>
              <a:ext uri="{FF2B5EF4-FFF2-40B4-BE49-F238E27FC236}">
                <a16:creationId xmlns:a16="http://schemas.microsoft.com/office/drawing/2014/main" id="{DB77E665-1CC2-F141-BDCC-894D658D0CD6}"/>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3" y="2617788"/>
            <a:ext cx="5132387" cy="3505200"/>
          </a:xfrm>
          <a:solidFill>
            <a:srgbClr val="FFFFFF"/>
          </a:solidFill>
        </p:spPr>
        <p:txBody>
          <a:bodyPr/>
          <a:lstStyle>
            <a:lvl1pPr algn="ctr">
              <a:defRPr/>
            </a:lvl1pPr>
          </a:lstStyle>
          <a:p>
            <a:endParaRPr lang="en-US" dirty="0"/>
          </a:p>
        </p:txBody>
      </p:sp>
    </p:spTree>
    <p:extLst>
      <p:ext uri="{BB962C8B-B14F-4D97-AF65-F5344CB8AC3E}">
        <p14:creationId xmlns:p14="http://schemas.microsoft.com/office/powerpoint/2010/main" val="2886548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1"/>
          </a:solidFill>
        </p:spPr>
        <p:txBody>
          <a:bodyPr/>
          <a:lstStyle>
            <a:lvl1pPr algn="ctr">
              <a:defRPr>
                <a:solidFill>
                  <a:srgbClr val="FFFFFF"/>
                </a:solidFill>
              </a:defRPr>
            </a:lvl1pPr>
          </a:lstStyle>
          <a:p>
            <a:r>
              <a:rPr lang="en-US" dirty="0"/>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1"/>
          </a:solidFill>
        </p:spPr>
        <p:txBody>
          <a:bodyPr/>
          <a:lstStyle>
            <a:lvl1pPr algn="ctr">
              <a:defRPr>
                <a:solidFill>
                  <a:srgbClr val="FFFFFF"/>
                </a:solidFill>
              </a:defRPr>
            </a:lvl1pPr>
          </a:lstStyle>
          <a:p>
            <a:r>
              <a:rPr lang="en-US" dirty="0"/>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1"/>
          </a:solidFill>
        </p:spPr>
        <p:txBody>
          <a:bodyPr/>
          <a:lstStyle>
            <a:lvl1pPr algn="ctr">
              <a:defRPr>
                <a:solidFill>
                  <a:srgbClr val="FFFFFF"/>
                </a:solidFill>
              </a:defRPr>
            </a:lvl1pPr>
          </a:lstStyle>
          <a:p>
            <a:r>
              <a:rPr lang="en-US" dirty="0"/>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1"/>
          </a:solidFill>
        </p:spPr>
        <p:txBody>
          <a:bodyPr/>
          <a:lstStyle>
            <a:lvl1pPr algn="ctr">
              <a:defRPr>
                <a:solidFill>
                  <a:srgbClr val="FFFFFF"/>
                </a:solidFill>
              </a:defRPr>
            </a:lvl1pPr>
          </a:lstStyle>
          <a:p>
            <a:r>
              <a:rPr lang="en-US" dirty="0"/>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897620"/>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spTree>
    <p:extLst>
      <p:ext uri="{BB962C8B-B14F-4D97-AF65-F5344CB8AC3E}">
        <p14:creationId xmlns:p14="http://schemas.microsoft.com/office/powerpoint/2010/main" val="412848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2"/>
          </a:solidFill>
        </p:spPr>
        <p:txBody>
          <a:bodyPr/>
          <a:lstStyle>
            <a:lvl1pPr algn="ctr">
              <a:defRPr>
                <a:solidFill>
                  <a:srgbClr val="FFFFFF"/>
                </a:solidFill>
              </a:defRPr>
            </a:lvl1pPr>
          </a:lstStyle>
          <a:p>
            <a:r>
              <a:rPr lang="en-US" dirty="0"/>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2"/>
          </a:solidFill>
        </p:spPr>
        <p:txBody>
          <a:bodyPr/>
          <a:lstStyle>
            <a:lvl1pPr algn="ctr">
              <a:defRPr>
                <a:solidFill>
                  <a:srgbClr val="FFFFFF"/>
                </a:solidFill>
              </a:defRPr>
            </a:lvl1pPr>
          </a:lstStyle>
          <a:p>
            <a:r>
              <a:rPr lang="en-US" dirty="0"/>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2"/>
          </a:solidFill>
        </p:spPr>
        <p:txBody>
          <a:bodyPr/>
          <a:lstStyle>
            <a:lvl1pPr algn="ctr">
              <a:defRPr>
                <a:solidFill>
                  <a:srgbClr val="FFFFFF"/>
                </a:solidFill>
              </a:defRPr>
            </a:lvl1pPr>
          </a:lstStyle>
          <a:p>
            <a:r>
              <a:rPr lang="en-US" dirty="0"/>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2"/>
          </a:solidFill>
        </p:spPr>
        <p:txBody>
          <a:bodyPr/>
          <a:lstStyle>
            <a:lvl1pPr algn="ctr">
              <a:defRPr>
                <a:solidFill>
                  <a:srgbClr val="FFFFFF"/>
                </a:solidFill>
              </a:defRPr>
            </a:lvl1pPr>
          </a:lstStyle>
          <a:p>
            <a:r>
              <a:rPr lang="en-US" dirty="0"/>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897620"/>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spTree>
    <p:extLst>
      <p:ext uri="{BB962C8B-B14F-4D97-AF65-F5344CB8AC3E}">
        <p14:creationId xmlns:p14="http://schemas.microsoft.com/office/powerpoint/2010/main" val="1914111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DCD3AF-AA1C-2344-AE47-68DFADEA1FFF}"/>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accent3"/>
          </a:solidFill>
        </p:spPr>
        <p:txBody>
          <a:bodyPr/>
          <a:lstStyle>
            <a:lvl1pPr algn="ctr">
              <a:defRPr>
                <a:solidFill>
                  <a:srgbClr val="FFFFFF"/>
                </a:solidFill>
              </a:defRPr>
            </a:lvl1pPr>
          </a:lstStyle>
          <a:p>
            <a:r>
              <a:rPr lang="en-US" dirty="0"/>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accent3"/>
          </a:solidFill>
        </p:spPr>
        <p:txBody>
          <a:bodyPr/>
          <a:lstStyle>
            <a:lvl1pPr algn="ctr">
              <a:defRPr>
                <a:solidFill>
                  <a:srgbClr val="FFFFFF"/>
                </a:solidFill>
              </a:defRPr>
            </a:lvl1pPr>
          </a:lstStyle>
          <a:p>
            <a:r>
              <a:rPr lang="en-US" dirty="0"/>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accent3"/>
          </a:solidFill>
        </p:spPr>
        <p:txBody>
          <a:bodyPr/>
          <a:lstStyle>
            <a:lvl1pPr algn="ctr">
              <a:defRPr>
                <a:solidFill>
                  <a:srgbClr val="FFFFFF"/>
                </a:solidFill>
              </a:defRPr>
            </a:lvl1pPr>
          </a:lstStyle>
          <a:p>
            <a:r>
              <a:rPr lang="en-US" dirty="0"/>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accent3"/>
          </a:solidFill>
        </p:spPr>
        <p:txBody>
          <a:bodyPr/>
          <a:lstStyle>
            <a:lvl1pPr algn="ctr">
              <a:defRPr>
                <a:solidFill>
                  <a:srgbClr val="FFFFFF"/>
                </a:solidFill>
              </a:defRPr>
            </a:lvl1pPr>
          </a:lstStyle>
          <a:p>
            <a:r>
              <a:rPr lang="en-US" dirty="0"/>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897620"/>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spTree>
    <p:extLst>
      <p:ext uri="{BB962C8B-B14F-4D97-AF65-F5344CB8AC3E}">
        <p14:creationId xmlns:p14="http://schemas.microsoft.com/office/powerpoint/2010/main" val="596469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EB49B0-6A0E-3F43-960E-DAF05ADD0064}"/>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838200" y="2555309"/>
            <a:ext cx="5181600" cy="3621653"/>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p:cNvSpPr>
            <a:spLocks noGrp="1"/>
          </p:cNvSpPr>
          <p:nvPr>
            <p:ph sz="half" idx="2"/>
          </p:nvPr>
        </p:nvSpPr>
        <p:spPr>
          <a:xfrm>
            <a:off x="6172200" y="2555309"/>
            <a:ext cx="5181600" cy="3621654"/>
          </a:xfrm>
        </p:spPr>
        <p:txBody>
          <a:bodyPr>
            <a:noAutofit/>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271016"/>
            <a:ext cx="10515600" cy="65768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90EA4D77-CA63-4543-886D-EB2B5E8F39B7}"/>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920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5DED6-25D0-A64C-8436-03F835BDFF78}"/>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1261872"/>
            <a:ext cx="10515600" cy="701132"/>
          </a:xfrm>
        </p:spPr>
        <p:txBody>
          <a:bodyPr anchor="t" anchorCtr="0"/>
          <a:lstStyle/>
          <a:p>
            <a:r>
              <a:rPr lang="en-US" dirty="0"/>
              <a:t>Click to edit Master title style</a:t>
            </a:r>
          </a:p>
        </p:txBody>
      </p:sp>
      <p:sp>
        <p:nvSpPr>
          <p:cNvPr id="3" name="Text Placeholder 2"/>
          <p:cNvSpPr>
            <a:spLocks noGrp="1"/>
          </p:cNvSpPr>
          <p:nvPr>
            <p:ph type="body" idx="1"/>
          </p:nvPr>
        </p:nvSpPr>
        <p:spPr>
          <a:xfrm>
            <a:off x="839788" y="2417522"/>
            <a:ext cx="5157787" cy="539163"/>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3144576"/>
            <a:ext cx="5157787" cy="3684588"/>
          </a:xfrm>
        </p:spPr>
        <p:txBody>
          <a:bodyPr>
            <a:noAutofit/>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2417522"/>
            <a:ext cx="5183188" cy="539164"/>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3144576"/>
            <a:ext cx="5183188" cy="3684588"/>
          </a:xfrm>
        </p:spPr>
        <p:txBody>
          <a:bodyPr>
            <a:noAutofit/>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cxnSp>
        <p:nvCxnSpPr>
          <p:cNvPr id="10" name="Straight Connector 9">
            <a:extLst>
              <a:ext uri="{FF2B5EF4-FFF2-40B4-BE49-F238E27FC236}">
                <a16:creationId xmlns:a16="http://schemas.microsoft.com/office/drawing/2014/main" id="{4A6B0A9D-77FE-AD4C-9BE8-11D3F69ECDC0}"/>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414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399516-4799-7240-9F86-3D43A4EC1577}"/>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261872"/>
            <a:ext cx="10515600" cy="701132"/>
          </a:xfrm>
        </p:spPr>
        <p:txBody>
          <a:bodyPr anchor="t" anchorCtr="0"/>
          <a:lstStyle/>
          <a:p>
            <a:r>
              <a:rPr lang="en-US" dirty="0"/>
              <a:t>Click to edit Master title style</a:t>
            </a:r>
          </a:p>
        </p:txBody>
      </p:sp>
      <p:cxnSp>
        <p:nvCxnSpPr>
          <p:cNvPr id="7" name="Straight Connector 6">
            <a:extLst>
              <a:ext uri="{FF2B5EF4-FFF2-40B4-BE49-F238E27FC236}">
                <a16:creationId xmlns:a16="http://schemas.microsoft.com/office/drawing/2014/main" id="{8108EB40-D408-5B46-84AA-859BE7A524F0}"/>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64" t="-3952" r="34410" b="46015"/>
          <a:stretch/>
        </p:blipFill>
        <p:spPr>
          <a:xfrm rot="16200000">
            <a:off x="8278900" y="2944900"/>
            <a:ext cx="6244224"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413000"/>
            <a:ext cx="5029200" cy="3886200"/>
          </a:xfrm>
          <a:prstGeom prst="roundRect">
            <a:avLst/>
          </a:prstGeom>
          <a:solidFill>
            <a:srgbClr val="FFFFFF"/>
          </a:solidFill>
        </p:spPr>
        <p:txBody>
          <a:bodyPr/>
          <a:lstStyle>
            <a:lvl1pPr algn="ctr">
              <a:defRPr/>
            </a:lvl1pPr>
          </a:lstStyle>
          <a:p>
            <a:endParaRPr lang="en-US" dirty="0"/>
          </a:p>
        </p:txBody>
      </p:sp>
      <p:sp>
        <p:nvSpPr>
          <p:cNvPr id="9" name="Picture Placeholder 2">
            <a:extLst>
              <a:ext uri="{FF2B5EF4-FFF2-40B4-BE49-F238E27FC236}">
                <a16:creationId xmlns:a16="http://schemas.microsoft.com/office/drawing/2014/main" id="{3D8287EA-9255-A14D-B1DC-E7D520335A0D}"/>
              </a:ext>
            </a:extLst>
          </p:cNvPr>
          <p:cNvSpPr>
            <a:spLocks noGrp="1"/>
          </p:cNvSpPr>
          <p:nvPr>
            <p:ph type="pic" sz="quarter" idx="14"/>
          </p:nvPr>
        </p:nvSpPr>
        <p:spPr>
          <a:xfrm>
            <a:off x="6320012" y="2413000"/>
            <a:ext cx="5029200" cy="3886200"/>
          </a:xfrm>
          <a:prstGeom prst="roundRect">
            <a:avLst/>
          </a:prstGeom>
          <a:solidFill>
            <a:srgbClr val="FFFFFF"/>
          </a:solidFill>
        </p:spPr>
        <p:txBody>
          <a:bodyPr/>
          <a:lstStyle>
            <a:lvl1pPr algn="ctr">
              <a:defRPr/>
            </a:lvl1pPr>
          </a:lstStyle>
          <a:p>
            <a:endParaRPr lang="en-US" dirty="0"/>
          </a:p>
        </p:txBody>
      </p:sp>
    </p:spTree>
    <p:extLst>
      <p:ext uri="{BB962C8B-B14F-4D97-AF65-F5344CB8AC3E}">
        <p14:creationId xmlns:p14="http://schemas.microsoft.com/office/powerpoint/2010/main" val="2448981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C1D93B-1690-0143-9D0A-A35DA63D343C}"/>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pPr/>
              <a:t>‹#›</a:t>
            </a:fld>
            <a:endParaRPr lang="en-US" dirty="0"/>
          </a:p>
        </p:txBody>
      </p:sp>
    </p:spTree>
    <p:extLst>
      <p:ext uri="{BB962C8B-B14F-4D97-AF65-F5344CB8AC3E}">
        <p14:creationId xmlns:p14="http://schemas.microsoft.com/office/powerpoint/2010/main" val="350923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dirty="0"/>
              <a:t>Click to edit Master title style</a:t>
            </a:r>
          </a:p>
        </p:txBody>
      </p:sp>
      <p:sp>
        <p:nvSpPr>
          <p:cNvPr id="3" name="Subtitle 2"/>
          <p:cNvSpPr>
            <a:spLocks noGrp="1"/>
          </p:cNvSpPr>
          <p:nvPr>
            <p:ph type="subTitle" idx="1" hasCustomPrompt="1"/>
          </p:nvPr>
        </p:nvSpPr>
        <p:spPr>
          <a:xfrm>
            <a:off x="838199" y="2618547"/>
            <a:ext cx="10515599" cy="337345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dirty="0">
                <a:latin typeface="Montserrat" pitchFamily="2" charset="77"/>
              </a:rPr>
              <a:t>CLICK TO EDIT PRESENTATION TITLE</a:t>
            </a:r>
            <a:endParaRPr lang="en-US" dirty="0"/>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cxnSp>
        <p:nvCxnSpPr>
          <p:cNvPr id="8" name="Straight Connector 7">
            <a:extLst>
              <a:ext uri="{FF2B5EF4-FFF2-40B4-BE49-F238E27FC236}">
                <a16:creationId xmlns:a16="http://schemas.microsoft.com/office/drawing/2014/main" id="{C411D9D6-DA63-9542-805B-E37BCCB2D72A}"/>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622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189EB4-36F3-314D-8633-BCEEC1554C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4731214"/>
            <a:ext cx="10515600" cy="1018671"/>
          </a:xfrm>
        </p:spPr>
        <p:txBody>
          <a:bodyPr>
            <a:noAutofit/>
          </a:bodyPr>
          <a:lstStyle>
            <a:lvl1pPr>
              <a:defRPr>
                <a:solidFill>
                  <a:srgbClr val="FFFFFF"/>
                </a:solidFill>
              </a:defRPr>
            </a:lvl1pPr>
          </a:lstStyle>
          <a:p>
            <a:r>
              <a:rPr lang="en-US" dirty="0"/>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3079961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C6D13-310D-E544-A74B-9DA6289107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230" y="0"/>
            <a:ext cx="12216459" cy="68580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1" y="0"/>
            <a:ext cx="12216459"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375483"/>
            <a:ext cx="2096022" cy="176588"/>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4731214"/>
            <a:ext cx="8755918" cy="1018671"/>
          </a:xfrm>
        </p:spPr>
        <p:txBody>
          <a:bodyPr>
            <a:noAutofit/>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170971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81FC68-7CA4-6646-BF2C-807C57638B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0" y="4731213"/>
            <a:ext cx="8803341" cy="1018671"/>
          </a:xfrm>
        </p:spPr>
        <p:txBody>
          <a:bodyPr>
            <a:noAutofit/>
          </a:bodyPr>
          <a:lstStyle>
            <a:lvl1pPr>
              <a:defRPr>
                <a:solidFill>
                  <a:srgbClr val="FFFFFF"/>
                </a:solidFill>
              </a:defRPr>
            </a:lvl1pPr>
          </a:lstStyle>
          <a:p>
            <a:r>
              <a:rPr lang="en-US" dirty="0"/>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1782803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F8AEA-D3E8-6546-96D5-211E70220E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199" y="4731212"/>
            <a:ext cx="9435353" cy="1018671"/>
          </a:xfrm>
        </p:spPr>
        <p:txBody>
          <a:bodyPr>
            <a:noAutofit/>
          </a:bodyPr>
          <a:lstStyle>
            <a:lvl1pPr>
              <a:defRPr>
                <a:solidFill>
                  <a:srgbClr val="FFFFFF"/>
                </a:solidFill>
              </a:defRPr>
            </a:lvl1pPr>
          </a:lstStyle>
          <a:p>
            <a:r>
              <a:rPr lang="en-US" dirty="0"/>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3926170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435FBD-B33B-8E40-B54F-D82DCDEECF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496305"/>
            <a:ext cx="4365812" cy="1018671"/>
          </a:xfrm>
        </p:spPr>
        <p:txBody>
          <a:bodyPr>
            <a:noAutofit/>
          </a:bodyPr>
          <a:lstStyle>
            <a:lvl1pPr>
              <a:defRPr>
                <a:solidFill>
                  <a:srgbClr val="FFFFFF"/>
                </a:solidFill>
              </a:defRPr>
            </a:lvl1pPr>
          </a:lstStyle>
          <a:p>
            <a:r>
              <a:rPr lang="en-US" dirty="0"/>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128800"/>
            <a:ext cx="2096022" cy="176588"/>
          </a:xfrm>
          <a:prstGeom prst="rect">
            <a:avLst/>
          </a:prstGeom>
        </p:spPr>
      </p:pic>
    </p:spTree>
    <p:extLst>
      <p:ext uri="{BB962C8B-B14F-4D97-AF65-F5344CB8AC3E}">
        <p14:creationId xmlns:p14="http://schemas.microsoft.com/office/powerpoint/2010/main" val="2988603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2834EC-2EA3-044A-B1FF-34EF6CC78C6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128800"/>
            <a:ext cx="2096022" cy="176588"/>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199" y="2484529"/>
            <a:ext cx="4621307" cy="1018671"/>
          </a:xfrm>
        </p:spPr>
        <p:txBody>
          <a:bodyPr>
            <a:noAutofit/>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260603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6750424" y="2662518"/>
            <a:ext cx="4603376" cy="1018671"/>
          </a:xfrm>
        </p:spPr>
        <p:txBody>
          <a:bodyPr>
            <a:noAutofit/>
          </a:bodyPr>
          <a:lstStyle>
            <a:lvl1pPr>
              <a:defRPr>
                <a:solidFill>
                  <a:srgbClr val="FFFFFF"/>
                </a:solidFill>
              </a:defRPr>
            </a:lvl1pPr>
          </a:lstStyle>
          <a:p>
            <a:r>
              <a:rPr lang="en-US" dirty="0"/>
              <a:t>Click to edit Master title style</a:t>
            </a:r>
          </a:p>
        </p:txBody>
      </p:sp>
      <p:pic>
        <p:nvPicPr>
          <p:cNvPr id="8" name="Picture 7">
            <a:extLst>
              <a:ext uri="{FF2B5EF4-FFF2-40B4-BE49-F238E27FC236}">
                <a16:creationId xmlns:a16="http://schemas.microsoft.com/office/drawing/2014/main" id="{9285321B-FAE7-1649-B269-F47AE5F447C9}"/>
              </a:ext>
            </a:extLst>
          </p:cNvPr>
          <p:cNvPicPr>
            <a:picLocks noChangeAspect="1"/>
          </p:cNvPicPr>
          <p:nvPr userDrawn="1"/>
        </p:nvPicPr>
        <p:blipFill rotWithShape="1">
          <a:blip r:embed="rId2">
            <a:alphaModFix amt="20000"/>
          </a:blip>
          <a:srcRect l="5287" t="-4749" r="-2682" b="4018"/>
          <a:stretch/>
        </p:blipFill>
        <p:spPr>
          <a:xfrm>
            <a:off x="0" y="782199"/>
            <a:ext cx="6268598" cy="6075802"/>
          </a:xfrm>
          <a:prstGeom prst="rect">
            <a:avLst/>
          </a:prstGeom>
        </p:spPr>
      </p:pic>
    </p:spTree>
    <p:extLst>
      <p:ext uri="{BB962C8B-B14F-4D97-AF65-F5344CB8AC3E}">
        <p14:creationId xmlns:p14="http://schemas.microsoft.com/office/powerpoint/2010/main" val="3524892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2853018"/>
            <a:ext cx="12192000" cy="2912782"/>
          </a:xfrm>
        </p:spPr>
        <p:txBody>
          <a:bodyPr>
            <a:noAutofit/>
          </a:bodyPr>
          <a:lstStyle>
            <a:lvl1pPr algn="ctr">
              <a:defRPr>
                <a:solidFill>
                  <a:srgbClr val="FFFFFF"/>
                </a:solidFill>
              </a:defRPr>
            </a:lvl1pPr>
          </a:lstStyle>
          <a:p>
            <a:r>
              <a:rPr lang="en-US" dirty="0"/>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a:stretch>
            <a:fillRect/>
          </a:stretch>
        </p:blipFill>
        <p:spPr>
          <a:xfrm>
            <a:off x="5200650" y="2425700"/>
            <a:ext cx="1790700" cy="146050"/>
          </a:xfrm>
          <a:prstGeom prst="rect">
            <a:avLst/>
          </a:prstGeom>
        </p:spPr>
      </p:pic>
    </p:spTree>
    <p:extLst>
      <p:ext uri="{BB962C8B-B14F-4D97-AF65-F5344CB8AC3E}">
        <p14:creationId xmlns:p14="http://schemas.microsoft.com/office/powerpoint/2010/main" val="933814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E58ECC-DDF8-1F46-8D03-55016884359F}"/>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530258"/>
            <a:ext cx="3932237" cy="333873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Tree>
    <p:extLst>
      <p:ext uri="{BB962C8B-B14F-4D97-AF65-F5344CB8AC3E}">
        <p14:creationId xmlns:p14="http://schemas.microsoft.com/office/powerpoint/2010/main" val="2358572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C234FE-7D23-054E-A0E0-8939702CCF2F}"/>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Tree>
    <p:extLst>
      <p:ext uri="{BB962C8B-B14F-4D97-AF65-F5344CB8AC3E}">
        <p14:creationId xmlns:p14="http://schemas.microsoft.com/office/powerpoint/2010/main" val="303919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9542DA-F7EC-714D-9EA4-05E48782AD9C}"/>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dirty="0"/>
              <a:t>Click to edit Master title style</a:t>
            </a:r>
          </a:p>
        </p:txBody>
      </p:sp>
      <p:sp>
        <p:nvSpPr>
          <p:cNvPr id="3" name="Subtitle 2"/>
          <p:cNvSpPr>
            <a:spLocks noGrp="1" noChangeAspect="1"/>
          </p:cNvSpPr>
          <p:nvPr>
            <p:ph type="subTitle" idx="1" hasCustomPrompt="1"/>
          </p:nvPr>
        </p:nvSpPr>
        <p:spPr>
          <a:xfrm>
            <a:off x="838199" y="2618547"/>
            <a:ext cx="10515599" cy="3491795"/>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r>
              <a:rPr lang="en-US" dirty="0"/>
              <a:t>Click to edit text. Click to edit text. </a:t>
            </a:r>
          </a:p>
          <a:p>
            <a:pPr marL="0" marR="0" lvl="0" indent="0" algn="l" defTabSz="914400" rtl="0" eaLnBrk="1" fontAlgn="auto" latinLnBrk="0" hangingPunct="1">
              <a:lnSpc>
                <a:spcPts val="2100"/>
              </a:lnSpc>
              <a:spcBef>
                <a:spcPts val="1000"/>
              </a:spcBef>
              <a:spcAft>
                <a:spcPts val="0"/>
              </a:spcAft>
              <a:buClr>
                <a:schemeClr val="tx1"/>
              </a:buClr>
              <a:buSzTx/>
              <a:buFont typeface="Arial" panose="020B0604020202020204" pitchFamily="34" charset="0"/>
              <a:buNone/>
              <a:tabLst/>
              <a:defRPr/>
            </a:pPr>
            <a:endParaRPr lang="en-US" dirty="0"/>
          </a:p>
          <a:p>
            <a:endParaRPr lang="en-US" dirty="0"/>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dirty="0">
                <a:latin typeface="Montserrat" pitchFamily="2" charset="77"/>
              </a:rPr>
              <a:t>CLICK TO EDIT PRESENTATION TITLE</a:t>
            </a:r>
            <a:endParaRPr lang="en-US" dirty="0"/>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cxnSp>
        <p:nvCxnSpPr>
          <p:cNvPr id="8" name="Straight Connector 7">
            <a:extLst>
              <a:ext uri="{FF2B5EF4-FFF2-40B4-BE49-F238E27FC236}">
                <a16:creationId xmlns:a16="http://schemas.microsoft.com/office/drawing/2014/main" id="{C411D9D6-DA63-9542-805B-E37BCCB2D72A}"/>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94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854A45-BEC7-354B-AE6F-C9FA98678759}"/>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Tree>
    <p:extLst>
      <p:ext uri="{BB962C8B-B14F-4D97-AF65-F5344CB8AC3E}">
        <p14:creationId xmlns:p14="http://schemas.microsoft.com/office/powerpoint/2010/main" val="731127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5F2DAC-C0C5-E944-9DB6-C5575F4CD282}"/>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8724900" y="82943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82943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Tree>
    <p:extLst>
      <p:ext uri="{BB962C8B-B14F-4D97-AF65-F5344CB8AC3E}">
        <p14:creationId xmlns:p14="http://schemas.microsoft.com/office/powerpoint/2010/main" val="1369627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48C31-EA1F-42E2-856F-F4CED86C0CFE}" type="datetimeFigureOut">
              <a:rPr lang="en-US" smtClean="0"/>
              <a:t>10/21/2021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338D0B-2942-404D-BCBE-D5155C013DF3}" type="slidenum">
              <a:rPr lang="en-US" smtClean="0"/>
              <a:t>‹#›</a:t>
            </a:fld>
            <a:endParaRPr lang="en-US" dirty="0"/>
          </a:p>
        </p:txBody>
      </p:sp>
    </p:spTree>
    <p:extLst>
      <p:ext uri="{BB962C8B-B14F-4D97-AF65-F5344CB8AC3E}">
        <p14:creationId xmlns:p14="http://schemas.microsoft.com/office/powerpoint/2010/main" val="174494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503767" y="6426202"/>
            <a:ext cx="1847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Narrow" charset="0"/>
                <a:ea typeface="ＭＳ Ｐゴシック" charset="0"/>
                <a:cs typeface="ＭＳ Ｐゴシック" charset="0"/>
              </a:defRPr>
            </a:lvl1pPr>
            <a:lvl2pPr marL="742950" indent="-285750" eaLnBrk="0" hangingPunct="0">
              <a:defRPr sz="2400" b="1">
                <a:solidFill>
                  <a:schemeClr val="tx1"/>
                </a:solidFill>
                <a:latin typeface="Arial Narrow" charset="0"/>
                <a:ea typeface="ＭＳ Ｐゴシック" charset="0"/>
                <a:cs typeface="ＭＳ Ｐゴシック" charset="0"/>
              </a:defRPr>
            </a:lvl2pPr>
            <a:lvl3pPr marL="1143000" indent="-228600" eaLnBrk="0" hangingPunct="0">
              <a:defRPr sz="2400" b="1">
                <a:solidFill>
                  <a:schemeClr val="tx1"/>
                </a:solidFill>
                <a:latin typeface="Arial Narrow" charset="0"/>
                <a:ea typeface="ＭＳ Ｐゴシック" charset="0"/>
                <a:cs typeface="ＭＳ Ｐゴシック" charset="0"/>
              </a:defRPr>
            </a:lvl3pPr>
            <a:lvl4pPr marL="1600200" indent="-228600" eaLnBrk="0" hangingPunct="0">
              <a:defRPr sz="2400" b="1">
                <a:solidFill>
                  <a:schemeClr val="tx1"/>
                </a:solidFill>
                <a:latin typeface="Arial Narrow" charset="0"/>
                <a:ea typeface="ＭＳ Ｐゴシック" charset="0"/>
                <a:cs typeface="ＭＳ Ｐゴシック" charset="0"/>
              </a:defRPr>
            </a:lvl4pPr>
            <a:lvl5pPr marL="2057400" indent="-228600" eaLnBrk="0" hangingPunct="0">
              <a:defRPr sz="2400" b="1">
                <a:solidFill>
                  <a:schemeClr val="tx1"/>
                </a:solidFill>
                <a:latin typeface="Arial Narrow"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Arial Narrow"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Arial Narrow"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Arial Narrow"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Arial Narrow" charset="0"/>
                <a:ea typeface="ＭＳ Ｐゴシック" charset="0"/>
                <a:cs typeface="ＭＳ Ｐゴシック" charset="0"/>
              </a:defRPr>
            </a:lvl9pPr>
          </a:lstStyle>
          <a:p>
            <a:pPr eaLnBrk="1" hangingPunct="1">
              <a:defRPr/>
            </a:pPr>
            <a:endParaRPr lang="en-US" sz="2400" dirty="0"/>
          </a:p>
        </p:txBody>
      </p:sp>
      <p:sp>
        <p:nvSpPr>
          <p:cNvPr id="2" name="Title 1"/>
          <p:cNvSpPr>
            <a:spLocks noGrp="1"/>
          </p:cNvSpPr>
          <p:nvPr>
            <p:ph type="title"/>
          </p:nvPr>
        </p:nvSpPr>
        <p:spPr>
          <a:xfrm>
            <a:off x="609600" y="234252"/>
            <a:ext cx="10769600" cy="756349"/>
          </a:xfrm>
          <a:prstGeom prst="rect">
            <a:avLst/>
          </a:prstGeom>
        </p:spPr>
        <p:txBody>
          <a:bodyPr/>
          <a:lstStyle>
            <a:lvl1pPr algn="l">
              <a:defRPr sz="2800" b="1">
                <a:solidFill>
                  <a:srgbClr val="153765"/>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711200" y="990600"/>
            <a:ext cx="10972801" cy="5099920"/>
          </a:xfrm>
          <a:prstGeom prst="rect">
            <a:avLst/>
          </a:prstGeom>
        </p:spPr>
        <p:txBody>
          <a:bodyPr/>
          <a:lstStyle>
            <a:lvl1pPr marL="342900" indent="-342900">
              <a:buClr>
                <a:srgbClr val="047FB8"/>
              </a:buClr>
              <a:buFont typeface="Wingdings" charset="2"/>
              <a:buChar char="§"/>
              <a:defRPr sz="2400">
                <a:solidFill>
                  <a:srgbClr val="153765"/>
                </a:solidFill>
                <a:latin typeface="Arial Narrow"/>
                <a:cs typeface="Arial Narrow"/>
              </a:defRPr>
            </a:lvl1pPr>
            <a:lvl2pPr marL="742950" indent="-285750">
              <a:buClr>
                <a:srgbClr val="047FB8"/>
              </a:buClr>
              <a:buFont typeface="Wingdings" charset="2"/>
              <a:buChar char="§"/>
              <a:defRPr sz="2400">
                <a:solidFill>
                  <a:srgbClr val="153765"/>
                </a:solidFill>
                <a:latin typeface="Arial Narrow"/>
                <a:cs typeface="Arial Narrow"/>
              </a:defRPr>
            </a:lvl2pPr>
            <a:lvl3pPr marL="1143000" indent="-228600">
              <a:buClr>
                <a:srgbClr val="047FB8"/>
              </a:buClr>
              <a:buFont typeface="Wingdings" charset="2"/>
              <a:buChar char="§"/>
              <a:defRPr sz="2400">
                <a:solidFill>
                  <a:srgbClr val="153765"/>
                </a:solidFill>
                <a:latin typeface="Arial Narrow"/>
                <a:cs typeface="Arial Narrow"/>
              </a:defRPr>
            </a:lvl3pPr>
            <a:lvl4pPr marL="1600200" indent="-228600">
              <a:buClr>
                <a:srgbClr val="047FB8"/>
              </a:buClr>
              <a:buFont typeface="Wingdings" charset="2"/>
              <a:buChar char="§"/>
              <a:defRPr sz="2400">
                <a:solidFill>
                  <a:srgbClr val="153765"/>
                </a:solidFill>
                <a:latin typeface="Arial Narrow"/>
                <a:cs typeface="Arial Narrow"/>
              </a:defRPr>
            </a:lvl4pPr>
            <a:lvl5pPr marL="2057400" indent="-228600">
              <a:buClr>
                <a:srgbClr val="047FB8"/>
              </a:buClr>
              <a:buFont typeface="Wingdings" charset="2"/>
              <a:buChar char="§"/>
              <a:defRPr sz="2400">
                <a:solidFill>
                  <a:srgbClr val="153765"/>
                </a:solidFill>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1" y="6028876"/>
            <a:ext cx="12192000" cy="829124"/>
          </a:xfrm>
          <a:prstGeom prst="rect">
            <a:avLst/>
          </a:prstGeom>
          <a:solidFill>
            <a:srgbClr val="1CA59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74C77"/>
              </a:solidFill>
            </a:endParaRPr>
          </a:p>
        </p:txBody>
      </p:sp>
      <p:cxnSp>
        <p:nvCxnSpPr>
          <p:cNvPr id="10" name="Straight Connector 9"/>
          <p:cNvCxnSpPr/>
          <p:nvPr userDrawn="1"/>
        </p:nvCxnSpPr>
        <p:spPr>
          <a:xfrm flipV="1">
            <a:off x="1014292" y="6255118"/>
            <a:ext cx="0" cy="310731"/>
          </a:xfrm>
          <a:prstGeom prst="line">
            <a:avLst/>
          </a:prstGeom>
          <a:ln>
            <a:solidFill>
              <a:srgbClr val="00A8FF"/>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txBox="1">
            <a:spLocks/>
          </p:cNvSpPr>
          <p:nvPr userDrawn="1"/>
        </p:nvSpPr>
        <p:spPr>
          <a:xfrm>
            <a:off x="503768" y="6232027"/>
            <a:ext cx="47203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D5AC0534-40E0-464F-B6FF-087732C2FF0B}" type="slidenum">
              <a:rPr lang="en-US" sz="1600" smtClean="0">
                <a:solidFill>
                  <a:srgbClr val="FFFFFF"/>
                </a:solidFill>
                <a:latin typeface="Arial Narrow"/>
                <a:cs typeface="Arial Narrow"/>
              </a:rPr>
              <a:pPr algn="ctr"/>
              <a:t>‹#›</a:t>
            </a:fld>
            <a:endParaRPr lang="en-US" sz="1600" dirty="0">
              <a:solidFill>
                <a:srgbClr val="FFFFFF"/>
              </a:solidFill>
              <a:latin typeface="Arial Narrow"/>
              <a:cs typeface="Arial Narrow"/>
            </a:endParaRPr>
          </a:p>
        </p:txBody>
      </p:sp>
      <p:pic>
        <p:nvPicPr>
          <p:cNvPr id="9" name="Picture 8" descr="A black and white sign&#10;&#10;Description automatically generated with low confidence">
            <a:extLst>
              <a:ext uri="{FF2B5EF4-FFF2-40B4-BE49-F238E27FC236}">
                <a16:creationId xmlns:a16="http://schemas.microsoft.com/office/drawing/2014/main" id="{56AC88D2-C0AD-4022-8EAA-09514D48E9DA}"/>
              </a:ext>
            </a:extLst>
          </p:cNvPr>
          <p:cNvPicPr>
            <a:picLocks noChangeAspect="1"/>
          </p:cNvPicPr>
          <p:nvPr userDrawn="1"/>
        </p:nvPicPr>
        <p:blipFill>
          <a:blip r:embed="rId2"/>
          <a:stretch>
            <a:fillRect/>
          </a:stretch>
        </p:blipFill>
        <p:spPr>
          <a:xfrm>
            <a:off x="9777801" y="6176675"/>
            <a:ext cx="1906200" cy="466081"/>
          </a:xfrm>
          <a:prstGeom prst="rect">
            <a:avLst/>
          </a:prstGeom>
        </p:spPr>
      </p:pic>
      <p:cxnSp>
        <p:nvCxnSpPr>
          <p:cNvPr id="12" name="Straight Connector 11">
            <a:extLst>
              <a:ext uri="{FF2B5EF4-FFF2-40B4-BE49-F238E27FC236}">
                <a16:creationId xmlns:a16="http://schemas.microsoft.com/office/drawing/2014/main" id="{54A2C94C-CA82-47F0-B302-A498D2E75EA8}"/>
              </a:ext>
            </a:extLst>
          </p:cNvPr>
          <p:cNvCxnSpPr/>
          <p:nvPr userDrawn="1"/>
        </p:nvCxnSpPr>
        <p:spPr>
          <a:xfrm>
            <a:off x="505213" y="990600"/>
            <a:ext cx="10757061" cy="0"/>
          </a:xfrm>
          <a:prstGeom prst="line">
            <a:avLst/>
          </a:prstGeom>
          <a:ln>
            <a:solidFill>
              <a:srgbClr val="E3A52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4348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Custom Layout">
    <p:bg>
      <p:bgRef idx="1001">
        <a:schemeClr val="bg1"/>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1760636"/>
            <a:ext cx="5107446" cy="2150964"/>
          </a:xfrm>
        </p:spPr>
        <p:txBody>
          <a:bodyPr wrap="none" lIns="0" tIns="0" rIns="0" bIns="0" anchor="t" anchorCtr="0">
            <a:noAutofit/>
          </a:bodyPr>
          <a:lstStyle>
            <a:lvl1pPr algn="l">
              <a:defRPr sz="4999">
                <a:solidFill>
                  <a:srgbClr val="FFFFFF"/>
                </a:solidFill>
              </a:defRPr>
            </a:lvl1pPr>
          </a:lstStyle>
          <a:p>
            <a:r>
              <a:rPr lang="en-US" dirty="0"/>
              <a:t>Click to edit </a:t>
            </a:r>
            <a:br>
              <a:rPr lang="en-US" dirty="0"/>
            </a:br>
            <a:r>
              <a:rPr lang="en-US" dirty="0"/>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2" y="4179051"/>
            <a:ext cx="5107447" cy="888250"/>
          </a:xfrm>
        </p:spPr>
        <p:txBody>
          <a:bodyPr lIns="0" tIns="0" rIns="0" bIns="0" anchor="t" anchorCtr="0">
            <a:normAutofit/>
          </a:bodyPr>
          <a:lstStyle>
            <a:lvl1pPr marL="0" indent="0" algn="l">
              <a:buNone/>
              <a:defRPr sz="1799">
                <a:solidFill>
                  <a:srgbClr val="FFFFFF"/>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361402"/>
            <a:ext cx="2096022" cy="176588"/>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8" y="5482974"/>
            <a:ext cx="1195611" cy="997717"/>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rotWithShape="1">
          <a:blip r:embed="rId4"/>
          <a:srcRect l="5287" t="-4749" r="-2682" b="4018"/>
          <a:stretch/>
        </p:blipFill>
        <p:spPr>
          <a:xfrm>
            <a:off x="0" y="782199"/>
            <a:ext cx="6268598" cy="6075802"/>
          </a:xfrm>
          <a:prstGeom prst="rect">
            <a:avLst/>
          </a:prstGeom>
        </p:spPr>
      </p:pic>
    </p:spTree>
    <p:extLst>
      <p:ext uri="{BB962C8B-B14F-4D97-AF65-F5344CB8AC3E}">
        <p14:creationId xmlns:p14="http://schemas.microsoft.com/office/powerpoint/2010/main" val="325078306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5DEBA-634B-E645-B7A8-B4D522335801}"/>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noAutofit/>
          </a:bodyPr>
          <a:lstStyle>
            <a:lvl1pPr>
              <a:defRPr sz="3200">
                <a:solidFill>
                  <a:srgbClr val="00426A"/>
                </a:solidFill>
              </a:defRPr>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265770"/>
            <a:ext cx="10515600" cy="668859"/>
          </a:xfrm>
        </p:spPr>
        <p:txBody>
          <a:bodyPr anchor="t" anchorCtr="0">
            <a:noAutofit/>
          </a:bodyPr>
          <a:lstStyle>
            <a:lvl1pPr algn="l">
              <a:defRPr sz="4400">
                <a:solidFill>
                  <a:srgbClr val="00426A"/>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7BE9D2A4-DCC5-5C4E-B923-C401D77C1854}"/>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05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D723DB-84A3-2849-881C-9705FD51F39F}"/>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41248" y="1261872"/>
            <a:ext cx="10515600" cy="657681"/>
          </a:xfrm>
        </p:spPr>
        <p:txBody>
          <a:bodyPr anchor="t" anchorCtr="0">
            <a:noAutofit/>
          </a:bodyPr>
          <a:lstStyle>
            <a:lvl1pPr>
              <a:defRPr sz="4400"/>
            </a:lvl1pPr>
          </a:lstStyle>
          <a:p>
            <a:r>
              <a:rPr lang="en-US" dirty="0"/>
              <a:t>Click to edit Master title style</a:t>
            </a:r>
          </a:p>
        </p:txBody>
      </p:sp>
      <p:sp>
        <p:nvSpPr>
          <p:cNvPr id="5" name="Footer Placeholder 4"/>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199" y="2618548"/>
            <a:ext cx="10515599"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cxnSp>
        <p:nvCxnSpPr>
          <p:cNvPr id="8" name="Straight Connector 7">
            <a:extLst>
              <a:ext uri="{FF2B5EF4-FFF2-40B4-BE49-F238E27FC236}">
                <a16:creationId xmlns:a16="http://schemas.microsoft.com/office/drawing/2014/main" id="{B6F9A766-9A54-324C-850B-70DA3A9C5614}"/>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63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1" y="1969441"/>
            <a:ext cx="3909471" cy="4548009"/>
          </a:xfrm>
          <a:prstGeom prst="ellipse">
            <a:avLst/>
          </a:prstGeom>
          <a:solidFill>
            <a:srgbClr val="FFFFFF"/>
          </a:solidFill>
        </p:spPr>
        <p:txBody>
          <a:bodyPr/>
          <a:lstStyle/>
          <a:p>
            <a:endParaRPr lang="en-US" dirty="0"/>
          </a:p>
        </p:txBody>
      </p:sp>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18547"/>
            <a:ext cx="6453852" cy="3591735"/>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dirty="0"/>
              <a:t>Click to edit Master title style</a:t>
            </a:r>
          </a:p>
        </p:txBody>
      </p:sp>
      <p:pic>
        <p:nvPicPr>
          <p:cNvPr id="2" name="Picture 1">
            <a:extLst>
              <a:ext uri="{FF2B5EF4-FFF2-40B4-BE49-F238E27FC236}">
                <a16:creationId xmlns:a16="http://schemas.microsoft.com/office/drawing/2014/main" id="{D56416D3-1CE2-A74E-86C8-DBD7CCFEAA84}"/>
              </a:ext>
            </a:extLst>
          </p:cNvPr>
          <p:cNvPicPr>
            <a:picLocks noChangeAspect="1"/>
          </p:cNvPicPr>
          <p:nvPr userDrawn="1"/>
        </p:nvPicPr>
        <p:blipFill>
          <a:blip r:embed="rId2"/>
          <a:stretch>
            <a:fillRect/>
          </a:stretch>
        </p:blipFill>
        <p:spPr>
          <a:xfrm>
            <a:off x="7708348" y="5596128"/>
            <a:ext cx="2413552" cy="196850"/>
          </a:xfrm>
          <a:prstGeom prst="rect">
            <a:avLst/>
          </a:prstGeom>
        </p:spPr>
      </p:pic>
    </p:spTree>
    <p:extLst>
      <p:ext uri="{BB962C8B-B14F-4D97-AF65-F5344CB8AC3E}">
        <p14:creationId xmlns:p14="http://schemas.microsoft.com/office/powerpoint/2010/main" val="58658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618548"/>
            <a:ext cx="7328026" cy="165576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261872"/>
            <a:ext cx="7328027" cy="657681"/>
          </a:xfrm>
        </p:spPr>
        <p:txBody>
          <a:bodyPr anchor="t" anchorCtr="0">
            <a:noAutofit/>
          </a:bodyPr>
          <a:lstStyle>
            <a:lvl1pPr>
              <a:defRPr sz="4400"/>
            </a:lvl1pPr>
          </a:lstStyle>
          <a:p>
            <a:r>
              <a:rPr lang="en-US" dirty="0"/>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14363"/>
            <a:ext cx="3581400" cy="6243637"/>
          </a:xfrm>
          <a:solidFill>
            <a:srgbClr val="FFFFFF"/>
          </a:solidFill>
        </p:spPr>
        <p:txBody>
          <a:bodyPr/>
          <a:lstStyle>
            <a:lvl1pPr algn="ctr">
              <a:defRPr/>
            </a:lvl1pPr>
          </a:lstStyle>
          <a:p>
            <a:endParaRPr lang="en-US" dirty="0"/>
          </a:p>
        </p:txBody>
      </p:sp>
    </p:spTree>
    <p:extLst>
      <p:ext uri="{BB962C8B-B14F-4D97-AF65-F5344CB8AC3E}">
        <p14:creationId xmlns:p14="http://schemas.microsoft.com/office/powerpoint/2010/main" val="3077374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95CE70-DD68-724A-98A2-642BBAC07308}"/>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8" y="2618547"/>
            <a:ext cx="5638179" cy="3760197"/>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a:t>
            </a:r>
          </a:p>
        </p:txBody>
      </p:sp>
      <p:cxnSp>
        <p:nvCxnSpPr>
          <p:cNvPr id="6" name="Straight Connector 5">
            <a:extLst>
              <a:ext uri="{FF2B5EF4-FFF2-40B4-BE49-F238E27FC236}">
                <a16:creationId xmlns:a16="http://schemas.microsoft.com/office/drawing/2014/main" id="{82C768AB-B9B0-6442-9E57-E900D3130507}"/>
              </a:ext>
            </a:extLst>
          </p:cNvPr>
          <p:cNvCxnSpPr>
            <a:cxnSpLocks/>
          </p:cNvCxnSpPr>
          <p:nvPr userDrawn="1"/>
        </p:nvCxnSpPr>
        <p:spPr>
          <a:xfrm>
            <a:off x="6357768"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8" y="1261872"/>
            <a:ext cx="5638179" cy="657681"/>
          </a:xfrm>
        </p:spPr>
        <p:txBody>
          <a:bodyPr anchor="t" anchorCtr="0">
            <a:noAutofit/>
          </a:bodyPr>
          <a:lstStyle>
            <a:lvl1pPr>
              <a:defRPr sz="4400"/>
            </a:lvl1pPr>
          </a:lstStyle>
          <a:p>
            <a:r>
              <a:rPr lang="en-US" dirty="0"/>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14363"/>
            <a:ext cx="6096000" cy="6243637"/>
          </a:xfrm>
          <a:solidFill>
            <a:srgbClr val="FFFFFF"/>
          </a:solidFill>
        </p:spPr>
        <p:txBody>
          <a:bodyPr/>
          <a:lstStyle>
            <a:lvl1pPr algn="ctr">
              <a:defRPr/>
            </a:lvl1pPr>
          </a:lstStyle>
          <a:p>
            <a:endParaRPr lang="en-US" dirty="0"/>
          </a:p>
        </p:txBody>
      </p:sp>
    </p:spTree>
    <p:extLst>
      <p:ext uri="{BB962C8B-B14F-4D97-AF65-F5344CB8AC3E}">
        <p14:creationId xmlns:p14="http://schemas.microsoft.com/office/powerpoint/2010/main" val="280767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79141D-FF12-9040-97D5-99EA6CA0C145}"/>
              </a:ext>
            </a:extLst>
          </p:cNvPr>
          <p:cNvSpPr/>
          <p:nvPr userDrawn="1"/>
        </p:nvSpPr>
        <p:spPr>
          <a:xfrm>
            <a:off x="0" y="0"/>
            <a:ext cx="12192000" cy="613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pPr/>
              <a:t>‹#›</a:t>
            </a:fld>
            <a:endParaRPr lang="en-US" dirty="0"/>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dirty="0">
                <a:latin typeface="Montserrat" pitchFamily="2" charset="77"/>
              </a:rPr>
              <a:t>CLICK TO EDIT PRESENTATION TITLE</a:t>
            </a:r>
            <a:endParaRPr lang="en-US" dirty="0"/>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677394"/>
            <a:ext cx="7159906" cy="3598145"/>
          </a:xfrm>
        </p:spPr>
        <p:txBody>
          <a:bodyPr>
            <a:noAutofit/>
          </a:bodyPr>
          <a:lstStyle>
            <a:lvl1pPr>
              <a:defRPr sz="1800"/>
            </a:lvl1pPr>
            <a:lvl2pPr>
              <a:defRPr sz="1600"/>
            </a:lvl2pPr>
            <a:lvl3pPr>
              <a:defRPr sz="1400"/>
            </a:lvl3pPr>
            <a:lvl4pPr>
              <a:defRPr sz="120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265770"/>
            <a:ext cx="10515600" cy="668859"/>
          </a:xfrm>
        </p:spPr>
        <p:txBody>
          <a:bodyPr anchor="t" anchorCtr="0">
            <a:noAutofit/>
          </a:bodyPr>
          <a:lstStyle>
            <a:lvl1pPr algn="l">
              <a:defRPr sz="4400"/>
            </a:lvl1pPr>
          </a:lstStyle>
          <a:p>
            <a:r>
              <a:rPr lang="en-US" dirty="0"/>
              <a:t>Click to edit Master title style</a:t>
            </a:r>
          </a:p>
        </p:txBody>
      </p:sp>
      <p:cxnSp>
        <p:nvCxnSpPr>
          <p:cNvPr id="8" name="Straight Connector 7">
            <a:extLst>
              <a:ext uri="{FF2B5EF4-FFF2-40B4-BE49-F238E27FC236}">
                <a16:creationId xmlns:a16="http://schemas.microsoft.com/office/drawing/2014/main" id="{2D2772DA-1D91-0C47-82FB-E291275C8304}"/>
              </a:ext>
            </a:extLst>
          </p:cNvPr>
          <p:cNvCxnSpPr>
            <a:cxnSpLocks/>
          </p:cNvCxnSpPr>
          <p:nvPr userDrawn="1"/>
        </p:nvCxnSpPr>
        <p:spPr>
          <a:xfrm>
            <a:off x="0" y="2129425"/>
            <a:ext cx="384549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1934629"/>
            <a:ext cx="4227130" cy="4536036"/>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441535"/>
            <a:ext cx="3834004" cy="3834004"/>
          </a:xfrm>
          <a:prstGeom prst="ellipse">
            <a:avLst/>
          </a:prstGeom>
          <a:solidFill>
            <a:srgbClr val="FFFFFF"/>
          </a:solidFill>
        </p:spPr>
        <p:txBody>
          <a:bodyPr/>
          <a:lstStyle>
            <a:lvl1pPr algn="ctr">
              <a:defRPr/>
            </a:lvl1pPr>
          </a:lstStyle>
          <a:p>
            <a:endParaRPr lang="en-US" dirty="0"/>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220842" y="2210765"/>
            <a:ext cx="4507974" cy="4064774"/>
          </a:xfrm>
          <a:prstGeom prst="rect">
            <a:avLst/>
          </a:prstGeom>
        </p:spPr>
      </p:pic>
    </p:spTree>
    <p:extLst>
      <p:ext uri="{BB962C8B-B14F-4D97-AF65-F5344CB8AC3E}">
        <p14:creationId xmlns:p14="http://schemas.microsoft.com/office/powerpoint/2010/main" val="13687782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61872"/>
            <a:ext cx="10515600" cy="1018671"/>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838200" y="2677394"/>
            <a:ext cx="10515600" cy="359814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216726"/>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Montserrat" pitchFamily="2" charset="77"/>
              </a:defRPr>
            </a:lvl1pPr>
          </a:lstStyle>
          <a:p>
            <a:fld id="{F9409A12-05AC-024F-A1E2-9D51551D4400}" type="slidenum">
              <a:rPr lang="en-US" smtClean="0"/>
              <a:pPr/>
              <a:t>‹#›</a:t>
            </a:fld>
            <a:endParaRPr lang="en-US" dirty="0"/>
          </a:p>
        </p:txBody>
      </p:sp>
      <p:sp>
        <p:nvSpPr>
          <p:cNvPr id="5" name="Footer Placeholder 4"/>
          <p:cNvSpPr>
            <a:spLocks noGrp="1"/>
          </p:cNvSpPr>
          <p:nvPr>
            <p:ph type="ftr" sz="quarter" idx="3"/>
          </p:nvPr>
        </p:nvSpPr>
        <p:spPr>
          <a:xfrm>
            <a:off x="838200" y="216726"/>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latin typeface="Montserrat" pitchFamily="2" charset="77"/>
              </a:rPr>
              <a:t>CLICK TO EDIT PRESENTATION TITLE</a:t>
            </a:r>
            <a:endParaRPr lang="en-US" dirty="0"/>
          </a:p>
        </p:txBody>
      </p:sp>
    </p:spTree>
    <p:extLst>
      <p:ext uri="{BB962C8B-B14F-4D97-AF65-F5344CB8AC3E}">
        <p14:creationId xmlns:p14="http://schemas.microsoft.com/office/powerpoint/2010/main" val="653562458"/>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89" r:id="rId3"/>
    <p:sldLayoutId id="2147483662" r:id="rId4"/>
    <p:sldLayoutId id="2147483663" r:id="rId5"/>
    <p:sldLayoutId id="2147483673" r:id="rId6"/>
    <p:sldLayoutId id="2147483688" r:id="rId7"/>
    <p:sldLayoutId id="2147483690" r:id="rId8"/>
    <p:sldLayoutId id="2147483675" r:id="rId9"/>
    <p:sldLayoutId id="2147483674" r:id="rId10"/>
    <p:sldLayoutId id="2147483677" r:id="rId11"/>
    <p:sldLayoutId id="2147483687" r:id="rId12"/>
    <p:sldLayoutId id="2147483676" r:id="rId13"/>
    <p:sldLayoutId id="2147483685" r:id="rId14"/>
    <p:sldLayoutId id="2147483686" r:id="rId15"/>
    <p:sldLayoutId id="2147483664" r:id="rId16"/>
    <p:sldLayoutId id="2147483665" r:id="rId17"/>
    <p:sldLayoutId id="2147483666" r:id="rId18"/>
    <p:sldLayoutId id="2147483667" r:id="rId19"/>
    <p:sldLayoutId id="2147483678" r:id="rId20"/>
    <p:sldLayoutId id="2147483679" r:id="rId21"/>
    <p:sldLayoutId id="2147483680" r:id="rId22"/>
    <p:sldLayoutId id="2147483681" r:id="rId23"/>
    <p:sldLayoutId id="2147483683" r:id="rId24"/>
    <p:sldLayoutId id="2147483682" r:id="rId25"/>
    <p:sldLayoutId id="2147483684" r:id="rId26"/>
    <p:sldLayoutId id="2147483691" r:id="rId27"/>
    <p:sldLayoutId id="2147483668" r:id="rId28"/>
    <p:sldLayoutId id="2147483669" r:id="rId29"/>
    <p:sldLayoutId id="2147483670" r:id="rId30"/>
    <p:sldLayoutId id="2147483671" r:id="rId31"/>
    <p:sldLayoutId id="2147483693" r:id="rId32"/>
    <p:sldLayoutId id="2147483694" r:id="rId33"/>
    <p:sldLayoutId id="2147483695" r:id="rId34"/>
  </p:sldLayoutIdLst>
  <p:hf hdr="0" ft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Montserrat" pitchFamily="2" charset="77"/>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Montserrat" pitchFamily="2" charset="77"/>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Montserrat" pitchFamily="2" charset="77"/>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movinghealthcareupstream.org/navigating-the-health-care-system/" TargetMode="Externa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movinghealthcareupstream.org/navigating-the-health-care-system/" TargetMode="External"/><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hyperlink" Target="mailto:NTHCS@Nemours.org" TargetMode="External"/><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31.jpe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health.gov/communication/literacy/quickguide/factsliteracy.htm" TargetMode="Externa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2C3F2-279E-5C45-9007-C5081C16476A}"/>
              </a:ext>
            </a:extLst>
          </p:cNvPr>
          <p:cNvSpPr>
            <a:spLocks noGrp="1"/>
          </p:cNvSpPr>
          <p:nvPr>
            <p:ph type="ctrTitle"/>
          </p:nvPr>
        </p:nvSpPr>
        <p:spPr>
          <a:xfrm>
            <a:off x="6598460" y="1643743"/>
            <a:ext cx="4092899" cy="1349828"/>
          </a:xfrm>
        </p:spPr>
        <p:txBody>
          <a:bodyPr>
            <a:normAutofit fontScale="90000"/>
          </a:bodyPr>
          <a:lstStyle/>
          <a:p>
            <a:r>
              <a:rPr lang="en-US" sz="4799" dirty="0"/>
              <a:t>Navigating the </a:t>
            </a:r>
            <a:br>
              <a:rPr lang="en-US" sz="4799" dirty="0"/>
            </a:br>
            <a:r>
              <a:rPr lang="en-US" sz="4799" dirty="0"/>
              <a:t>Health Care System:</a:t>
            </a:r>
            <a:br>
              <a:rPr lang="en-US" sz="4799" dirty="0"/>
            </a:br>
            <a:br>
              <a:rPr lang="en-US" sz="4799" dirty="0"/>
            </a:br>
            <a:r>
              <a:rPr lang="en-US" sz="3200" dirty="0"/>
              <a:t>An Adolescent Health </a:t>
            </a:r>
            <a:br>
              <a:rPr lang="en-US" sz="3200" dirty="0"/>
            </a:br>
            <a:r>
              <a:rPr lang="en-US" sz="3200" dirty="0"/>
              <a:t>Literacy Curriculum</a:t>
            </a:r>
            <a:br>
              <a:rPr lang="en-US" sz="3200" dirty="0"/>
            </a:br>
            <a:br>
              <a:rPr lang="en-US" sz="3200" dirty="0"/>
            </a:br>
            <a:endParaRPr lang="en-US" sz="3200" dirty="0"/>
          </a:p>
        </p:txBody>
      </p:sp>
      <p:sp>
        <p:nvSpPr>
          <p:cNvPr id="7" name="TextBox 6">
            <a:extLst>
              <a:ext uri="{FF2B5EF4-FFF2-40B4-BE49-F238E27FC236}">
                <a16:creationId xmlns:a16="http://schemas.microsoft.com/office/drawing/2014/main" id="{206643DA-16D6-4E02-8493-9BC1A1C1DE33}"/>
              </a:ext>
            </a:extLst>
          </p:cNvPr>
          <p:cNvSpPr txBox="1"/>
          <p:nvPr/>
        </p:nvSpPr>
        <p:spPr>
          <a:xfrm>
            <a:off x="6550978" y="4537710"/>
            <a:ext cx="5154930" cy="1477328"/>
          </a:xfrm>
          <a:prstGeom prst="rect">
            <a:avLst/>
          </a:prstGeom>
          <a:noFill/>
        </p:spPr>
        <p:txBody>
          <a:bodyPr wrap="square" rtlCol="0">
            <a:spAutoFit/>
          </a:bodyPr>
          <a:lstStyle/>
          <a:p>
            <a:r>
              <a:rPr lang="en-US" sz="2400" b="1" dirty="0">
                <a:hlinkClick r:id="rId2"/>
              </a:rPr>
              <a:t>https://www.movinghealthcareupstream.org/navigating-the-health-care-system/</a:t>
            </a:r>
            <a:endParaRPr lang="en-US" sz="2400" b="1" dirty="0"/>
          </a:p>
          <a:p>
            <a:endParaRPr lang="en-US" dirty="0"/>
          </a:p>
        </p:txBody>
      </p:sp>
    </p:spTree>
    <p:extLst>
      <p:ext uri="{BB962C8B-B14F-4D97-AF65-F5344CB8AC3E}">
        <p14:creationId xmlns:p14="http://schemas.microsoft.com/office/powerpoint/2010/main" val="400616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8262"/>
          <a:stretch/>
        </p:blipFill>
        <p:spPr>
          <a:xfrm>
            <a:off x="3069021" y="736617"/>
            <a:ext cx="5817147" cy="5426389"/>
          </a:xfrm>
          <a:prstGeom prst="rect">
            <a:avLst/>
          </a:prstGeom>
        </p:spPr>
      </p:pic>
      <p:sp>
        <p:nvSpPr>
          <p:cNvPr id="4" name="Rectangle 3"/>
          <p:cNvSpPr/>
          <p:nvPr/>
        </p:nvSpPr>
        <p:spPr>
          <a:xfrm>
            <a:off x="1405594" y="6163005"/>
            <a:ext cx="9143999"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F497D"/>
                </a:solidFill>
                <a:latin typeface="Montserrat" panose="00000500000000000000" pitchFamily="2" charset="0"/>
              </a:rPr>
              <a:t>www.classroom.kidshealth.org/</a:t>
            </a:r>
          </a:p>
        </p:txBody>
      </p:sp>
      <p:sp>
        <p:nvSpPr>
          <p:cNvPr id="3" name="Rectangle 2"/>
          <p:cNvSpPr/>
          <p:nvPr/>
        </p:nvSpPr>
        <p:spPr>
          <a:xfrm>
            <a:off x="7041932" y="3941376"/>
            <a:ext cx="1723697" cy="998483"/>
          </a:xfrm>
          <a:prstGeom prst="rect">
            <a:avLst/>
          </a:prstGeom>
          <a:noFill/>
          <a:ln w="57150">
            <a:solidFill>
              <a:srgbClr val="047FB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Left Arrow 9"/>
          <p:cNvSpPr/>
          <p:nvPr/>
        </p:nvSpPr>
        <p:spPr>
          <a:xfrm>
            <a:off x="8886167" y="4146327"/>
            <a:ext cx="1203764" cy="588579"/>
          </a:xfrm>
          <a:prstGeom prst="leftArrow">
            <a:avLst/>
          </a:prstGeom>
          <a:solidFill>
            <a:srgbClr val="047FB8"/>
          </a:solidFill>
          <a:ln>
            <a:solidFill>
              <a:srgbClr val="047FB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Rectangle 11"/>
          <p:cNvSpPr/>
          <p:nvPr/>
        </p:nvSpPr>
        <p:spPr>
          <a:xfrm>
            <a:off x="2819400" y="27074"/>
            <a:ext cx="6400800" cy="530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F497D"/>
                </a:solidFill>
                <a:latin typeface="+mj-lt"/>
              </a:rPr>
              <a:t>Monthly Newsletter</a:t>
            </a:r>
          </a:p>
        </p:txBody>
      </p:sp>
    </p:spTree>
    <p:extLst>
      <p:ext uri="{BB962C8B-B14F-4D97-AF65-F5344CB8AC3E}">
        <p14:creationId xmlns:p14="http://schemas.microsoft.com/office/powerpoint/2010/main" val="69163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406A-D857-4036-86D3-B5E6540B4AB4}"/>
              </a:ext>
            </a:extLst>
          </p:cNvPr>
          <p:cNvSpPr>
            <a:spLocks noGrp="1"/>
          </p:cNvSpPr>
          <p:nvPr>
            <p:ph type="title"/>
          </p:nvPr>
        </p:nvSpPr>
        <p:spPr/>
        <p:txBody>
          <a:bodyPr/>
          <a:lstStyle/>
          <a:p>
            <a:r>
              <a:rPr lang="en-US" sz="4800" dirty="0">
                <a:latin typeface="+mj-lt"/>
              </a:rPr>
              <a:t>NTHCS Highlights</a:t>
            </a:r>
          </a:p>
        </p:txBody>
      </p:sp>
      <p:sp>
        <p:nvSpPr>
          <p:cNvPr id="3" name="Content Placeholder 2">
            <a:extLst>
              <a:ext uri="{FF2B5EF4-FFF2-40B4-BE49-F238E27FC236}">
                <a16:creationId xmlns:a16="http://schemas.microsoft.com/office/drawing/2014/main" id="{5B856B1D-CC65-4ADC-876B-D9586BB6A4CC}"/>
              </a:ext>
            </a:extLst>
          </p:cNvPr>
          <p:cNvSpPr>
            <a:spLocks noGrp="1"/>
          </p:cNvSpPr>
          <p:nvPr>
            <p:ph idx="1"/>
          </p:nvPr>
        </p:nvSpPr>
        <p:spPr>
          <a:xfrm>
            <a:off x="711200" y="916572"/>
            <a:ext cx="10972801" cy="5099920"/>
          </a:xfrm>
        </p:spPr>
        <p:txBody>
          <a:bodyPr>
            <a:normAutofit fontScale="92500"/>
          </a:bodyPr>
          <a:lstStyle/>
          <a:p>
            <a:pPr marL="0" indent="0">
              <a:buNone/>
            </a:pPr>
            <a:endParaRPr lang="en-US" sz="1000" dirty="0"/>
          </a:p>
          <a:p>
            <a:pPr marL="457063" indent="-457063">
              <a:lnSpc>
                <a:spcPct val="100000"/>
              </a:lnSpc>
              <a:buFont typeface="Wingdings" panose="05000000000000000000" pitchFamily="2" charset="2"/>
              <a:buChar char="ü"/>
            </a:pPr>
            <a:r>
              <a:rPr lang="en-US" sz="2800" dirty="0">
                <a:latin typeface="+mn-lt"/>
              </a:rPr>
              <a:t>Available from Nemours at no cost</a:t>
            </a:r>
          </a:p>
          <a:p>
            <a:pPr marL="457063" indent="-457063">
              <a:lnSpc>
                <a:spcPct val="100000"/>
              </a:lnSpc>
              <a:buFont typeface="Wingdings" panose="05000000000000000000" pitchFamily="2" charset="2"/>
              <a:buChar char="ü"/>
            </a:pPr>
            <a:r>
              <a:rPr lang="en-US" sz="2800" dirty="0">
                <a:latin typeface="+mn-lt"/>
              </a:rPr>
              <a:t>Strong evaluation outcomes from a statistically meaningful sample size</a:t>
            </a:r>
          </a:p>
          <a:p>
            <a:pPr marL="457063" indent="-457063">
              <a:lnSpc>
                <a:spcPct val="100000"/>
              </a:lnSpc>
              <a:buFont typeface="Wingdings" panose="05000000000000000000" pitchFamily="2" charset="2"/>
              <a:buChar char="ü"/>
            </a:pPr>
            <a:r>
              <a:rPr lang="en-US" sz="2800" dirty="0">
                <a:latin typeface="+mn-lt"/>
              </a:rPr>
              <a:t>Aligned with National Health Education Standards</a:t>
            </a:r>
          </a:p>
          <a:p>
            <a:pPr marL="457063" indent="-457063">
              <a:lnSpc>
                <a:spcPct val="100000"/>
              </a:lnSpc>
              <a:buFont typeface="Wingdings" panose="05000000000000000000" pitchFamily="2" charset="2"/>
              <a:buChar char="ü"/>
            </a:pPr>
            <a:r>
              <a:rPr lang="en-US" sz="2800" dirty="0">
                <a:latin typeface="+mn-lt"/>
              </a:rPr>
              <a:t>Pre/post tests available, but not required</a:t>
            </a:r>
          </a:p>
          <a:p>
            <a:pPr marL="457063" indent="-457063">
              <a:lnSpc>
                <a:spcPct val="100000"/>
              </a:lnSpc>
              <a:buFont typeface="Wingdings" panose="05000000000000000000" pitchFamily="2" charset="2"/>
              <a:buChar char="ü"/>
            </a:pPr>
            <a:r>
              <a:rPr lang="en-US" sz="2800" dirty="0">
                <a:latin typeface="+mn-lt"/>
              </a:rPr>
              <a:t>Facilitator’s Guide for DIY training + scripted presentation slides</a:t>
            </a:r>
          </a:p>
          <a:p>
            <a:pPr marL="457063" indent="-457063">
              <a:lnSpc>
                <a:spcPct val="100000"/>
              </a:lnSpc>
              <a:buFont typeface="Wingdings" panose="05000000000000000000" pitchFamily="2" charset="2"/>
              <a:buChar char="ü"/>
            </a:pPr>
            <a:r>
              <a:rPr lang="en-US" sz="2800" dirty="0">
                <a:latin typeface="+mn-lt"/>
              </a:rPr>
              <a:t>Technical assistance available for questions</a:t>
            </a:r>
          </a:p>
          <a:p>
            <a:pPr marL="457063" indent="-457063">
              <a:lnSpc>
                <a:spcPct val="100000"/>
              </a:lnSpc>
              <a:buFont typeface="Wingdings" panose="05000000000000000000" pitchFamily="2" charset="2"/>
              <a:buChar char="ü"/>
            </a:pPr>
            <a:r>
              <a:rPr lang="en-US" sz="2800" dirty="0">
                <a:latin typeface="+mn-lt"/>
              </a:rPr>
              <a:t>Student workbooks available in PDF format</a:t>
            </a:r>
          </a:p>
          <a:p>
            <a:pPr marL="457063" indent="-457063">
              <a:lnSpc>
                <a:spcPct val="100000"/>
              </a:lnSpc>
              <a:buFont typeface="Wingdings" panose="05000000000000000000" pitchFamily="2" charset="2"/>
              <a:buChar char="ü"/>
            </a:pPr>
            <a:r>
              <a:rPr lang="en-US" sz="2800" dirty="0">
                <a:latin typeface="+mn-lt"/>
              </a:rPr>
              <a:t>All materials are available online, via download</a:t>
            </a:r>
          </a:p>
          <a:p>
            <a:endParaRPr lang="en-US" dirty="0"/>
          </a:p>
        </p:txBody>
      </p:sp>
    </p:spTree>
    <p:extLst>
      <p:ext uri="{BB962C8B-B14F-4D97-AF65-F5344CB8AC3E}">
        <p14:creationId xmlns:p14="http://schemas.microsoft.com/office/powerpoint/2010/main" val="3504427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9622" y="1237735"/>
            <a:ext cx="11004379" cy="5237206"/>
          </a:xfrm>
        </p:spPr>
        <p:txBody>
          <a:bodyPr>
            <a:normAutofit fontScale="55000" lnSpcReduction="20000"/>
          </a:bodyPr>
          <a:lstStyle/>
          <a:p>
            <a:pPr marL="800100" indent="-457200">
              <a:lnSpc>
                <a:spcPct val="120000"/>
              </a:lnSpc>
              <a:spcBef>
                <a:spcPts val="0"/>
              </a:spcBef>
              <a:buClr>
                <a:srgbClr val="309C88"/>
              </a:buClr>
              <a:buFont typeface="Arial" panose="020B0604020202020204" pitchFamily="34" charset="0"/>
              <a:buChar char="•"/>
            </a:pPr>
            <a:r>
              <a:rPr lang="en-US" sz="5100" dirty="0">
                <a:latin typeface="+mn-lt"/>
              </a:rPr>
              <a:t>Social workers at Nemours created an early version of this curriculum for use with patients with chronic health conditions, to prepare them to manage their own care as they became teens and aged out of pediatric care. </a:t>
            </a:r>
          </a:p>
          <a:p>
            <a:pPr marL="800100" indent="-457200">
              <a:lnSpc>
                <a:spcPct val="120000"/>
              </a:lnSpc>
              <a:spcBef>
                <a:spcPts val="0"/>
              </a:spcBef>
              <a:buClr>
                <a:srgbClr val="309C88"/>
              </a:buClr>
              <a:buFont typeface="Arial" panose="020B0604020202020204" pitchFamily="34" charset="0"/>
              <a:buChar char="•"/>
            </a:pPr>
            <a:endParaRPr lang="en-US" sz="5100" dirty="0">
              <a:latin typeface="+mn-lt"/>
            </a:endParaRPr>
          </a:p>
          <a:p>
            <a:pPr marL="800100" indent="-457200">
              <a:lnSpc>
                <a:spcPct val="120000"/>
              </a:lnSpc>
              <a:spcBef>
                <a:spcPts val="0"/>
              </a:spcBef>
              <a:buClr>
                <a:srgbClr val="309C88"/>
              </a:buClr>
              <a:buFont typeface="Arial" panose="020B0604020202020204" pitchFamily="34" charset="0"/>
              <a:buChar char="•"/>
            </a:pPr>
            <a:r>
              <a:rPr lang="en-US" sz="5100" dirty="0">
                <a:latin typeface="+mn-lt"/>
              </a:rPr>
              <a:t>Recognizing that health literacy is a life skill needed by ALL teens and adults, not just those with chronic health conditions, Nemours Health &amp; Prevention Services began to create a version of the curriculum that could be used with teens in school and community settings. </a:t>
            </a:r>
          </a:p>
          <a:p>
            <a:pPr marL="0" indent="0">
              <a:buNone/>
            </a:pPr>
            <a:endParaRPr lang="en-US" dirty="0"/>
          </a:p>
        </p:txBody>
      </p:sp>
      <p:sp>
        <p:nvSpPr>
          <p:cNvPr id="4" name="Slide Number Placeholder 3"/>
          <p:cNvSpPr>
            <a:spLocks noGrp="1"/>
          </p:cNvSpPr>
          <p:nvPr>
            <p:ph type="sldNum" sz="quarter" idx="4294967295"/>
          </p:nvPr>
        </p:nvSpPr>
        <p:spPr>
          <a:xfrm>
            <a:off x="9448800" y="217488"/>
            <a:ext cx="2743200" cy="365125"/>
          </a:xfrm>
        </p:spPr>
        <p:txBody>
          <a:bodyPr/>
          <a:lstStyle/>
          <a:p>
            <a:fld id="{CC2008D0-9075-4992-9F9C-FD576E6D9033}" type="slidenum">
              <a:rPr lang="en-US" smtClean="0"/>
              <a:pPr/>
              <a:t>12</a:t>
            </a:fld>
            <a:endParaRPr lang="en-US" dirty="0"/>
          </a:p>
        </p:txBody>
      </p:sp>
      <p:sp>
        <p:nvSpPr>
          <p:cNvPr id="6" name="Title 1">
            <a:extLst>
              <a:ext uri="{FF2B5EF4-FFF2-40B4-BE49-F238E27FC236}">
                <a16:creationId xmlns:a16="http://schemas.microsoft.com/office/drawing/2014/main" id="{F5681998-1BEC-4872-9806-C48B429595F9}"/>
              </a:ext>
            </a:extLst>
          </p:cNvPr>
          <p:cNvSpPr>
            <a:spLocks noGrp="1"/>
          </p:cNvSpPr>
          <p:nvPr>
            <p:ph type="title"/>
          </p:nvPr>
        </p:nvSpPr>
        <p:spPr>
          <a:xfrm>
            <a:off x="609600" y="234252"/>
            <a:ext cx="10769600" cy="756349"/>
          </a:xfrm>
        </p:spPr>
        <p:txBody>
          <a:bodyPr/>
          <a:lstStyle/>
          <a:p>
            <a:r>
              <a:rPr lang="en-US" sz="4800" dirty="0">
                <a:latin typeface="+mj-lt"/>
              </a:rPr>
              <a:t>Background </a:t>
            </a:r>
          </a:p>
        </p:txBody>
      </p:sp>
    </p:spTree>
    <p:extLst>
      <p:ext uri="{BB962C8B-B14F-4D97-AF65-F5344CB8AC3E}">
        <p14:creationId xmlns:p14="http://schemas.microsoft.com/office/powerpoint/2010/main" val="413758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6486CB-B6CE-48E8-A0AA-59E8464D0ABC}"/>
              </a:ext>
            </a:extLst>
          </p:cNvPr>
          <p:cNvSpPr>
            <a:spLocks noGrp="1"/>
          </p:cNvSpPr>
          <p:nvPr>
            <p:ph type="title"/>
          </p:nvPr>
        </p:nvSpPr>
        <p:spPr/>
        <p:txBody>
          <a:bodyPr/>
          <a:lstStyle/>
          <a:p>
            <a:r>
              <a:rPr lang="en-US" sz="4800" dirty="0">
                <a:latin typeface="+mj-lt"/>
              </a:rPr>
              <a:t>Background </a:t>
            </a:r>
          </a:p>
        </p:txBody>
      </p:sp>
      <p:sp>
        <p:nvSpPr>
          <p:cNvPr id="3" name="Content Placeholder 2"/>
          <p:cNvSpPr>
            <a:spLocks noGrp="1"/>
          </p:cNvSpPr>
          <p:nvPr>
            <p:ph idx="1"/>
          </p:nvPr>
        </p:nvSpPr>
        <p:spPr>
          <a:xfrm>
            <a:off x="711200" y="1286164"/>
            <a:ext cx="10972801" cy="5099920"/>
          </a:xfrm>
        </p:spPr>
        <p:txBody>
          <a:bodyPr>
            <a:normAutofit fontScale="85000" lnSpcReduction="10000"/>
          </a:bodyPr>
          <a:lstStyle/>
          <a:p>
            <a:pPr marL="457200" indent="-457200">
              <a:lnSpc>
                <a:spcPct val="100000"/>
              </a:lnSpc>
              <a:spcBef>
                <a:spcPts val="600"/>
              </a:spcBef>
            </a:pPr>
            <a:r>
              <a:rPr lang="en-US" sz="3800" dirty="0">
                <a:solidFill>
                  <a:srgbClr val="00426A"/>
                </a:solidFill>
                <a:latin typeface="+mn-lt"/>
              </a:rPr>
              <a:t>The curriculum was designed to address national and state education standards (Delaware). Nemours employees began piloting the course in 2014 in collaboration with schools and other community sites in Delaware. Feedback from participants, presenters, and parents was used to refine the content. </a:t>
            </a:r>
          </a:p>
          <a:p>
            <a:pPr marL="457200" indent="-457200">
              <a:lnSpc>
                <a:spcPct val="100000"/>
              </a:lnSpc>
              <a:spcBef>
                <a:spcPts val="600"/>
              </a:spcBef>
            </a:pPr>
            <a:r>
              <a:rPr lang="en-US" sz="3800" dirty="0">
                <a:solidFill>
                  <a:srgbClr val="00426A"/>
                </a:solidFill>
                <a:latin typeface="+mn-lt"/>
              </a:rPr>
              <a:t>Response to the lessons from students, teachers and parents has been consistently positive and evaluation outcomes have been strong. </a:t>
            </a:r>
          </a:p>
          <a:p>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4294967295"/>
          </p:nvPr>
        </p:nvSpPr>
        <p:spPr>
          <a:xfrm>
            <a:off x="9448800" y="217488"/>
            <a:ext cx="2743200" cy="365125"/>
          </a:xfrm>
        </p:spPr>
        <p:txBody>
          <a:bodyPr/>
          <a:lstStyle/>
          <a:p>
            <a:fld id="{CC2008D0-9075-4992-9F9C-FD576E6D9033}" type="slidenum">
              <a:rPr lang="en-US" smtClean="0"/>
              <a:pPr/>
              <a:t>13</a:t>
            </a:fld>
            <a:endParaRPr lang="en-US" dirty="0"/>
          </a:p>
        </p:txBody>
      </p:sp>
    </p:spTree>
    <p:extLst>
      <p:ext uri="{BB962C8B-B14F-4D97-AF65-F5344CB8AC3E}">
        <p14:creationId xmlns:p14="http://schemas.microsoft.com/office/powerpoint/2010/main" val="4134776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008D0-9075-4992-9F9C-FD576E6D9033}" type="slidenum">
              <a:rPr lang="en-US" smtClean="0"/>
              <a:pPr/>
              <a:t>14</a:t>
            </a:fld>
            <a:endParaRPr lang="en-US" dirty="0"/>
          </a:p>
        </p:txBody>
      </p:sp>
      <p:sp>
        <p:nvSpPr>
          <p:cNvPr id="3" name="Content Placeholder 2"/>
          <p:cNvSpPr>
            <a:spLocks noGrp="1"/>
          </p:cNvSpPr>
          <p:nvPr>
            <p:ph idx="4294967295"/>
          </p:nvPr>
        </p:nvSpPr>
        <p:spPr>
          <a:xfrm>
            <a:off x="295275" y="744538"/>
            <a:ext cx="11601450" cy="681037"/>
          </a:xfrm>
        </p:spPr>
        <p:txBody>
          <a:bodyPr>
            <a:normAutofit fontScale="25000" lnSpcReduction="20000"/>
          </a:bodyPr>
          <a:lstStyle/>
          <a:p>
            <a:pPr marL="0" indent="0">
              <a:lnSpc>
                <a:spcPct val="120000"/>
              </a:lnSpc>
              <a:spcBef>
                <a:spcPts val="0"/>
              </a:spcBef>
              <a:buNone/>
            </a:pPr>
            <a:r>
              <a:rPr lang="en-US" sz="12800" dirty="0"/>
              <a:t>Pre/post test differences: Overall, post-test knowledge scores were significantly higher than pre-test scores</a:t>
            </a:r>
          </a:p>
          <a:p>
            <a:pPr lvl="1">
              <a:buNone/>
            </a:pPr>
            <a:endParaRPr lang="en-US" sz="1200" dirty="0"/>
          </a:p>
          <a:p>
            <a:pPr lvl="1">
              <a:buNone/>
            </a:pPr>
            <a:endParaRPr lang="en-US" dirty="0"/>
          </a:p>
          <a:p>
            <a:pPr lvl="1">
              <a:buNone/>
            </a:pPr>
            <a:endParaRPr lang="en-US" dirty="0">
              <a:solidFill>
                <a:srgbClr val="FF0000"/>
              </a:solidFill>
            </a:endParaRPr>
          </a:p>
          <a:p>
            <a:pPr lvl="1">
              <a:buNone/>
            </a:pPr>
            <a:endParaRPr lang="en-US" dirty="0">
              <a:solidFill>
                <a:srgbClr val="FF0000"/>
              </a:solidFill>
            </a:endParaRPr>
          </a:p>
          <a:p>
            <a:pPr lvl="1">
              <a:buNone/>
            </a:pPr>
            <a:endParaRPr lang="en-US" sz="1200" dirty="0">
              <a:solidFill>
                <a:srgbClr val="FF0000"/>
              </a:solidFill>
            </a:endParaRPr>
          </a:p>
          <a:p>
            <a:pPr lvl="1">
              <a:buNone/>
            </a:pPr>
            <a:endParaRPr lang="en-US" dirty="0"/>
          </a:p>
          <a:p>
            <a:pPr lvl="1">
              <a:buNone/>
            </a:pPr>
            <a:r>
              <a:rPr lang="en-US" dirty="0">
                <a:solidFill>
                  <a:srgbClr val="FF0000"/>
                </a:solidFill>
              </a:rPr>
              <a:t>	</a:t>
            </a:r>
            <a:endParaRPr lang="en-US" dirty="0"/>
          </a:p>
        </p:txBody>
      </p:sp>
      <p:graphicFrame>
        <p:nvGraphicFramePr>
          <p:cNvPr id="8" name="Table 7"/>
          <p:cNvGraphicFramePr>
            <a:graphicFrameLocks noGrp="1"/>
          </p:cNvGraphicFramePr>
          <p:nvPr/>
        </p:nvGraphicFramePr>
        <p:xfrm>
          <a:off x="1611086" y="1794304"/>
          <a:ext cx="9056916" cy="1341750"/>
        </p:xfrm>
        <a:graphic>
          <a:graphicData uri="http://schemas.openxmlformats.org/drawingml/2006/table">
            <a:tbl>
              <a:tblPr/>
              <a:tblGrid>
                <a:gridCol w="1106043">
                  <a:extLst>
                    <a:ext uri="{9D8B030D-6E8A-4147-A177-3AD203B41FA5}">
                      <a16:colId xmlns:a16="http://schemas.microsoft.com/office/drawing/2014/main" val="20000"/>
                    </a:ext>
                  </a:extLst>
                </a:gridCol>
                <a:gridCol w="1106043">
                  <a:extLst>
                    <a:ext uri="{9D8B030D-6E8A-4147-A177-3AD203B41FA5}">
                      <a16:colId xmlns:a16="http://schemas.microsoft.com/office/drawing/2014/main" val="20001"/>
                    </a:ext>
                  </a:extLst>
                </a:gridCol>
                <a:gridCol w="1106043">
                  <a:extLst>
                    <a:ext uri="{9D8B030D-6E8A-4147-A177-3AD203B41FA5}">
                      <a16:colId xmlns:a16="http://schemas.microsoft.com/office/drawing/2014/main" val="20002"/>
                    </a:ext>
                  </a:extLst>
                </a:gridCol>
                <a:gridCol w="1106043">
                  <a:extLst>
                    <a:ext uri="{9D8B030D-6E8A-4147-A177-3AD203B41FA5}">
                      <a16:colId xmlns:a16="http://schemas.microsoft.com/office/drawing/2014/main" val="20003"/>
                    </a:ext>
                  </a:extLst>
                </a:gridCol>
                <a:gridCol w="1106043">
                  <a:extLst>
                    <a:ext uri="{9D8B030D-6E8A-4147-A177-3AD203B41FA5}">
                      <a16:colId xmlns:a16="http://schemas.microsoft.com/office/drawing/2014/main" val="20004"/>
                    </a:ext>
                  </a:extLst>
                </a:gridCol>
                <a:gridCol w="1106043">
                  <a:extLst>
                    <a:ext uri="{9D8B030D-6E8A-4147-A177-3AD203B41FA5}">
                      <a16:colId xmlns:a16="http://schemas.microsoft.com/office/drawing/2014/main" val="20005"/>
                    </a:ext>
                  </a:extLst>
                </a:gridCol>
                <a:gridCol w="1106043">
                  <a:extLst>
                    <a:ext uri="{9D8B030D-6E8A-4147-A177-3AD203B41FA5}">
                      <a16:colId xmlns:a16="http://schemas.microsoft.com/office/drawing/2014/main" val="20006"/>
                    </a:ext>
                  </a:extLst>
                </a:gridCol>
                <a:gridCol w="1314615">
                  <a:extLst>
                    <a:ext uri="{9D8B030D-6E8A-4147-A177-3AD203B41FA5}">
                      <a16:colId xmlns:a16="http://schemas.microsoft.com/office/drawing/2014/main" val="20007"/>
                    </a:ext>
                  </a:extLst>
                </a:gridCol>
              </a:tblGrid>
              <a:tr h="214447">
                <a:tc gridSpan="8">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2014/2015 Results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370968"/>
                  </a:ext>
                </a:extLst>
              </a:tr>
              <a:tr h="214447">
                <a:tc gridSpan="4">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Pre-test </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Post-test </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9616">
                <a:tc>
                  <a:txBody>
                    <a:bodyPr/>
                    <a:lstStyle/>
                    <a:p>
                      <a:pPr marL="0" marR="0">
                        <a:lnSpc>
                          <a:spcPct val="115000"/>
                        </a:lnSpc>
                        <a:spcBef>
                          <a:spcPts val="0"/>
                        </a:spcBef>
                        <a:spcAft>
                          <a:spcPts val="0"/>
                        </a:spcAft>
                      </a:pPr>
                      <a:r>
                        <a:rPr lang="en-US" sz="1600" b="0" dirty="0">
                          <a:solidFill>
                            <a:srgbClr val="000000"/>
                          </a:solidFill>
                          <a:latin typeface="Calibri"/>
                          <a:ea typeface="Times New Roman"/>
                          <a:cs typeface="Times New Roman"/>
                        </a:rPr>
                        <a:t> </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Mean </a:t>
                      </a:r>
                      <a:r>
                        <a:rPr lang="en-US" sz="1600" b="0" i="1" dirty="0">
                          <a:solidFill>
                            <a:srgbClr val="000000"/>
                          </a:solidFill>
                          <a:latin typeface="Calibri"/>
                          <a:ea typeface="Times New Roman"/>
                          <a:cs typeface="Times New Roman"/>
                        </a:rPr>
                        <a:t>(SD)</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 correct</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N </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Mean </a:t>
                      </a:r>
                      <a:r>
                        <a:rPr lang="en-US" sz="1600" b="0" i="1" dirty="0">
                          <a:solidFill>
                            <a:srgbClr val="000000"/>
                          </a:solidFill>
                          <a:latin typeface="Calibri"/>
                          <a:ea typeface="Times New Roman"/>
                          <a:cs typeface="Times New Roman"/>
                        </a:rPr>
                        <a:t>(SD)</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 correct</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N </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Significance</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8710">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Overall</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10.88 (2.38)</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64%</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986</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13.99 (2.74)</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82%</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948</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0.000</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05959474"/>
              </p:ext>
            </p:extLst>
          </p:nvPr>
        </p:nvGraphicFramePr>
        <p:xfrm>
          <a:off x="1611083" y="3478744"/>
          <a:ext cx="9056916" cy="1451984"/>
        </p:xfrm>
        <a:graphic>
          <a:graphicData uri="http://schemas.openxmlformats.org/drawingml/2006/table">
            <a:tbl>
              <a:tblPr/>
              <a:tblGrid>
                <a:gridCol w="1113121">
                  <a:extLst>
                    <a:ext uri="{9D8B030D-6E8A-4147-A177-3AD203B41FA5}">
                      <a16:colId xmlns:a16="http://schemas.microsoft.com/office/drawing/2014/main" val="20000"/>
                    </a:ext>
                  </a:extLst>
                </a:gridCol>
                <a:gridCol w="1113121">
                  <a:extLst>
                    <a:ext uri="{9D8B030D-6E8A-4147-A177-3AD203B41FA5}">
                      <a16:colId xmlns:a16="http://schemas.microsoft.com/office/drawing/2014/main" val="20001"/>
                    </a:ext>
                  </a:extLst>
                </a:gridCol>
                <a:gridCol w="1113121">
                  <a:extLst>
                    <a:ext uri="{9D8B030D-6E8A-4147-A177-3AD203B41FA5}">
                      <a16:colId xmlns:a16="http://schemas.microsoft.com/office/drawing/2014/main" val="20003"/>
                    </a:ext>
                  </a:extLst>
                </a:gridCol>
                <a:gridCol w="1113121">
                  <a:extLst>
                    <a:ext uri="{9D8B030D-6E8A-4147-A177-3AD203B41FA5}">
                      <a16:colId xmlns:a16="http://schemas.microsoft.com/office/drawing/2014/main" val="20004"/>
                    </a:ext>
                  </a:extLst>
                </a:gridCol>
                <a:gridCol w="1113121">
                  <a:extLst>
                    <a:ext uri="{9D8B030D-6E8A-4147-A177-3AD203B41FA5}">
                      <a16:colId xmlns:a16="http://schemas.microsoft.com/office/drawing/2014/main" val="20005"/>
                    </a:ext>
                  </a:extLst>
                </a:gridCol>
                <a:gridCol w="1113121">
                  <a:extLst>
                    <a:ext uri="{9D8B030D-6E8A-4147-A177-3AD203B41FA5}">
                      <a16:colId xmlns:a16="http://schemas.microsoft.com/office/drawing/2014/main" val="20006"/>
                    </a:ext>
                  </a:extLst>
                </a:gridCol>
                <a:gridCol w="1113121">
                  <a:extLst>
                    <a:ext uri="{9D8B030D-6E8A-4147-A177-3AD203B41FA5}">
                      <a16:colId xmlns:a16="http://schemas.microsoft.com/office/drawing/2014/main" val="20007"/>
                    </a:ext>
                  </a:extLst>
                </a:gridCol>
                <a:gridCol w="1265069">
                  <a:extLst>
                    <a:ext uri="{9D8B030D-6E8A-4147-A177-3AD203B41FA5}">
                      <a16:colId xmlns:a16="http://schemas.microsoft.com/office/drawing/2014/main" val="20008"/>
                    </a:ext>
                  </a:extLst>
                </a:gridCol>
              </a:tblGrid>
              <a:tr h="221915">
                <a:tc gridSpan="8">
                  <a:txBody>
                    <a:bodyPr/>
                    <a:lstStyle/>
                    <a:p>
                      <a:pPr algn="ctr"/>
                      <a:r>
                        <a:rPr lang="en-US" sz="1600" b="1" dirty="0">
                          <a:solidFill>
                            <a:srgbClr val="000000"/>
                          </a:solidFill>
                          <a:latin typeface="Calibri"/>
                          <a:ea typeface="Times New Roman"/>
                          <a:cs typeface="Times New Roman"/>
                        </a:rPr>
                        <a:t>2015/2016 Results</a:t>
                      </a: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endParaRPr lang="en-US" sz="1400" b="1" dirty="0">
                        <a:latin typeface="Calibri"/>
                        <a:ea typeface="Times New Roman"/>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1"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endParaRPr lang="en-US" sz="1400" b="1" dirty="0">
                        <a:latin typeface="Calibri"/>
                        <a:ea typeface="Times New Roman"/>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endParaRPr lang="en-US" sz="1400" b="1" dirty="0">
                        <a:latin typeface="Calibri"/>
                        <a:ea typeface="Times New Roman"/>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9473525"/>
                  </a:ext>
                </a:extLst>
              </a:tr>
              <a:tr h="221915">
                <a:tc gridSpan="4">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Pre-test </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1" dirty="0">
                        <a:latin typeface="Calibri"/>
                        <a:ea typeface="Calibri"/>
                        <a:cs typeface="Times New Roman"/>
                      </a:endParaRPr>
                    </a:p>
                  </a:txBody>
                  <a:tcPr marL="61784" marR="61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1"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endParaRPr lang="en-US" sz="1600" b="1" dirty="0">
                        <a:latin typeface="Calibri"/>
                        <a:ea typeface="Times New Roman"/>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Post-test</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1"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endParaRPr lang="en-US" sz="1600" b="1" dirty="0">
                        <a:latin typeface="Calibri"/>
                        <a:ea typeface="Times New Roman"/>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endParaRPr lang="en-US" sz="1600" b="1" dirty="0">
                        <a:latin typeface="Calibri"/>
                        <a:ea typeface="Times New Roman"/>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9916">
                <a:tc>
                  <a:txBody>
                    <a:bodyPr/>
                    <a:lstStyle/>
                    <a:p>
                      <a:pPr marL="0" marR="0" algn="l">
                        <a:lnSpc>
                          <a:spcPct val="115000"/>
                        </a:lnSpc>
                        <a:spcBef>
                          <a:spcPts val="0"/>
                        </a:spcBef>
                        <a:spcAft>
                          <a:spcPts val="0"/>
                        </a:spcAft>
                      </a:pPr>
                      <a:r>
                        <a:rPr lang="en-US" sz="1600" b="1" dirty="0">
                          <a:solidFill>
                            <a:srgbClr val="000000"/>
                          </a:solidFill>
                          <a:latin typeface="Calibri"/>
                          <a:ea typeface="Times New Roman"/>
                          <a:cs typeface="Times New Roman"/>
                        </a:rPr>
                        <a:t> </a:t>
                      </a:r>
                      <a:endParaRPr lang="en-US" sz="1600" b="1"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Mean </a:t>
                      </a:r>
                      <a:r>
                        <a:rPr lang="en-US" sz="1600" b="0" i="1" dirty="0">
                          <a:solidFill>
                            <a:srgbClr val="000000"/>
                          </a:solidFill>
                          <a:latin typeface="Calibri"/>
                          <a:ea typeface="Times New Roman"/>
                          <a:cs typeface="Times New Roman"/>
                        </a:rPr>
                        <a:t>(SD)</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 correct</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N </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Mean </a:t>
                      </a:r>
                      <a:r>
                        <a:rPr lang="en-US" sz="1600" b="0" i="1" dirty="0">
                          <a:solidFill>
                            <a:srgbClr val="000000"/>
                          </a:solidFill>
                          <a:latin typeface="Calibri"/>
                          <a:ea typeface="Times New Roman"/>
                          <a:cs typeface="Times New Roman"/>
                        </a:rPr>
                        <a:t>(SD)</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 correct</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N </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Significance</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8770">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Overall</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10.82 (2.34)</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63.6%</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949</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13.64 (2.99)</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80.2%</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928</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0.000</a:t>
                      </a:r>
                      <a:endParaRPr lang="en-US" sz="1600" b="0" dirty="0">
                        <a:latin typeface="Calibri"/>
                        <a:ea typeface="Calibri"/>
                        <a:cs typeface="Times New Roman"/>
                      </a:endParaRPr>
                    </a:p>
                  </a:txBody>
                  <a:tcPr marL="61784" marR="6178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nvGraphicFramePr>
        <p:xfrm>
          <a:off x="1611083" y="5246108"/>
          <a:ext cx="9056919" cy="1341750"/>
        </p:xfrm>
        <a:graphic>
          <a:graphicData uri="http://schemas.openxmlformats.org/drawingml/2006/table">
            <a:tbl>
              <a:tblPr/>
              <a:tblGrid>
                <a:gridCol w="1105929">
                  <a:extLst>
                    <a:ext uri="{9D8B030D-6E8A-4147-A177-3AD203B41FA5}">
                      <a16:colId xmlns:a16="http://schemas.microsoft.com/office/drawing/2014/main" val="20000"/>
                    </a:ext>
                  </a:extLst>
                </a:gridCol>
                <a:gridCol w="1105929">
                  <a:extLst>
                    <a:ext uri="{9D8B030D-6E8A-4147-A177-3AD203B41FA5}">
                      <a16:colId xmlns:a16="http://schemas.microsoft.com/office/drawing/2014/main" val="20001"/>
                    </a:ext>
                  </a:extLst>
                </a:gridCol>
                <a:gridCol w="1105929">
                  <a:extLst>
                    <a:ext uri="{9D8B030D-6E8A-4147-A177-3AD203B41FA5}">
                      <a16:colId xmlns:a16="http://schemas.microsoft.com/office/drawing/2014/main" val="20002"/>
                    </a:ext>
                  </a:extLst>
                </a:gridCol>
                <a:gridCol w="1105929">
                  <a:extLst>
                    <a:ext uri="{9D8B030D-6E8A-4147-A177-3AD203B41FA5}">
                      <a16:colId xmlns:a16="http://schemas.microsoft.com/office/drawing/2014/main" val="20003"/>
                    </a:ext>
                  </a:extLst>
                </a:gridCol>
                <a:gridCol w="1105929">
                  <a:extLst>
                    <a:ext uri="{9D8B030D-6E8A-4147-A177-3AD203B41FA5}">
                      <a16:colId xmlns:a16="http://schemas.microsoft.com/office/drawing/2014/main" val="20004"/>
                    </a:ext>
                  </a:extLst>
                </a:gridCol>
                <a:gridCol w="1105929">
                  <a:extLst>
                    <a:ext uri="{9D8B030D-6E8A-4147-A177-3AD203B41FA5}">
                      <a16:colId xmlns:a16="http://schemas.microsoft.com/office/drawing/2014/main" val="20005"/>
                    </a:ext>
                  </a:extLst>
                </a:gridCol>
                <a:gridCol w="1105929">
                  <a:extLst>
                    <a:ext uri="{9D8B030D-6E8A-4147-A177-3AD203B41FA5}">
                      <a16:colId xmlns:a16="http://schemas.microsoft.com/office/drawing/2014/main" val="20006"/>
                    </a:ext>
                  </a:extLst>
                </a:gridCol>
                <a:gridCol w="1315416">
                  <a:extLst>
                    <a:ext uri="{9D8B030D-6E8A-4147-A177-3AD203B41FA5}">
                      <a16:colId xmlns:a16="http://schemas.microsoft.com/office/drawing/2014/main" val="20007"/>
                    </a:ext>
                  </a:extLst>
                </a:gridCol>
              </a:tblGrid>
              <a:tr h="209355">
                <a:tc gridSpan="8">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2016/2017 Results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49497"/>
                  </a:ext>
                </a:extLst>
              </a:tr>
              <a:tr h="209355">
                <a:tc gridSpan="4">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Pre-test </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Post-test </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9616">
                <a:tc>
                  <a:txBody>
                    <a:bodyPr/>
                    <a:lstStyle/>
                    <a:p>
                      <a:pPr marL="0" marR="0">
                        <a:lnSpc>
                          <a:spcPct val="115000"/>
                        </a:lnSpc>
                        <a:spcBef>
                          <a:spcPts val="0"/>
                        </a:spcBef>
                        <a:spcAft>
                          <a:spcPts val="0"/>
                        </a:spcAft>
                      </a:pPr>
                      <a:r>
                        <a:rPr lang="en-US" sz="1600" b="1" dirty="0">
                          <a:solidFill>
                            <a:srgbClr val="000000"/>
                          </a:solidFill>
                          <a:latin typeface="Calibri"/>
                          <a:ea typeface="Times New Roman"/>
                          <a:cs typeface="Times New Roman"/>
                        </a:rPr>
                        <a:t> </a:t>
                      </a:r>
                      <a:endParaRPr lang="en-US" sz="16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Mean </a:t>
                      </a:r>
                      <a:r>
                        <a:rPr lang="en-US" sz="1600" b="0" i="1" dirty="0">
                          <a:solidFill>
                            <a:srgbClr val="000000"/>
                          </a:solidFill>
                          <a:latin typeface="Calibri"/>
                          <a:ea typeface="Times New Roman"/>
                          <a:cs typeface="Times New Roman"/>
                        </a:rPr>
                        <a:t>(SD)</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 correct</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 N</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Mean </a:t>
                      </a:r>
                      <a:r>
                        <a:rPr lang="en-US" sz="1600" b="0" i="1" dirty="0">
                          <a:solidFill>
                            <a:srgbClr val="000000"/>
                          </a:solidFill>
                          <a:latin typeface="Calibri"/>
                          <a:ea typeface="Times New Roman"/>
                          <a:cs typeface="Times New Roman"/>
                        </a:rPr>
                        <a:t>(SD)</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 correct</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 N</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Significance </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8710">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Overall</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10.63 (2.81)</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62.5%</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922</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13.60 (3.27)</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80.0%</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latin typeface="Calibri"/>
                          <a:ea typeface="Calibri"/>
                          <a:cs typeface="Times New Roman"/>
                        </a:rPr>
                        <a:t>897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0" dirty="0">
                          <a:solidFill>
                            <a:srgbClr val="000000"/>
                          </a:solidFill>
                          <a:latin typeface="Calibri"/>
                          <a:ea typeface="Times New Roman"/>
                          <a:cs typeface="Times New Roman"/>
                        </a:rPr>
                        <a:t>0.000</a:t>
                      </a:r>
                      <a:endParaRPr lang="en-US" sz="1600" b="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7FA100DE-602E-4E75-92D7-4985FBD483F1}"/>
              </a:ext>
            </a:extLst>
          </p:cNvPr>
          <p:cNvSpPr txBox="1"/>
          <p:nvPr/>
        </p:nvSpPr>
        <p:spPr>
          <a:xfrm>
            <a:off x="1523999" y="-145357"/>
            <a:ext cx="9144000" cy="830997"/>
          </a:xfrm>
          <a:prstGeom prst="rect">
            <a:avLst/>
          </a:prstGeom>
          <a:noFill/>
        </p:spPr>
        <p:txBody>
          <a:bodyPr wrap="square" rtlCol="0">
            <a:spAutoFit/>
          </a:bodyPr>
          <a:lstStyle/>
          <a:p>
            <a:pPr algn="ctr"/>
            <a:r>
              <a:rPr lang="en-US" sz="4800" b="1" dirty="0">
                <a:solidFill>
                  <a:srgbClr val="00426A"/>
                </a:solidFill>
                <a:latin typeface="+mj-lt"/>
              </a:rPr>
              <a:t>Evaluation</a:t>
            </a:r>
            <a:r>
              <a:rPr lang="en-US" sz="4800" b="1" dirty="0">
                <a:solidFill>
                  <a:srgbClr val="00426A"/>
                </a:solidFill>
                <a:latin typeface="+mj-lt"/>
                <a:ea typeface="+mj-ea"/>
              </a:rPr>
              <a:t> </a:t>
            </a:r>
            <a:r>
              <a:rPr lang="en-US" sz="4800" b="1" dirty="0">
                <a:solidFill>
                  <a:srgbClr val="00426A"/>
                </a:solidFill>
                <a:latin typeface="+mj-lt"/>
              </a:rPr>
              <a:t>Results (DE)</a:t>
            </a:r>
          </a:p>
        </p:txBody>
      </p:sp>
    </p:spTree>
    <p:extLst>
      <p:ext uri="{BB962C8B-B14F-4D97-AF65-F5344CB8AC3E}">
        <p14:creationId xmlns:p14="http://schemas.microsoft.com/office/powerpoint/2010/main" val="1117846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008D0-9075-4992-9F9C-FD576E6D9033}" type="slidenum">
              <a:rPr lang="en-US" smtClean="0"/>
              <a:pPr/>
              <a:t>15</a:t>
            </a:fld>
            <a:endParaRPr lang="en-US" dirty="0"/>
          </a:p>
        </p:txBody>
      </p:sp>
      <p:sp>
        <p:nvSpPr>
          <p:cNvPr id="3" name="Content Placeholder 2"/>
          <p:cNvSpPr>
            <a:spLocks noGrp="1"/>
          </p:cNvSpPr>
          <p:nvPr>
            <p:ph idx="4294967295"/>
          </p:nvPr>
        </p:nvSpPr>
        <p:spPr>
          <a:xfrm>
            <a:off x="255373" y="771459"/>
            <a:ext cx="11936627" cy="5654675"/>
          </a:xfrm>
        </p:spPr>
        <p:txBody>
          <a:bodyPr>
            <a:normAutofit lnSpcReduction="10000"/>
          </a:bodyPr>
          <a:lstStyle/>
          <a:p>
            <a:pPr marL="0" lvl="1" indent="0" algn="ctr">
              <a:lnSpc>
                <a:spcPct val="100000"/>
              </a:lnSpc>
              <a:spcBef>
                <a:spcPts val="0"/>
              </a:spcBef>
              <a:buNone/>
            </a:pPr>
            <a:r>
              <a:rPr lang="en-US" sz="3200" dirty="0"/>
              <a:t>Significantly higher post test scores regardless of teacher type (health, physical education, school nurse and health services/technical education)</a:t>
            </a:r>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2400" dirty="0"/>
          </a:p>
          <a:p>
            <a:pPr>
              <a:buNone/>
            </a:pPr>
            <a:endParaRPr lang="en-US" sz="1000" dirty="0"/>
          </a:p>
          <a:p>
            <a:pPr>
              <a:buNone/>
            </a:pPr>
            <a:endParaRPr lang="en-US" sz="1000" dirty="0"/>
          </a:p>
          <a:p>
            <a:pPr>
              <a:buNone/>
            </a:pPr>
            <a:endParaRPr lang="en-US" sz="1000" dirty="0"/>
          </a:p>
          <a:p>
            <a:pPr>
              <a:buNone/>
            </a:pPr>
            <a:endParaRPr lang="en-US" sz="1000" dirty="0"/>
          </a:p>
          <a:p>
            <a:pPr>
              <a:buNone/>
            </a:pPr>
            <a:r>
              <a:rPr lang="en-US" sz="1400" dirty="0">
                <a:solidFill>
                  <a:srgbClr val="00426A"/>
                </a:solidFill>
              </a:rPr>
              <a:t>Data in cells for Mean (SD); % correct, N, and Significance: Top number 2014/2015 school year, Bottom number 2015/2016 school year</a:t>
            </a:r>
          </a:p>
        </p:txBody>
      </p:sp>
      <p:graphicFrame>
        <p:nvGraphicFramePr>
          <p:cNvPr id="7" name="Table 6"/>
          <p:cNvGraphicFramePr>
            <a:graphicFrameLocks noGrp="1"/>
          </p:cNvGraphicFramePr>
          <p:nvPr>
            <p:extLst>
              <p:ext uri="{D42A27DB-BD31-4B8C-83A1-F6EECF244321}">
                <p14:modId xmlns:p14="http://schemas.microsoft.com/office/powerpoint/2010/main" val="2331145042"/>
              </p:ext>
            </p:extLst>
          </p:nvPr>
        </p:nvGraphicFramePr>
        <p:xfrm>
          <a:off x="1524000" y="2193759"/>
          <a:ext cx="9144001" cy="3557337"/>
        </p:xfrm>
        <a:graphic>
          <a:graphicData uri="http://schemas.openxmlformats.org/drawingml/2006/table">
            <a:tbl>
              <a:tblPr/>
              <a:tblGrid>
                <a:gridCol w="2159000">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798105">
                  <a:extLst>
                    <a:ext uri="{9D8B030D-6E8A-4147-A177-3AD203B41FA5}">
                      <a16:colId xmlns:a16="http://schemas.microsoft.com/office/drawing/2014/main" val="20002"/>
                    </a:ext>
                  </a:extLst>
                </a:gridCol>
                <a:gridCol w="868772">
                  <a:extLst>
                    <a:ext uri="{9D8B030D-6E8A-4147-A177-3AD203B41FA5}">
                      <a16:colId xmlns:a16="http://schemas.microsoft.com/office/drawing/2014/main" val="20003"/>
                    </a:ext>
                  </a:extLst>
                </a:gridCol>
                <a:gridCol w="1270000">
                  <a:extLst>
                    <a:ext uri="{9D8B030D-6E8A-4147-A177-3AD203B41FA5}">
                      <a16:colId xmlns:a16="http://schemas.microsoft.com/office/drawing/2014/main" val="20004"/>
                    </a:ext>
                  </a:extLst>
                </a:gridCol>
                <a:gridCol w="873124">
                  <a:extLst>
                    <a:ext uri="{9D8B030D-6E8A-4147-A177-3AD203B41FA5}">
                      <a16:colId xmlns:a16="http://schemas.microsoft.com/office/drawing/2014/main" val="20005"/>
                    </a:ext>
                  </a:extLst>
                </a:gridCol>
                <a:gridCol w="728485">
                  <a:extLst>
                    <a:ext uri="{9D8B030D-6E8A-4147-A177-3AD203B41FA5}">
                      <a16:colId xmlns:a16="http://schemas.microsoft.com/office/drawing/2014/main" val="20006"/>
                    </a:ext>
                  </a:extLst>
                </a:gridCol>
                <a:gridCol w="1176515">
                  <a:extLst>
                    <a:ext uri="{9D8B030D-6E8A-4147-A177-3AD203B41FA5}">
                      <a16:colId xmlns:a16="http://schemas.microsoft.com/office/drawing/2014/main" val="20007"/>
                    </a:ext>
                  </a:extLst>
                </a:gridCol>
              </a:tblGrid>
              <a:tr h="303782">
                <a:tc>
                  <a:txBody>
                    <a:bodyPr/>
                    <a:lstStyle/>
                    <a:p>
                      <a:pPr marL="0" marR="0">
                        <a:lnSpc>
                          <a:spcPct val="115000"/>
                        </a:lnSpc>
                        <a:spcBef>
                          <a:spcPts val="0"/>
                        </a:spcBef>
                        <a:spcAft>
                          <a:spcPts val="0"/>
                        </a:spcAft>
                      </a:pPr>
                      <a:endParaRPr lang="en-US" sz="1600" dirty="0">
                        <a:solidFill>
                          <a:srgbClr val="000000"/>
                        </a:solidFill>
                        <a:latin typeface="Calibri"/>
                        <a:ea typeface="Times New Roman"/>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Pre-test </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Post-test</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Calibri"/>
                          <a:ea typeface="Calibri"/>
                          <a:cs typeface="Times New Roman"/>
                        </a:rPr>
                        <a:t>Significance</a:t>
                      </a:r>
                    </a:p>
                  </a:txBody>
                  <a:tcPr marL="63518" marR="63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8517">
                <a:tc>
                  <a:txBody>
                    <a:bodyPr/>
                    <a:lstStyle/>
                    <a:p>
                      <a:pPr marL="0" marR="0">
                        <a:lnSpc>
                          <a:spcPct val="115000"/>
                        </a:lnSpc>
                        <a:spcBef>
                          <a:spcPts val="0"/>
                        </a:spcBef>
                        <a:spcAft>
                          <a:spcPts val="0"/>
                        </a:spcAft>
                      </a:pPr>
                      <a:r>
                        <a:rPr lang="en-US" sz="1600" dirty="0">
                          <a:solidFill>
                            <a:srgbClr val="000000"/>
                          </a:solidFill>
                          <a:latin typeface="Calibri"/>
                          <a:ea typeface="Times New Roman"/>
                          <a:cs typeface="Times New Roman"/>
                        </a:rPr>
                        <a:t> </a:t>
                      </a:r>
                      <a:r>
                        <a:rPr lang="en-US" sz="1600" b="1" dirty="0">
                          <a:solidFill>
                            <a:srgbClr val="000000"/>
                          </a:solidFill>
                          <a:latin typeface="Calibri"/>
                          <a:ea typeface="Times New Roman"/>
                          <a:cs typeface="Times New Roman"/>
                        </a:rPr>
                        <a:t>Teacher</a:t>
                      </a:r>
                      <a:r>
                        <a:rPr lang="en-US" sz="1600" b="1" baseline="0" dirty="0">
                          <a:solidFill>
                            <a:srgbClr val="000000"/>
                          </a:solidFill>
                          <a:latin typeface="Calibri"/>
                          <a:ea typeface="Times New Roman"/>
                          <a:cs typeface="Times New Roman"/>
                        </a:rPr>
                        <a:t> Type</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Mean </a:t>
                      </a:r>
                      <a:r>
                        <a:rPr lang="en-US" sz="1600" b="1" i="1" dirty="0">
                          <a:solidFill>
                            <a:srgbClr val="000000"/>
                          </a:solidFill>
                          <a:latin typeface="Calibri"/>
                          <a:ea typeface="Times New Roman"/>
                          <a:cs typeface="Times New Roman"/>
                        </a:rPr>
                        <a:t>(SD)</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 correct</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N </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Mean </a:t>
                      </a:r>
                      <a:r>
                        <a:rPr lang="en-US" sz="1600" b="1" i="1" dirty="0">
                          <a:solidFill>
                            <a:srgbClr val="000000"/>
                          </a:solidFill>
                          <a:latin typeface="Calibri"/>
                          <a:ea typeface="Times New Roman"/>
                          <a:cs typeface="Times New Roman"/>
                        </a:rPr>
                        <a:t>(SD)</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 correct</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N </a:t>
                      </a:r>
                      <a:endParaRPr lang="en-US" sz="1600" b="1"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b="1" dirty="0">
                        <a:solidFill>
                          <a:srgbClr val="000000"/>
                        </a:solidFill>
                        <a:latin typeface="Calibri"/>
                        <a:ea typeface="Times New Roman"/>
                        <a:cs typeface="Times New Roman"/>
                      </a:endParaRPr>
                    </a:p>
                  </a:txBody>
                  <a:tcPr marL="63518" marR="635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7565">
                <a:tc>
                  <a:txBody>
                    <a:bodyPr/>
                    <a:lstStyle/>
                    <a:p>
                      <a:pPr marL="0" marR="0">
                        <a:lnSpc>
                          <a:spcPct val="115000"/>
                        </a:lnSpc>
                        <a:spcBef>
                          <a:spcPts val="0"/>
                        </a:spcBef>
                        <a:spcAft>
                          <a:spcPts val="0"/>
                        </a:spcAft>
                      </a:pPr>
                      <a:r>
                        <a:rPr lang="en-US" sz="1600" b="0" dirty="0">
                          <a:solidFill>
                            <a:srgbClr val="000000"/>
                          </a:solidFill>
                          <a:latin typeface="Calibri"/>
                          <a:ea typeface="Times New Roman"/>
                          <a:cs typeface="Times New Roman"/>
                        </a:rPr>
                        <a:t>Health Teacher</a:t>
                      </a:r>
                      <a:endParaRPr lang="en-US" sz="1600" b="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10.62 (2.39)</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10.71 (2.37)</a:t>
                      </a: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62%</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63%</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605</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752</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13.60 (2.97)</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13.74 (2.94</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80%</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81%</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581</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746</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0.000</a:t>
                      </a:r>
                    </a:p>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0.000</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7565">
                <a:tc>
                  <a:txBody>
                    <a:bodyPr/>
                    <a:lstStyle/>
                    <a:p>
                      <a:pPr marL="0" marR="0">
                        <a:lnSpc>
                          <a:spcPct val="115000"/>
                        </a:lnSpc>
                        <a:spcBef>
                          <a:spcPts val="0"/>
                        </a:spcBef>
                        <a:spcAft>
                          <a:spcPts val="0"/>
                        </a:spcAft>
                      </a:pPr>
                      <a:r>
                        <a:rPr lang="en-US" sz="1600" b="0" dirty="0">
                          <a:solidFill>
                            <a:srgbClr val="000000"/>
                          </a:solidFill>
                          <a:latin typeface="Calibri"/>
                          <a:ea typeface="Times New Roman"/>
                          <a:cs typeface="Times New Roman"/>
                        </a:rPr>
                        <a:t>Health Sciences/Career Technical Ed Teacher</a:t>
                      </a:r>
                      <a:endParaRPr lang="en-US" sz="1600" b="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12.11 (2.12)</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11.30 (2.08)</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71%</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67%</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179</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169</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14.98 (2.02)</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13.22 (3.08)</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88%</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78%</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180</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158</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0.000</a:t>
                      </a:r>
                    </a:p>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0.000</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7565">
                <a:tc>
                  <a:txBody>
                    <a:bodyPr/>
                    <a:lstStyle/>
                    <a:p>
                      <a:pPr marL="0" marR="0">
                        <a:lnSpc>
                          <a:spcPct val="115000"/>
                        </a:lnSpc>
                        <a:spcBef>
                          <a:spcPts val="0"/>
                        </a:spcBef>
                        <a:spcAft>
                          <a:spcPts val="0"/>
                        </a:spcAft>
                      </a:pPr>
                      <a:r>
                        <a:rPr lang="en-US" sz="1600" b="0" dirty="0">
                          <a:solidFill>
                            <a:srgbClr val="000000"/>
                          </a:solidFill>
                          <a:latin typeface="Calibri"/>
                          <a:ea typeface="Times New Roman"/>
                          <a:cs typeface="Times New Roman"/>
                        </a:rPr>
                        <a:t>School Nurse</a:t>
                      </a:r>
                      <a:endParaRPr lang="en-US" sz="1600" b="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10.36 (2.10)</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11.03 (2.75)</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61%</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65%</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158</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28</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14.44 (2.05)</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13.95 (3.65)</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85%</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82%</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147</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24</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0.000</a:t>
                      </a:r>
                    </a:p>
                    <a:p>
                      <a:pPr marL="0" marR="0" algn="ctr">
                        <a:lnSpc>
                          <a:spcPct val="115000"/>
                        </a:lnSpc>
                        <a:spcBef>
                          <a:spcPts val="0"/>
                        </a:spcBef>
                        <a:spcAft>
                          <a:spcPts val="0"/>
                        </a:spcAft>
                      </a:pPr>
                      <a:r>
                        <a:rPr lang="en-US" sz="1600" dirty="0">
                          <a:solidFill>
                            <a:srgbClr val="000000"/>
                          </a:solidFill>
                          <a:latin typeface="Calibri"/>
                          <a:ea typeface="Calibri"/>
                          <a:cs typeface="Times New Roman"/>
                        </a:rPr>
                        <a:t>0.002</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2343">
                <a:tc>
                  <a:txBody>
                    <a:bodyPr/>
                    <a:lstStyle/>
                    <a:p>
                      <a:pPr marL="0" marR="0">
                        <a:lnSpc>
                          <a:spcPct val="115000"/>
                        </a:lnSpc>
                        <a:spcBef>
                          <a:spcPts val="0"/>
                        </a:spcBef>
                        <a:spcAft>
                          <a:spcPts val="0"/>
                        </a:spcAft>
                      </a:pPr>
                      <a:r>
                        <a:rPr lang="en-US" sz="1600" b="0" dirty="0">
                          <a:solidFill>
                            <a:srgbClr val="000000"/>
                          </a:solidFill>
                          <a:latin typeface="Calibri"/>
                          <a:ea typeface="Times New Roman"/>
                          <a:cs typeface="Times New Roman"/>
                        </a:rPr>
                        <a:t>Physical Education Teacher</a:t>
                      </a:r>
                      <a:endParaRPr lang="en-US" sz="1600" b="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11.32 (2.23)</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67%</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161</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14.53 (2.73)</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85%</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152</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0.000</a:t>
                      </a:r>
                      <a:endParaRPr lang="en-US" sz="1600" dirty="0">
                        <a:latin typeface="Calibri"/>
                        <a:ea typeface="Calibri"/>
                        <a:cs typeface="Times New Roman"/>
                      </a:endParaRPr>
                    </a:p>
                  </a:txBody>
                  <a:tcPr marL="63518" marR="635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 name="TextBox 8">
            <a:extLst>
              <a:ext uri="{FF2B5EF4-FFF2-40B4-BE49-F238E27FC236}">
                <a16:creationId xmlns:a16="http://schemas.microsoft.com/office/drawing/2014/main" id="{62950C3B-08EA-4150-B488-11BD0EA17EFE}"/>
              </a:ext>
            </a:extLst>
          </p:cNvPr>
          <p:cNvSpPr txBox="1"/>
          <p:nvPr/>
        </p:nvSpPr>
        <p:spPr>
          <a:xfrm>
            <a:off x="1523999" y="-154342"/>
            <a:ext cx="9144000" cy="830997"/>
          </a:xfrm>
          <a:prstGeom prst="rect">
            <a:avLst/>
          </a:prstGeom>
          <a:noFill/>
        </p:spPr>
        <p:txBody>
          <a:bodyPr wrap="square" rtlCol="0">
            <a:spAutoFit/>
          </a:bodyPr>
          <a:lstStyle/>
          <a:p>
            <a:pPr algn="ctr"/>
            <a:r>
              <a:rPr lang="en-US" sz="4800" b="1" dirty="0">
                <a:solidFill>
                  <a:srgbClr val="00426A"/>
                </a:solidFill>
                <a:latin typeface="+mj-lt"/>
              </a:rPr>
              <a:t>Evaluation Results (DE)</a:t>
            </a:r>
          </a:p>
        </p:txBody>
      </p:sp>
    </p:spTree>
    <p:extLst>
      <p:ext uri="{BB962C8B-B14F-4D97-AF65-F5344CB8AC3E}">
        <p14:creationId xmlns:p14="http://schemas.microsoft.com/office/powerpoint/2010/main" val="125892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endParaRPr lang="en-US" dirty="0">
              <a:solidFill>
                <a:srgbClr val="FF0000"/>
              </a:solidFill>
            </a:endParaRPr>
          </a:p>
          <a:p>
            <a:pPr lvl="1">
              <a:buNone/>
            </a:pPr>
            <a:r>
              <a:rPr lang="en-US" dirty="0">
                <a:solidFill>
                  <a:srgbClr val="FF0000"/>
                </a:solidFill>
              </a:rPr>
              <a:t>	</a:t>
            </a:r>
          </a:p>
          <a:p>
            <a:pPr>
              <a:buNone/>
            </a:pPr>
            <a:endParaRPr lang="en-US" dirty="0">
              <a:solidFill>
                <a:srgbClr val="FF0000"/>
              </a:solidFill>
            </a:endParaRPr>
          </a:p>
          <a:p>
            <a:pPr>
              <a:buNone/>
            </a:pPr>
            <a:endParaRPr lang="en-US" dirty="0"/>
          </a:p>
        </p:txBody>
      </p:sp>
      <p:sp>
        <p:nvSpPr>
          <p:cNvPr id="4" name="Slide Number Placeholder 3"/>
          <p:cNvSpPr>
            <a:spLocks noGrp="1"/>
          </p:cNvSpPr>
          <p:nvPr>
            <p:ph type="sldNum" sz="quarter" idx="4294967295"/>
          </p:nvPr>
        </p:nvSpPr>
        <p:spPr>
          <a:xfrm>
            <a:off x="9448800" y="217488"/>
            <a:ext cx="2743200" cy="365125"/>
          </a:xfrm>
        </p:spPr>
        <p:txBody>
          <a:bodyPr/>
          <a:lstStyle/>
          <a:p>
            <a:fld id="{CC2008D0-9075-4992-9F9C-FD576E6D9033}" type="slidenum">
              <a:rPr lang="en-US" smtClean="0"/>
              <a:pPr/>
              <a:t>16</a:t>
            </a:fld>
            <a:endParaRPr lang="en-US" dirty="0"/>
          </a:p>
        </p:txBody>
      </p:sp>
      <p:graphicFrame>
        <p:nvGraphicFramePr>
          <p:cNvPr id="7" name="Chart 6"/>
          <p:cNvGraphicFramePr/>
          <p:nvPr/>
        </p:nvGraphicFramePr>
        <p:xfrm>
          <a:off x="1752600" y="1219200"/>
          <a:ext cx="4267200" cy="312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998922065"/>
              </p:ext>
            </p:extLst>
          </p:nvPr>
        </p:nvGraphicFramePr>
        <p:xfrm>
          <a:off x="762000" y="1104103"/>
          <a:ext cx="5257800" cy="43156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1483568375"/>
              </p:ext>
            </p:extLst>
          </p:nvPr>
        </p:nvGraphicFramePr>
        <p:xfrm>
          <a:off x="6277232" y="1104103"/>
          <a:ext cx="5152768" cy="4315664"/>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763372" y="5491954"/>
            <a:ext cx="10666628" cy="523220"/>
          </a:xfrm>
          <a:prstGeom prst="rect">
            <a:avLst/>
          </a:prstGeom>
          <a:noFill/>
        </p:spPr>
        <p:txBody>
          <a:bodyPr wrap="square" rtlCol="0">
            <a:spAutoFit/>
          </a:bodyPr>
          <a:lstStyle/>
          <a:p>
            <a:r>
              <a:rPr lang="en-US" sz="2800" dirty="0">
                <a:solidFill>
                  <a:srgbClr val="00426A"/>
                </a:solidFill>
              </a:rPr>
              <a:t>(Neutral responses not shown. Data does not add to 100%.)</a:t>
            </a:r>
          </a:p>
        </p:txBody>
      </p:sp>
      <p:sp>
        <p:nvSpPr>
          <p:cNvPr id="9" name="TextBox 8">
            <a:extLst>
              <a:ext uri="{FF2B5EF4-FFF2-40B4-BE49-F238E27FC236}">
                <a16:creationId xmlns:a16="http://schemas.microsoft.com/office/drawing/2014/main" id="{99F342B3-6667-4FB1-9A2E-D5AB1489591D}"/>
              </a:ext>
            </a:extLst>
          </p:cNvPr>
          <p:cNvSpPr txBox="1"/>
          <p:nvPr/>
        </p:nvSpPr>
        <p:spPr>
          <a:xfrm>
            <a:off x="1524000" y="27736"/>
            <a:ext cx="9144000" cy="830997"/>
          </a:xfrm>
          <a:prstGeom prst="rect">
            <a:avLst/>
          </a:prstGeom>
          <a:noFill/>
        </p:spPr>
        <p:txBody>
          <a:bodyPr wrap="square" rtlCol="0">
            <a:spAutoFit/>
          </a:bodyPr>
          <a:lstStyle/>
          <a:p>
            <a:pPr algn="ctr"/>
            <a:r>
              <a:rPr lang="en-US" sz="4800" b="1" dirty="0">
                <a:solidFill>
                  <a:srgbClr val="00426A"/>
                </a:solidFill>
                <a:latin typeface="+mj-lt"/>
              </a:rPr>
              <a:t>Evaluation Results (DE)</a:t>
            </a:r>
          </a:p>
        </p:txBody>
      </p:sp>
    </p:spTree>
    <p:extLst>
      <p:ext uri="{BB962C8B-B14F-4D97-AF65-F5344CB8AC3E}">
        <p14:creationId xmlns:p14="http://schemas.microsoft.com/office/powerpoint/2010/main" val="244378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endParaRPr lang="en-US" dirty="0">
              <a:solidFill>
                <a:srgbClr val="FF0000"/>
              </a:solidFill>
            </a:endParaRPr>
          </a:p>
          <a:p>
            <a:pPr lvl="1">
              <a:buNone/>
            </a:pPr>
            <a:r>
              <a:rPr lang="en-US" dirty="0">
                <a:solidFill>
                  <a:srgbClr val="FF0000"/>
                </a:solidFill>
              </a:rPr>
              <a:t>	</a:t>
            </a:r>
          </a:p>
          <a:p>
            <a:pPr>
              <a:buNone/>
            </a:pPr>
            <a:endParaRPr lang="en-US" dirty="0">
              <a:solidFill>
                <a:srgbClr val="FF0000"/>
              </a:solidFill>
            </a:endParaRPr>
          </a:p>
          <a:p>
            <a:pPr>
              <a:buNone/>
            </a:pPr>
            <a:endParaRPr lang="en-US" dirty="0"/>
          </a:p>
        </p:txBody>
      </p:sp>
      <p:sp>
        <p:nvSpPr>
          <p:cNvPr id="4" name="Slide Number Placeholder 3"/>
          <p:cNvSpPr>
            <a:spLocks noGrp="1"/>
          </p:cNvSpPr>
          <p:nvPr>
            <p:ph type="sldNum" sz="quarter" idx="4294967295"/>
          </p:nvPr>
        </p:nvSpPr>
        <p:spPr>
          <a:xfrm>
            <a:off x="9448800" y="217488"/>
            <a:ext cx="2743200" cy="365125"/>
          </a:xfrm>
        </p:spPr>
        <p:txBody>
          <a:bodyPr/>
          <a:lstStyle/>
          <a:p>
            <a:fld id="{CC2008D0-9075-4992-9F9C-FD576E6D9033}" type="slidenum">
              <a:rPr lang="en-US" smtClean="0"/>
              <a:pPr/>
              <a:t>17</a:t>
            </a:fld>
            <a:endParaRPr lang="en-US" dirty="0"/>
          </a:p>
        </p:txBody>
      </p:sp>
      <p:sp>
        <p:nvSpPr>
          <p:cNvPr id="5" name="TextBox 4"/>
          <p:cNvSpPr txBox="1"/>
          <p:nvPr/>
        </p:nvSpPr>
        <p:spPr>
          <a:xfrm>
            <a:off x="1524000" y="36831"/>
            <a:ext cx="9144000" cy="830997"/>
          </a:xfrm>
          <a:prstGeom prst="rect">
            <a:avLst/>
          </a:prstGeom>
          <a:noFill/>
        </p:spPr>
        <p:txBody>
          <a:bodyPr wrap="square" rtlCol="0">
            <a:spAutoFit/>
          </a:bodyPr>
          <a:lstStyle/>
          <a:p>
            <a:pPr algn="ctr"/>
            <a:r>
              <a:rPr lang="en-US" sz="4800" b="1" dirty="0">
                <a:solidFill>
                  <a:srgbClr val="00426A"/>
                </a:solidFill>
                <a:latin typeface="+mj-lt"/>
              </a:rPr>
              <a:t>Evaluation Results (DE)</a:t>
            </a:r>
          </a:p>
        </p:txBody>
      </p:sp>
      <p:graphicFrame>
        <p:nvGraphicFramePr>
          <p:cNvPr id="9" name="Chart 8"/>
          <p:cNvGraphicFramePr>
            <a:graphicFrameLocks/>
          </p:cNvGraphicFramePr>
          <p:nvPr>
            <p:extLst>
              <p:ext uri="{D42A27DB-BD31-4B8C-83A1-F6EECF244321}">
                <p14:modId xmlns:p14="http://schemas.microsoft.com/office/powerpoint/2010/main" val="1188413822"/>
              </p:ext>
            </p:extLst>
          </p:nvPr>
        </p:nvGraphicFramePr>
        <p:xfrm>
          <a:off x="524765" y="1167132"/>
          <a:ext cx="5211628" cy="47390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916258770"/>
              </p:ext>
            </p:extLst>
          </p:nvPr>
        </p:nvGraphicFramePr>
        <p:xfrm>
          <a:off x="6096000" y="1167132"/>
          <a:ext cx="5571235" cy="47427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155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30936" y="639520"/>
            <a:ext cx="3429000" cy="171907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600" b="1" kern="1200" dirty="0">
                <a:solidFill>
                  <a:srgbClr val="00426A"/>
                </a:solidFill>
                <a:latin typeface="+mj-lt"/>
                <a:ea typeface="+mj-ea"/>
                <a:cs typeface="+mj-cs"/>
              </a:rPr>
              <a:t>Evaluation Results (DE)</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936" y="2807208"/>
            <a:ext cx="3429000" cy="3410712"/>
          </a:xfrm>
        </p:spPr>
        <p:txBody>
          <a:bodyPr vert="horz" lIns="91440" tIns="45720" rIns="91440" bIns="45720" rtlCol="0" anchor="t">
            <a:normAutofit/>
          </a:bodyPr>
          <a:lstStyle/>
          <a:p>
            <a:pPr lvl="1">
              <a:lnSpc>
                <a:spcPct val="90000"/>
              </a:lnSpc>
            </a:pPr>
            <a:endParaRPr lang="en-US" sz="2200" dirty="0">
              <a:solidFill>
                <a:schemeClr val="tx1"/>
              </a:solidFill>
              <a:latin typeface="+mn-lt"/>
            </a:endParaRPr>
          </a:p>
          <a:p>
            <a:pPr marL="457200" lvl="1" indent="0">
              <a:lnSpc>
                <a:spcPct val="90000"/>
              </a:lnSpc>
              <a:buNone/>
            </a:pPr>
            <a:endParaRPr lang="en-US" sz="2200" dirty="0">
              <a:solidFill>
                <a:schemeClr val="tx1"/>
              </a:solidFill>
              <a:latin typeface="+mn-lt"/>
            </a:endParaRPr>
          </a:p>
          <a:p>
            <a:pPr>
              <a:lnSpc>
                <a:spcPct val="90000"/>
              </a:lnSpc>
            </a:pPr>
            <a:endParaRPr lang="en-US" sz="2200" dirty="0">
              <a:solidFill>
                <a:schemeClr val="tx1"/>
              </a:solidFill>
              <a:latin typeface="+mn-lt"/>
            </a:endParaRPr>
          </a:p>
        </p:txBody>
      </p:sp>
      <p:pic>
        <p:nvPicPr>
          <p:cNvPr id="2" name="Picture 1"/>
          <p:cNvPicPr>
            <a:picLocks noChangeAspect="1"/>
          </p:cNvPicPr>
          <p:nvPr/>
        </p:nvPicPr>
        <p:blipFill>
          <a:blip r:embed="rId3"/>
          <a:stretch>
            <a:fillRect/>
          </a:stretch>
        </p:blipFill>
        <p:spPr>
          <a:xfrm>
            <a:off x="4065011" y="767536"/>
            <a:ext cx="8103936" cy="5337184"/>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CC2008D0-9075-4992-9F9C-FD576E6D9033}" type="slidenum">
              <a:rPr lang="en-US" smtClean="0">
                <a:latin typeface="+mn-lt"/>
              </a:rPr>
              <a:pPr defTabSz="914400">
                <a:spcAft>
                  <a:spcPts val="600"/>
                </a:spcAft>
              </a:pPr>
              <a:t>18</a:t>
            </a:fld>
            <a:endParaRPr lang="en-US" dirty="0">
              <a:latin typeface="+mn-lt"/>
            </a:endParaRPr>
          </a:p>
        </p:txBody>
      </p:sp>
    </p:spTree>
    <p:extLst>
      <p:ext uri="{BB962C8B-B14F-4D97-AF65-F5344CB8AC3E}">
        <p14:creationId xmlns:p14="http://schemas.microsoft.com/office/powerpoint/2010/main" val="264183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200" y="1156854"/>
            <a:ext cx="10972801" cy="5099920"/>
          </a:xfrm>
        </p:spPr>
        <p:txBody>
          <a:bodyPr>
            <a:normAutofit/>
          </a:bodyPr>
          <a:lstStyle/>
          <a:p>
            <a:pPr>
              <a:lnSpc>
                <a:spcPct val="100000"/>
              </a:lnSpc>
              <a:spcBef>
                <a:spcPts val="0"/>
              </a:spcBef>
              <a:spcAft>
                <a:spcPts val="600"/>
              </a:spcAft>
            </a:pPr>
            <a:r>
              <a:rPr lang="en-US" sz="3200" dirty="0">
                <a:latin typeface="+mn-lt"/>
              </a:rPr>
              <a:t>National expansion began informally in the 2016/2017 academic year. </a:t>
            </a:r>
          </a:p>
          <a:p>
            <a:pPr>
              <a:lnSpc>
                <a:spcPct val="100000"/>
              </a:lnSpc>
              <a:spcBef>
                <a:spcPts val="0"/>
              </a:spcBef>
              <a:spcAft>
                <a:spcPts val="600"/>
              </a:spcAft>
            </a:pPr>
            <a:r>
              <a:rPr lang="en-US" sz="3200" dirty="0">
                <a:latin typeface="+mn-lt"/>
              </a:rPr>
              <a:t>Organizations in three states (Wisconsin, Illinois and Texas) used the lesson plans and submitted pre/post data. </a:t>
            </a:r>
          </a:p>
          <a:p>
            <a:pPr>
              <a:lnSpc>
                <a:spcPct val="100000"/>
              </a:lnSpc>
              <a:spcBef>
                <a:spcPts val="0"/>
              </a:spcBef>
              <a:spcAft>
                <a:spcPts val="600"/>
              </a:spcAft>
            </a:pPr>
            <a:r>
              <a:rPr lang="en-US" sz="3200" dirty="0">
                <a:latin typeface="+mn-lt"/>
              </a:rPr>
              <a:t>Participants’ scores rose from an average pre-course score of 65 percent correct to an average score of 81 percent post-course score- an average improvement of 16 percentage points. </a:t>
            </a:r>
          </a:p>
          <a:p>
            <a:pPr marL="0" indent="0">
              <a:buNone/>
            </a:pPr>
            <a:endParaRPr lang="en-US" dirty="0"/>
          </a:p>
        </p:txBody>
      </p:sp>
      <p:sp>
        <p:nvSpPr>
          <p:cNvPr id="5" name="TextBox 4"/>
          <p:cNvSpPr txBox="1"/>
          <p:nvPr/>
        </p:nvSpPr>
        <p:spPr>
          <a:xfrm>
            <a:off x="1524000" y="83128"/>
            <a:ext cx="9144000" cy="830997"/>
          </a:xfrm>
          <a:prstGeom prst="rect">
            <a:avLst/>
          </a:prstGeom>
          <a:noFill/>
        </p:spPr>
        <p:txBody>
          <a:bodyPr wrap="square" rtlCol="0">
            <a:spAutoFit/>
          </a:bodyPr>
          <a:lstStyle/>
          <a:p>
            <a:pPr algn="ctr"/>
            <a:r>
              <a:rPr lang="en-US" sz="4800" b="1" dirty="0">
                <a:solidFill>
                  <a:srgbClr val="00426A"/>
                </a:solidFill>
                <a:latin typeface="+mj-lt"/>
              </a:rPr>
              <a:t>Evaluation &amp; National Expansion</a:t>
            </a:r>
          </a:p>
        </p:txBody>
      </p:sp>
    </p:spTree>
    <p:extLst>
      <p:ext uri="{BB962C8B-B14F-4D97-AF65-F5344CB8AC3E}">
        <p14:creationId xmlns:p14="http://schemas.microsoft.com/office/powerpoint/2010/main" val="368202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9B9B-BC79-476B-972B-553DE0B8A36A}"/>
              </a:ext>
            </a:extLst>
          </p:cNvPr>
          <p:cNvSpPr>
            <a:spLocks noGrp="1"/>
          </p:cNvSpPr>
          <p:nvPr>
            <p:ph type="title"/>
          </p:nvPr>
        </p:nvSpPr>
        <p:spPr/>
        <p:txBody>
          <a:bodyPr/>
          <a:lstStyle/>
          <a:p>
            <a:r>
              <a:rPr lang="en-US" sz="4800" dirty="0">
                <a:latin typeface="+mj-lt"/>
              </a:rPr>
              <a:t>Navigating the Health Care System </a:t>
            </a:r>
          </a:p>
        </p:txBody>
      </p:sp>
      <p:sp>
        <p:nvSpPr>
          <p:cNvPr id="3" name="Content Placeholder 2">
            <a:extLst>
              <a:ext uri="{FF2B5EF4-FFF2-40B4-BE49-F238E27FC236}">
                <a16:creationId xmlns:a16="http://schemas.microsoft.com/office/drawing/2014/main" id="{2761467D-51BD-463A-8037-16B3A51BD0CA}"/>
              </a:ext>
            </a:extLst>
          </p:cNvPr>
          <p:cNvSpPr>
            <a:spLocks noGrp="1"/>
          </p:cNvSpPr>
          <p:nvPr>
            <p:ph idx="1"/>
          </p:nvPr>
        </p:nvSpPr>
        <p:spPr>
          <a:xfrm>
            <a:off x="472057" y="971020"/>
            <a:ext cx="7887160" cy="5099920"/>
          </a:xfrm>
        </p:spPr>
        <p:txBody>
          <a:bodyPr>
            <a:normAutofit fontScale="92500" lnSpcReduction="10000"/>
          </a:bodyPr>
          <a:lstStyle/>
          <a:p>
            <a:pPr marL="0" indent="0" defTabSz="914126">
              <a:lnSpc>
                <a:spcPct val="100000"/>
              </a:lnSpc>
              <a:buNone/>
            </a:pPr>
            <a:endParaRPr lang="en-US" sz="1000" dirty="0">
              <a:solidFill>
                <a:srgbClr val="444444"/>
              </a:solidFill>
              <a:latin typeface="+mn-lt"/>
            </a:endParaRPr>
          </a:p>
          <a:p>
            <a:pPr defTabSz="914126">
              <a:lnSpc>
                <a:spcPct val="100000"/>
              </a:lnSpc>
            </a:pPr>
            <a:r>
              <a:rPr lang="en-US" sz="3200" dirty="0">
                <a:solidFill>
                  <a:srgbClr val="00426A"/>
                </a:solidFill>
                <a:latin typeface="+mn-lt"/>
                <a:cs typeface="+mn-cs"/>
              </a:rPr>
              <a:t>A four-module health literacy curriculum designed by Nemours Children’s Health for use with young adults. </a:t>
            </a:r>
          </a:p>
          <a:p>
            <a:pPr defTabSz="914126">
              <a:lnSpc>
                <a:spcPct val="100000"/>
              </a:lnSpc>
            </a:pPr>
            <a:r>
              <a:rPr lang="en-US" sz="3200" dirty="0">
                <a:solidFill>
                  <a:srgbClr val="00426A"/>
                </a:solidFill>
                <a:latin typeface="+mn-lt"/>
                <a:cs typeface="+mn-cs"/>
              </a:rPr>
              <a:t>Designed to prepare high school and college-age teens to be responsible for managing their own health care as they transition into adulthood. </a:t>
            </a:r>
          </a:p>
          <a:p>
            <a:pPr defTabSz="914126">
              <a:lnSpc>
                <a:spcPct val="100000"/>
              </a:lnSpc>
            </a:pPr>
            <a:r>
              <a:rPr lang="en-US" sz="3200" dirty="0">
                <a:solidFill>
                  <a:srgbClr val="00426A"/>
                </a:solidFill>
                <a:latin typeface="+mn-lt"/>
                <a:cs typeface="+mn-cs"/>
              </a:rPr>
              <a:t>Materials are suitable for in-class, in-home, after-school, and community settings, and can be taught virtually.</a:t>
            </a:r>
          </a:p>
          <a:p>
            <a:pPr marL="1371600" lvl="3" indent="0">
              <a:buNone/>
            </a:pPr>
            <a:endParaRPr lang="en-US" sz="2800" dirty="0">
              <a:latin typeface="Arial Narrow" panose="020B0606020202030204" pitchFamily="34" charset="0"/>
            </a:endParaRPr>
          </a:p>
          <a:p>
            <a:endParaRPr lang="en-US" dirty="0"/>
          </a:p>
        </p:txBody>
      </p:sp>
      <p:pic>
        <p:nvPicPr>
          <p:cNvPr id="4" name="Content Placeholder 4">
            <a:extLst>
              <a:ext uri="{FF2B5EF4-FFF2-40B4-BE49-F238E27FC236}">
                <a16:creationId xmlns:a16="http://schemas.microsoft.com/office/drawing/2014/main" id="{31FAB3F1-F714-4AFA-8DAC-BFE6B86572AA}"/>
              </a:ext>
            </a:extLst>
          </p:cNvPr>
          <p:cNvPicPr>
            <a:picLocks noChangeAspect="1"/>
          </p:cNvPicPr>
          <p:nvPr/>
        </p:nvPicPr>
        <p:blipFill rotWithShape="1">
          <a:blip r:embed="rId3"/>
          <a:srcRect l="28912" t="16334" r="36893" b="10617"/>
          <a:stretch/>
        </p:blipFill>
        <p:spPr>
          <a:xfrm>
            <a:off x="8359216" y="1207044"/>
            <a:ext cx="3698186" cy="4443912"/>
          </a:xfrm>
          <a:prstGeom prst="rect">
            <a:avLst/>
          </a:prstGeom>
          <a:ln>
            <a:solidFill>
              <a:srgbClr val="0F3755"/>
            </a:solidFill>
          </a:ln>
        </p:spPr>
      </p:pic>
    </p:spTree>
    <p:extLst>
      <p:ext uri="{BB962C8B-B14F-4D97-AF65-F5344CB8AC3E}">
        <p14:creationId xmlns:p14="http://schemas.microsoft.com/office/powerpoint/2010/main" val="396134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48237"/>
            <a:ext cx="9144000" cy="830997"/>
          </a:xfrm>
          <a:prstGeom prst="rect">
            <a:avLst/>
          </a:prstGeom>
          <a:noFill/>
        </p:spPr>
        <p:txBody>
          <a:bodyPr wrap="square" rtlCol="0">
            <a:spAutoFit/>
          </a:bodyPr>
          <a:lstStyle/>
          <a:p>
            <a:pPr algn="ctr"/>
            <a:r>
              <a:rPr lang="en-US" sz="4800" b="1" dirty="0">
                <a:solidFill>
                  <a:srgbClr val="00426A"/>
                </a:solidFill>
                <a:latin typeface="+mj-lt"/>
              </a:rPr>
              <a:t>Evaluation &amp; National Expansion</a:t>
            </a:r>
          </a:p>
        </p:txBody>
      </p:sp>
      <p:sp>
        <p:nvSpPr>
          <p:cNvPr id="7" name="TextBox 6"/>
          <p:cNvSpPr txBox="1"/>
          <p:nvPr/>
        </p:nvSpPr>
        <p:spPr>
          <a:xfrm>
            <a:off x="1524000" y="1064237"/>
            <a:ext cx="9144000" cy="584775"/>
          </a:xfrm>
          <a:prstGeom prst="rect">
            <a:avLst/>
          </a:prstGeom>
          <a:noFill/>
        </p:spPr>
        <p:txBody>
          <a:bodyPr wrap="square" rtlCol="0">
            <a:spAutoFit/>
          </a:bodyPr>
          <a:lstStyle/>
          <a:p>
            <a:pPr algn="ctr"/>
            <a:r>
              <a:rPr lang="en-US" sz="3200" b="1" dirty="0">
                <a:solidFill>
                  <a:srgbClr val="00426A"/>
                </a:solidFill>
              </a:rPr>
              <a:t>2016-17 Results (WI, IL, TX)</a:t>
            </a:r>
          </a:p>
        </p:txBody>
      </p:sp>
      <p:graphicFrame>
        <p:nvGraphicFramePr>
          <p:cNvPr id="2" name="Table 1"/>
          <p:cNvGraphicFramePr>
            <a:graphicFrameLocks noGrp="1"/>
          </p:cNvGraphicFramePr>
          <p:nvPr>
            <p:extLst>
              <p:ext uri="{D42A27DB-BD31-4B8C-83A1-F6EECF244321}">
                <p14:modId xmlns:p14="http://schemas.microsoft.com/office/powerpoint/2010/main" val="3054881045"/>
              </p:ext>
            </p:extLst>
          </p:nvPr>
        </p:nvGraphicFramePr>
        <p:xfrm>
          <a:off x="1524000" y="1680019"/>
          <a:ext cx="9143997" cy="4834537"/>
        </p:xfrm>
        <a:graphic>
          <a:graphicData uri="http://schemas.openxmlformats.org/drawingml/2006/table">
            <a:tbl>
              <a:tblPr>
                <a:tableStyleId>{5C22544A-7EE6-4342-B048-85BDC9FD1C3A}</a:tableStyleId>
              </a:tblPr>
              <a:tblGrid>
                <a:gridCol w="576943">
                  <a:extLst>
                    <a:ext uri="{9D8B030D-6E8A-4147-A177-3AD203B41FA5}">
                      <a16:colId xmlns:a16="http://schemas.microsoft.com/office/drawing/2014/main" val="1447170729"/>
                    </a:ext>
                  </a:extLst>
                </a:gridCol>
                <a:gridCol w="1436914">
                  <a:extLst>
                    <a:ext uri="{9D8B030D-6E8A-4147-A177-3AD203B41FA5}">
                      <a16:colId xmlns:a16="http://schemas.microsoft.com/office/drawing/2014/main" val="419380667"/>
                    </a:ext>
                  </a:extLst>
                </a:gridCol>
                <a:gridCol w="1181925">
                  <a:extLst>
                    <a:ext uri="{9D8B030D-6E8A-4147-A177-3AD203B41FA5}">
                      <a16:colId xmlns:a16="http://schemas.microsoft.com/office/drawing/2014/main" val="3917696381"/>
                    </a:ext>
                  </a:extLst>
                </a:gridCol>
                <a:gridCol w="1006103">
                  <a:extLst>
                    <a:ext uri="{9D8B030D-6E8A-4147-A177-3AD203B41FA5}">
                      <a16:colId xmlns:a16="http://schemas.microsoft.com/office/drawing/2014/main" val="3804910390"/>
                    </a:ext>
                  </a:extLst>
                </a:gridCol>
                <a:gridCol w="1382486">
                  <a:extLst>
                    <a:ext uri="{9D8B030D-6E8A-4147-A177-3AD203B41FA5}">
                      <a16:colId xmlns:a16="http://schemas.microsoft.com/office/drawing/2014/main" val="4056144209"/>
                    </a:ext>
                  </a:extLst>
                </a:gridCol>
                <a:gridCol w="1034142">
                  <a:extLst>
                    <a:ext uri="{9D8B030D-6E8A-4147-A177-3AD203B41FA5}">
                      <a16:colId xmlns:a16="http://schemas.microsoft.com/office/drawing/2014/main" val="4175742715"/>
                    </a:ext>
                  </a:extLst>
                </a:gridCol>
                <a:gridCol w="946069">
                  <a:extLst>
                    <a:ext uri="{9D8B030D-6E8A-4147-A177-3AD203B41FA5}">
                      <a16:colId xmlns:a16="http://schemas.microsoft.com/office/drawing/2014/main" val="2396111297"/>
                    </a:ext>
                  </a:extLst>
                </a:gridCol>
                <a:gridCol w="1579415">
                  <a:extLst>
                    <a:ext uri="{9D8B030D-6E8A-4147-A177-3AD203B41FA5}">
                      <a16:colId xmlns:a16="http://schemas.microsoft.com/office/drawing/2014/main" val="149014522"/>
                    </a:ext>
                  </a:extLst>
                </a:gridCol>
              </a:tblGrid>
              <a:tr h="352156">
                <a:tc>
                  <a:txBody>
                    <a:bodyPr/>
                    <a:lstStyle/>
                    <a:p>
                      <a:pPr algn="ctr" fontAlgn="b"/>
                      <a:endParaRPr lang="en-US" sz="2000" b="0" i="0" u="none" strike="noStrike" dirty="0">
                        <a:solidFill>
                          <a:srgbClr val="00426A"/>
                        </a:solidFill>
                        <a:effectLst/>
                        <a:latin typeface="Arial Narrow" panose="020B0606020202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b"/>
                      <a:r>
                        <a:rPr lang="en-US" sz="2000" u="none" strike="noStrike" dirty="0">
                          <a:solidFill>
                            <a:srgbClr val="00426A"/>
                          </a:solidFill>
                          <a:effectLst/>
                          <a:latin typeface="Arial Narrow" panose="020B0606020202030204" pitchFamily="34" charset="0"/>
                        </a:rPr>
                        <a:t>Pre-Test </a:t>
                      </a:r>
                      <a:endParaRPr lang="en-US" sz="2000" b="0" i="0" u="none" strike="noStrike" dirty="0">
                        <a:solidFill>
                          <a:srgbClr val="00426A"/>
                        </a:solidFill>
                        <a:effectLst/>
                        <a:latin typeface="Arial Narrow" panose="020B0606020202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accent1">
                        <a:lumMod val="40000"/>
                        <a:lumOff val="60000"/>
                      </a:schemeClr>
                    </a:solidFill>
                  </a:tcP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accent1">
                        <a:lumMod val="40000"/>
                        <a:lumOff val="60000"/>
                      </a:schemeClr>
                    </a:solidFill>
                  </a:tcPr>
                </a:tc>
                <a:tc gridSpan="3">
                  <a:txBody>
                    <a:bodyPr/>
                    <a:lstStyle/>
                    <a:p>
                      <a:pPr algn="ctr" fontAlgn="b"/>
                      <a:r>
                        <a:rPr lang="en-US" sz="2000" u="none" strike="noStrike" dirty="0">
                          <a:solidFill>
                            <a:srgbClr val="00426A"/>
                          </a:solidFill>
                          <a:effectLst/>
                          <a:latin typeface="Arial Narrow" panose="020B0606020202030204" pitchFamily="34" charset="0"/>
                        </a:rPr>
                        <a:t>Post-Test </a:t>
                      </a:r>
                      <a:endParaRPr lang="en-US" sz="2000" b="0" i="0" u="none" strike="noStrike" dirty="0">
                        <a:solidFill>
                          <a:srgbClr val="00426A"/>
                        </a:solidFill>
                        <a:effectLst/>
                        <a:latin typeface="Arial Narrow" panose="020B0606020202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b"/>
                      <a:endParaRPr lang="en-US" sz="2000" b="0"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accent1">
                        <a:lumMod val="40000"/>
                        <a:lumOff val="60000"/>
                      </a:schemeClr>
                    </a:solidFill>
                  </a:tcPr>
                </a:tc>
                <a:tc hMerge="1">
                  <a:txBody>
                    <a:bodyPr/>
                    <a:lstStyle/>
                    <a:p>
                      <a:pPr algn="ctr" fontAlgn="b"/>
                      <a:endParaRPr lang="en-US" sz="2000" b="0" i="0" u="none" strike="noStrike" dirty="0">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b"/>
                      <a:r>
                        <a:rPr lang="en-US" sz="2000" u="none" strike="noStrike" dirty="0">
                          <a:solidFill>
                            <a:srgbClr val="00426A"/>
                          </a:solidFill>
                          <a:effectLst/>
                          <a:latin typeface="Arial Narrow" panose="020B0606020202030204" pitchFamily="34" charset="0"/>
                        </a:rPr>
                        <a:t> </a:t>
                      </a:r>
                      <a:endParaRPr lang="en-US" sz="2000" b="0" i="0" u="none" strike="noStrike" dirty="0">
                        <a:solidFill>
                          <a:srgbClr val="00426A"/>
                        </a:solidFill>
                        <a:effectLst/>
                        <a:latin typeface="Arial Narrow" panose="020B0606020202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5357052"/>
                  </a:ext>
                </a:extLst>
              </a:tr>
              <a:tr h="148587">
                <a:tc>
                  <a:txBody>
                    <a:bodyPr/>
                    <a:lstStyle/>
                    <a:p>
                      <a:pPr algn="ctr" fontAlgn="b"/>
                      <a:r>
                        <a:rPr lang="en-US" sz="2000" b="0" i="0" u="none" strike="noStrike" dirty="0">
                          <a:solidFill>
                            <a:srgbClr val="00426A"/>
                          </a:solidFill>
                          <a:effectLst/>
                          <a:latin typeface="Arial Narrow" panose="020B0606020202030204" pitchFamily="34" charset="0"/>
                        </a:rPr>
                        <a:t>Site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Mean (SD)</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 correct</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N</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Mean (SD)</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 correct</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N</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Significance</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025090"/>
                  </a:ext>
                </a:extLst>
              </a:tr>
              <a:tr h="332727">
                <a:tc>
                  <a:txBody>
                    <a:bodyPr/>
                    <a:lstStyle/>
                    <a:p>
                      <a:pPr algn="l" fontAlgn="b"/>
                      <a:endParaRPr lang="en-US" sz="2000" b="0" i="0" u="none" strike="noStrike" dirty="0">
                        <a:solidFill>
                          <a:srgbClr val="00426A"/>
                        </a:solidFill>
                        <a:effectLst/>
                        <a:latin typeface="Arial Narrow" panose="020B0606020202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 </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 </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2991671"/>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12.90 (2.61)  </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75.80%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222</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14.46 (2.59)</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85.10%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275</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4462813"/>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11.73 (2.00)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69.00%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63</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13.98 (2.27)</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82.20%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60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3337937"/>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10.83 (3.06)</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63.70%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12</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14.20 (1.39)</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83.50%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0.004</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5264697"/>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11.50 (2.77)</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67.60%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8</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15.57 (1.13)</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91.50%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0.004</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8305581"/>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10.42 (2.11)</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61.20%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55563" lvl="1" indent="0" algn="r" fontAlgn="b"/>
                      <a:r>
                        <a:rPr lang="en-US" sz="2000" u="none" strike="noStrike" dirty="0">
                          <a:solidFill>
                            <a:srgbClr val="00426A"/>
                          </a:solidFill>
                          <a:effectLst/>
                          <a:latin typeface="Arial Narrow" panose="020B0606020202030204" pitchFamily="34" charset="0"/>
                        </a:rPr>
                        <a:t>89</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12.92 (2.64)</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76.00%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88</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1391813"/>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9.75 (1.23)</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57.30%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16</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13.35 (2.46)</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78.70%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14</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3300954"/>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10.25 (2.4)</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60.20%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92</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13.38 (2.97)</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78.70%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78</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0857870"/>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12.72 (.90)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74.80%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11</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14.90 (1.04)</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87.60%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11</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4409727"/>
                  </a:ext>
                </a:extLst>
              </a:tr>
              <a:tr h="352156">
                <a:tc>
                  <a:txBody>
                    <a:bodyPr/>
                    <a:lstStyle/>
                    <a:p>
                      <a:pPr algn="ctr" fontAlgn="b"/>
                      <a:r>
                        <a:rPr lang="en-US" sz="2000" b="0" i="0" u="none" strike="noStrike" dirty="0">
                          <a:solidFill>
                            <a:srgbClr val="00426A"/>
                          </a:solidFill>
                          <a:effectLst/>
                          <a:latin typeface="Arial Narrow" panose="020B0606020202030204" pitchFamily="34" charset="0"/>
                        </a:rPr>
                        <a:t>9</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10.6 (2.84)</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62.30%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60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12.55 (3.32)</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73.80%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59</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0.001</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1144280"/>
                  </a:ext>
                </a:extLst>
              </a:tr>
              <a:tr h="364300">
                <a:tc>
                  <a:txBody>
                    <a:bodyPr/>
                    <a:lstStyle/>
                    <a:p>
                      <a:pPr algn="ctr" fontAlgn="b"/>
                      <a:r>
                        <a:rPr lang="en-US" sz="2000" b="0" i="0" u="none" strike="noStrike" dirty="0">
                          <a:solidFill>
                            <a:srgbClr val="00426A"/>
                          </a:solidFill>
                          <a:effectLst/>
                          <a:latin typeface="Arial Narrow" panose="020B0606020202030204" pitchFamily="34" charset="0"/>
                        </a:rPr>
                        <a:t>10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9.87 (2.11)</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58.10%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1" indent="0" algn="r" fontAlgn="b"/>
                      <a:r>
                        <a:rPr lang="en-US" sz="2000" u="none" strike="noStrike" dirty="0">
                          <a:solidFill>
                            <a:srgbClr val="00426A"/>
                          </a:solidFill>
                          <a:effectLst/>
                          <a:latin typeface="Arial Narrow" panose="020B0606020202030204" pitchFamily="34" charset="0"/>
                        </a:rPr>
                        <a:t>79</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12.75 (2.31)</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75.00%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76</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solidFill>
                            <a:srgbClr val="00426A"/>
                          </a:solidFill>
                          <a:effectLst/>
                          <a:latin typeface="Arial Narrow" panose="020B0606020202030204" pitchFamily="34" charset="0"/>
                        </a:rPr>
                        <a:t>0</a:t>
                      </a:r>
                      <a:endParaRPr lang="en-US" sz="2000" b="0" i="0" u="none" strike="noStrike" dirty="0">
                        <a:solidFill>
                          <a:srgbClr val="00426A"/>
                        </a:solidFill>
                        <a:effectLst/>
                        <a:latin typeface="Arial Narrow" panose="020B0606020202030204" pitchFamily="34" charset="0"/>
                      </a:endParaRPr>
                    </a:p>
                  </a:txBody>
                  <a:tcPr marL="6350" marR="18288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8344656"/>
                  </a:ext>
                </a:extLst>
              </a:tr>
            </a:tbl>
          </a:graphicData>
        </a:graphic>
      </p:graphicFrame>
    </p:spTree>
    <p:extLst>
      <p:ext uri="{BB962C8B-B14F-4D97-AF65-F5344CB8AC3E}">
        <p14:creationId xmlns:p14="http://schemas.microsoft.com/office/powerpoint/2010/main" val="58141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DE24-8771-4529-A5E9-4DD2C8F8A950}"/>
              </a:ext>
            </a:extLst>
          </p:cNvPr>
          <p:cNvSpPr>
            <a:spLocks noGrp="1"/>
          </p:cNvSpPr>
          <p:nvPr>
            <p:ph type="title"/>
          </p:nvPr>
        </p:nvSpPr>
        <p:spPr/>
        <p:txBody>
          <a:bodyPr/>
          <a:lstStyle/>
          <a:p>
            <a:r>
              <a:rPr lang="en-US" sz="4800" dirty="0">
                <a:solidFill>
                  <a:srgbClr val="00426A"/>
                </a:solidFill>
                <a:latin typeface="+mj-lt"/>
                <a:ea typeface="+mn-ea"/>
                <a:cs typeface="+mn-cs"/>
              </a:rPr>
              <a:t>Topics Covered</a:t>
            </a:r>
          </a:p>
        </p:txBody>
      </p:sp>
      <p:sp>
        <p:nvSpPr>
          <p:cNvPr id="3" name="Content Placeholder 2"/>
          <p:cNvSpPr>
            <a:spLocks noGrp="1"/>
          </p:cNvSpPr>
          <p:nvPr>
            <p:ph idx="1"/>
          </p:nvPr>
        </p:nvSpPr>
        <p:spPr>
          <a:xfrm>
            <a:off x="711200" y="1123516"/>
            <a:ext cx="10972801" cy="5099920"/>
          </a:xfrm>
        </p:spPr>
        <p:txBody>
          <a:bodyPr>
            <a:normAutofit/>
          </a:bodyPr>
          <a:lstStyle/>
          <a:p>
            <a:pPr marL="0" indent="0">
              <a:lnSpc>
                <a:spcPct val="100000"/>
              </a:lnSpc>
              <a:buNone/>
            </a:pPr>
            <a:r>
              <a:rPr lang="en-US" sz="2800" dirty="0">
                <a:latin typeface="+mn-lt"/>
              </a:rPr>
              <a:t>The curriculum includes 4 modules:</a:t>
            </a:r>
          </a:p>
          <a:p>
            <a:pPr marL="914126" indent="-457063">
              <a:lnSpc>
                <a:spcPct val="100000"/>
              </a:lnSpc>
              <a:buFont typeface="+mj-lt"/>
              <a:buAutoNum type="arabicPeriod"/>
            </a:pPr>
            <a:r>
              <a:rPr lang="en-US" sz="2800" dirty="0">
                <a:latin typeface="+mn-lt"/>
              </a:rPr>
              <a:t>Definitions (health, health care, self-advocacy, health literacy), types of care (emergency department, urgent care, primary care provider), self-advocacy, and personal/family medical history</a:t>
            </a:r>
          </a:p>
          <a:p>
            <a:pPr marL="914126" indent="-457063">
              <a:lnSpc>
                <a:spcPct val="100000"/>
              </a:lnSpc>
              <a:buFont typeface="+mj-lt"/>
              <a:buAutoNum type="arabicPeriod"/>
            </a:pPr>
            <a:r>
              <a:rPr lang="en-US" sz="2800" dirty="0">
                <a:latin typeface="+mn-lt"/>
              </a:rPr>
              <a:t>Symptoms, diagnosis, medications and vaccinations</a:t>
            </a:r>
          </a:p>
          <a:p>
            <a:pPr marL="914126" indent="-457063">
              <a:lnSpc>
                <a:spcPct val="100000"/>
              </a:lnSpc>
              <a:buFont typeface="+mj-lt"/>
              <a:buAutoNum type="arabicPeriod"/>
            </a:pPr>
            <a:r>
              <a:rPr lang="en-US" sz="2800" dirty="0">
                <a:latin typeface="+mn-lt"/>
              </a:rPr>
              <a:t>Health insurance and adolescents’ right to privacy</a:t>
            </a:r>
          </a:p>
          <a:p>
            <a:pPr marL="914126" indent="-457063">
              <a:lnSpc>
                <a:spcPct val="100000"/>
              </a:lnSpc>
              <a:buFont typeface="+mj-lt"/>
              <a:buAutoNum type="arabicPeriod"/>
            </a:pPr>
            <a:r>
              <a:rPr lang="en-US" sz="2800" dirty="0">
                <a:latin typeface="+mn-lt"/>
              </a:rPr>
              <a:t>Practical application of the skills covered through real-life scenarios and role-plays</a:t>
            </a:r>
          </a:p>
          <a:p>
            <a:pPr marL="0" indent="0">
              <a:buNone/>
            </a:pPr>
            <a:endParaRPr lang="en-US" dirty="0"/>
          </a:p>
        </p:txBody>
      </p:sp>
      <p:sp>
        <p:nvSpPr>
          <p:cNvPr id="4" name="Slide Number Placeholder 3"/>
          <p:cNvSpPr>
            <a:spLocks noGrp="1"/>
          </p:cNvSpPr>
          <p:nvPr>
            <p:ph type="sldNum" sz="quarter" idx="4294967295"/>
          </p:nvPr>
        </p:nvSpPr>
        <p:spPr>
          <a:xfrm>
            <a:off x="9448801" y="6356351"/>
            <a:ext cx="2741612" cy="365125"/>
          </a:xfrm>
          <a:prstGeom prst="rect">
            <a:avLst/>
          </a:prstGeom>
        </p:spPr>
        <p:txBody>
          <a:bodyPr/>
          <a:lstStyle/>
          <a:p>
            <a:pPr defTabSz="914126"/>
            <a:fld id="{CC2008D0-9075-4992-9F9C-FD576E6D9033}" type="slidenum">
              <a:rPr lang="en-US">
                <a:solidFill>
                  <a:prstClr val="black">
                    <a:tint val="75000"/>
                  </a:prstClr>
                </a:solidFill>
                <a:latin typeface="Calibri" panose="020F0502020204030204"/>
              </a:rPr>
              <a:pPr defTabSz="914126"/>
              <a:t>21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072079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t;strong&gt;After&lt;/strong&gt; &lt;strong&gt;School&lt;/strong&gt; &lt;strong&gt;Clubs&lt;/strong&gt; - Fall 2012 | LAWS"/>
          <p:cNvPicPr>
            <a:picLocks noChangeAspect="1"/>
          </p:cNvPicPr>
          <p:nvPr/>
        </p:nvPicPr>
        <p:blipFill rotWithShape="1">
          <a:blip r:embed="rId3" cstate="print">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369811" y="-131650"/>
            <a:ext cx="3822189" cy="1899912"/>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b="1" dirty="0">
                <a:solidFill>
                  <a:srgbClr val="00426A"/>
                </a:solidFill>
                <a:latin typeface="+mj-lt"/>
                <a:ea typeface="+mj-ea"/>
                <a:cs typeface="+mj-cs"/>
              </a:rPr>
              <a:t>Structure</a:t>
            </a:r>
          </a:p>
        </p:txBody>
      </p:sp>
      <p:sp>
        <p:nvSpPr>
          <p:cNvPr id="5" name="Content Placeholder 2"/>
          <p:cNvSpPr>
            <a:spLocks noGrp="1"/>
          </p:cNvSpPr>
          <p:nvPr>
            <p:ph idx="1"/>
          </p:nvPr>
        </p:nvSpPr>
        <p:spPr>
          <a:xfrm>
            <a:off x="8171040" y="1266574"/>
            <a:ext cx="4020960" cy="3742762"/>
          </a:xfrm>
        </p:spPr>
        <p:txBody>
          <a:bodyPr vert="horz" lIns="91440" tIns="45720" rIns="91440" bIns="45720" rtlCol="0">
            <a:noAutofit/>
          </a:bodyPr>
          <a:lstStyle/>
          <a:p>
            <a:pPr marL="628650" indent="-400050">
              <a:lnSpc>
                <a:spcPct val="90000"/>
              </a:lnSpc>
              <a:spcBef>
                <a:spcPts val="600"/>
              </a:spcBef>
              <a:spcAft>
                <a:spcPts val="600"/>
              </a:spcAft>
            </a:pPr>
            <a:r>
              <a:rPr lang="en-US" sz="3600" dirty="0">
                <a:solidFill>
                  <a:schemeClr val="tx1"/>
                </a:solidFill>
                <a:latin typeface="+mn-lt"/>
                <a:ea typeface="+mj-ea"/>
                <a:cs typeface="+mj-cs"/>
              </a:rPr>
              <a:t>Not necessary to present each module from start to finish</a:t>
            </a:r>
          </a:p>
          <a:p>
            <a:pPr marL="628650" indent="-400050">
              <a:lnSpc>
                <a:spcPct val="90000"/>
              </a:lnSpc>
              <a:spcBef>
                <a:spcPts val="600"/>
              </a:spcBef>
              <a:spcAft>
                <a:spcPts val="600"/>
              </a:spcAft>
            </a:pPr>
            <a:r>
              <a:rPr lang="en-US" sz="3600" dirty="0">
                <a:solidFill>
                  <a:schemeClr val="tx1"/>
                </a:solidFill>
                <a:latin typeface="+mn-lt"/>
                <a:ea typeface="+mj-ea"/>
                <a:cs typeface="+mj-cs"/>
              </a:rPr>
              <a:t>Activities can be selected &amp; presented a la carte</a:t>
            </a:r>
          </a:p>
        </p:txBody>
      </p:sp>
    </p:spTree>
    <p:extLst>
      <p:ext uri="{BB962C8B-B14F-4D97-AF65-F5344CB8AC3E}">
        <p14:creationId xmlns:p14="http://schemas.microsoft.com/office/powerpoint/2010/main" val="284378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212273"/>
            <a:ext cx="6816436" cy="5099920"/>
          </a:xfrm>
        </p:spPr>
        <p:txBody>
          <a:bodyPr>
            <a:normAutofit/>
          </a:bodyPr>
          <a:lstStyle/>
          <a:p>
            <a:pPr>
              <a:lnSpc>
                <a:spcPct val="100000"/>
              </a:lnSpc>
              <a:spcBef>
                <a:spcPts val="0"/>
              </a:spcBef>
            </a:pPr>
            <a:r>
              <a:rPr lang="en-US" sz="3200" dirty="0">
                <a:latin typeface="+mn-lt"/>
              </a:rPr>
              <a:t>Information, brochure, sample workbook pages, and full suite of materials all available at:</a:t>
            </a:r>
          </a:p>
          <a:p>
            <a:pPr marL="457200" lvl="1" indent="0">
              <a:lnSpc>
                <a:spcPct val="100000"/>
              </a:lnSpc>
              <a:spcBef>
                <a:spcPts val="0"/>
              </a:spcBef>
              <a:buNone/>
            </a:pPr>
            <a:r>
              <a:rPr lang="en-US" sz="3000" b="1" dirty="0">
                <a:latin typeface="+mn-lt"/>
                <a:hlinkClick r:id="rId3"/>
              </a:rPr>
              <a:t>https://www.movinghealthcareupstream.org/navigating-the-health-care-system/</a:t>
            </a:r>
            <a:endParaRPr lang="en-US" sz="3000" b="1" dirty="0">
              <a:latin typeface="+mn-lt"/>
            </a:endParaRPr>
          </a:p>
          <a:p>
            <a:pPr marL="0" indent="0" algn="ctr">
              <a:lnSpc>
                <a:spcPct val="100000"/>
              </a:lnSpc>
              <a:spcBef>
                <a:spcPts val="0"/>
              </a:spcBef>
              <a:buNone/>
            </a:pPr>
            <a:endParaRPr lang="en-US" sz="3200" i="1" dirty="0">
              <a:latin typeface="+mn-lt"/>
            </a:endParaRPr>
          </a:p>
          <a:p>
            <a:pPr>
              <a:lnSpc>
                <a:spcPct val="100000"/>
              </a:lnSpc>
              <a:spcBef>
                <a:spcPts val="0"/>
              </a:spcBef>
            </a:pPr>
            <a:r>
              <a:rPr lang="en-US" sz="3200" dirty="0">
                <a:latin typeface="+mn-lt"/>
              </a:rPr>
              <a:t>One-hour adult version added to website in Spring 2020</a:t>
            </a:r>
          </a:p>
          <a:p>
            <a:pPr marL="0" indent="0">
              <a:buNone/>
            </a:pPr>
            <a:endParaRPr lang="en-US" sz="3200" dirty="0"/>
          </a:p>
          <a:p>
            <a:pPr marL="0" indent="0">
              <a:buNone/>
            </a:pPr>
            <a:endParaRPr lang="en-US" sz="3200" dirty="0"/>
          </a:p>
          <a:p>
            <a:pPr marL="0" indent="0">
              <a:buNone/>
            </a:pPr>
            <a:endParaRPr lang="en-US" sz="3200" dirty="0"/>
          </a:p>
        </p:txBody>
      </p:sp>
      <p:sp>
        <p:nvSpPr>
          <p:cNvPr id="4" name="Slide Number Placeholder 3"/>
          <p:cNvSpPr>
            <a:spLocks noGrp="1"/>
          </p:cNvSpPr>
          <p:nvPr>
            <p:ph type="sldNum" sz="quarter" idx="4294967295"/>
          </p:nvPr>
        </p:nvSpPr>
        <p:spPr>
          <a:xfrm>
            <a:off x="9448800" y="217488"/>
            <a:ext cx="2743200" cy="365125"/>
          </a:xfrm>
        </p:spPr>
        <p:txBody>
          <a:bodyPr/>
          <a:lstStyle/>
          <a:p>
            <a:fld id="{CC2008D0-9075-4992-9F9C-FD576E6D9033}" type="slidenum">
              <a:rPr lang="en-US" smtClean="0"/>
              <a:pPr/>
              <a:t>23</a:t>
            </a:fld>
            <a:endParaRPr lang="en-US" dirty="0"/>
          </a:p>
        </p:txBody>
      </p:sp>
      <p:pic>
        <p:nvPicPr>
          <p:cNvPr id="8" name="Picture 7" descr="A group of people standing together&#10;&#10;Description automatically generated with medium confidence">
            <a:extLst>
              <a:ext uri="{FF2B5EF4-FFF2-40B4-BE49-F238E27FC236}">
                <a16:creationId xmlns:a16="http://schemas.microsoft.com/office/drawing/2014/main" id="{964216D0-774C-4C36-B7FB-FE377A7CF46B}"/>
              </a:ext>
            </a:extLst>
          </p:cNvPr>
          <p:cNvPicPr>
            <a:picLocks noChangeAspect="1"/>
          </p:cNvPicPr>
          <p:nvPr/>
        </p:nvPicPr>
        <p:blipFill>
          <a:blip r:embed="rId4"/>
          <a:stretch>
            <a:fillRect/>
          </a:stretch>
        </p:blipFill>
        <p:spPr>
          <a:xfrm>
            <a:off x="7914447" y="1315823"/>
            <a:ext cx="3266358" cy="4226352"/>
          </a:xfrm>
          <a:prstGeom prst="rect">
            <a:avLst/>
          </a:prstGeom>
        </p:spPr>
      </p:pic>
      <p:sp>
        <p:nvSpPr>
          <p:cNvPr id="6" name="Title 1">
            <a:extLst>
              <a:ext uri="{FF2B5EF4-FFF2-40B4-BE49-F238E27FC236}">
                <a16:creationId xmlns:a16="http://schemas.microsoft.com/office/drawing/2014/main" id="{22B0A970-DA34-41C9-882A-A9B22C32FEDA}"/>
              </a:ext>
            </a:extLst>
          </p:cNvPr>
          <p:cNvSpPr txBox="1">
            <a:spLocks/>
          </p:cNvSpPr>
          <p:nvPr/>
        </p:nvSpPr>
        <p:spPr>
          <a:xfrm>
            <a:off x="508000" y="204438"/>
            <a:ext cx="10769600" cy="756349"/>
          </a:xfrm>
          <a:prstGeom prst="rect">
            <a:avLst/>
          </a:prstGeom>
        </p:spPr>
        <p:txBody>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sz="4800" dirty="0">
                <a:solidFill>
                  <a:srgbClr val="00426A"/>
                </a:solidFill>
                <a:latin typeface="+mj-lt"/>
                <a:ea typeface="+mn-ea"/>
                <a:cs typeface="+mn-cs"/>
              </a:rPr>
              <a:t>Materials </a:t>
            </a:r>
            <a:r>
              <a:rPr lang="en-US" sz="3600" dirty="0">
                <a:latin typeface="+mj-lt"/>
              </a:rPr>
              <a:t>    </a:t>
            </a:r>
            <a:br>
              <a:rPr lang="en-US" sz="3600" dirty="0"/>
            </a:br>
            <a:endParaRPr lang="en-US" sz="3600" dirty="0"/>
          </a:p>
        </p:txBody>
      </p:sp>
    </p:spTree>
    <p:extLst>
      <p:ext uri="{BB962C8B-B14F-4D97-AF65-F5344CB8AC3E}">
        <p14:creationId xmlns:p14="http://schemas.microsoft.com/office/powerpoint/2010/main" val="59303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259BCC-65AC-4E2C-945B-BAF0139395EA}"/>
              </a:ext>
            </a:extLst>
          </p:cNvPr>
          <p:cNvSpPr>
            <a:spLocks noGrp="1"/>
          </p:cNvSpPr>
          <p:nvPr>
            <p:ph type="title"/>
          </p:nvPr>
        </p:nvSpPr>
        <p:spPr/>
        <p:txBody>
          <a:bodyPr/>
          <a:lstStyle/>
          <a:p>
            <a:r>
              <a:rPr lang="en-US" sz="4800" dirty="0">
                <a:solidFill>
                  <a:srgbClr val="00426A"/>
                </a:solidFill>
                <a:latin typeface="+mj-lt"/>
                <a:ea typeface="+mn-ea"/>
                <a:cs typeface="+mn-cs"/>
              </a:rPr>
              <a:t>Materials</a:t>
            </a:r>
            <a:r>
              <a:rPr lang="en-US" sz="4800" dirty="0">
                <a:solidFill>
                  <a:srgbClr val="F05A66"/>
                </a:solidFill>
                <a:latin typeface="+mj-lt"/>
                <a:ea typeface="+mn-ea"/>
                <a:cs typeface="+mn-cs"/>
              </a:rPr>
              <a:t> </a:t>
            </a:r>
            <a:r>
              <a:rPr lang="en-US" sz="3600" dirty="0">
                <a:latin typeface="+mj-lt"/>
              </a:rPr>
              <a:t>    </a:t>
            </a:r>
            <a:r>
              <a:rPr lang="en-US" sz="1600" dirty="0">
                <a:latin typeface="+mj-lt"/>
              </a:rPr>
              <a:t>https://www.movinghealthcareupstream.org/navigating-the-health-care-system-zip-files/</a:t>
            </a:r>
            <a:br>
              <a:rPr lang="en-US" sz="3600" dirty="0"/>
            </a:br>
            <a:endParaRPr lang="en-US" sz="3600" dirty="0"/>
          </a:p>
        </p:txBody>
      </p:sp>
      <p:sp>
        <p:nvSpPr>
          <p:cNvPr id="3" name="Content Placeholder 2"/>
          <p:cNvSpPr>
            <a:spLocks noGrp="1"/>
          </p:cNvSpPr>
          <p:nvPr>
            <p:ph idx="1"/>
          </p:nvPr>
        </p:nvSpPr>
        <p:spPr/>
        <p:txBody>
          <a:bodyPr>
            <a:normAutofit lnSpcReduction="10000"/>
          </a:bodyPr>
          <a:lstStyle/>
          <a:p>
            <a:pPr marL="514196" indent="-514196">
              <a:lnSpc>
                <a:spcPct val="120000"/>
              </a:lnSpc>
              <a:spcBef>
                <a:spcPts val="600"/>
              </a:spcBef>
              <a:buFont typeface="+mj-lt"/>
              <a:buAutoNum type="arabicPeriod"/>
            </a:pPr>
            <a:r>
              <a:rPr lang="en-US" sz="3199" b="1" dirty="0">
                <a:latin typeface="+mn-lt"/>
              </a:rPr>
              <a:t>DIY Training Materials for Presenters</a:t>
            </a:r>
          </a:p>
          <a:p>
            <a:pPr marL="914126" lvl="1" indent="-282490">
              <a:lnSpc>
                <a:spcPct val="120000"/>
              </a:lnSpc>
              <a:spcBef>
                <a:spcPts val="600"/>
              </a:spcBef>
              <a:buFont typeface="Wingdings" panose="05000000000000000000" pitchFamily="2" charset="2"/>
              <a:buChar char="§"/>
            </a:pPr>
            <a:r>
              <a:rPr lang="en-US" sz="2199" dirty="0">
                <a:latin typeface="+mn-lt"/>
              </a:rPr>
              <a:t>Facilitator’s Guide- includes screen shots, sample scripts, links to materials needed for activities. (Nemours available for consultation: </a:t>
            </a:r>
            <a:r>
              <a:rPr lang="en-US" sz="2199" dirty="0">
                <a:latin typeface="+mn-lt"/>
                <a:hlinkClick r:id="rId3"/>
              </a:rPr>
              <a:t>NTHCS@Nemours.org</a:t>
            </a:r>
            <a:r>
              <a:rPr lang="en-US" sz="2199" dirty="0">
                <a:latin typeface="+mn-lt"/>
              </a:rPr>
              <a:t>)</a:t>
            </a:r>
          </a:p>
          <a:p>
            <a:pPr marL="514196" indent="-514196">
              <a:lnSpc>
                <a:spcPct val="120000"/>
              </a:lnSpc>
              <a:spcBef>
                <a:spcPts val="600"/>
              </a:spcBef>
              <a:buFont typeface="+mj-lt"/>
              <a:buAutoNum type="arabicPeriod"/>
            </a:pPr>
            <a:r>
              <a:rPr lang="en-US" sz="3199" b="1" dirty="0">
                <a:latin typeface="+mn-lt"/>
              </a:rPr>
              <a:t>Presentation Materials- Organized by Module</a:t>
            </a:r>
          </a:p>
          <a:p>
            <a:pPr marL="914126" lvl="1" indent="-282490">
              <a:lnSpc>
                <a:spcPct val="120000"/>
              </a:lnSpc>
              <a:spcBef>
                <a:spcPts val="600"/>
              </a:spcBef>
              <a:buFont typeface="Wingdings" panose="05000000000000000000" pitchFamily="2" charset="2"/>
              <a:buChar char="§"/>
            </a:pPr>
            <a:r>
              <a:rPr lang="en-US" sz="2199" dirty="0">
                <a:latin typeface="+mn-lt"/>
              </a:rPr>
              <a:t>Scripted PPT Slide Deck for Each Module</a:t>
            </a:r>
          </a:p>
          <a:p>
            <a:pPr marL="914126" lvl="1" indent="-282490">
              <a:lnSpc>
                <a:spcPct val="120000"/>
              </a:lnSpc>
              <a:spcBef>
                <a:spcPts val="600"/>
              </a:spcBef>
              <a:buFont typeface="Wingdings" panose="05000000000000000000" pitchFamily="2" charset="2"/>
              <a:buChar char="§"/>
            </a:pPr>
            <a:r>
              <a:rPr lang="en-US" sz="2199" dirty="0">
                <a:latin typeface="+mn-lt"/>
              </a:rPr>
              <a:t>Participant Workbook- fillable PDF + electronic version of each activity</a:t>
            </a:r>
          </a:p>
          <a:p>
            <a:pPr marL="914126" lvl="1" indent="-282490">
              <a:lnSpc>
                <a:spcPct val="120000"/>
              </a:lnSpc>
              <a:spcBef>
                <a:spcPts val="600"/>
              </a:spcBef>
              <a:buFont typeface="Wingdings" panose="05000000000000000000" pitchFamily="2" charset="2"/>
              <a:buChar char="§"/>
            </a:pPr>
            <a:r>
              <a:rPr lang="en-US" sz="2199" dirty="0">
                <a:latin typeface="+mn-lt"/>
              </a:rPr>
              <a:t>Materials / Answer Keys for interactive Activities- options for in person and virtual</a:t>
            </a:r>
          </a:p>
          <a:p>
            <a:pPr marL="514196" indent="-514196">
              <a:lnSpc>
                <a:spcPct val="120000"/>
              </a:lnSpc>
              <a:spcBef>
                <a:spcPts val="600"/>
              </a:spcBef>
              <a:buFont typeface="+mj-lt"/>
              <a:buAutoNum type="arabicPeriod"/>
            </a:pPr>
            <a:r>
              <a:rPr lang="en-US" sz="3199" b="1" dirty="0">
                <a:latin typeface="+mn-lt"/>
              </a:rPr>
              <a:t>Evaluation Materials</a:t>
            </a:r>
          </a:p>
          <a:p>
            <a:pPr marL="914126" lvl="1" indent="-282490">
              <a:lnSpc>
                <a:spcPct val="120000"/>
              </a:lnSpc>
              <a:spcBef>
                <a:spcPts val="600"/>
              </a:spcBef>
              <a:buFont typeface="Wingdings" panose="05000000000000000000" pitchFamily="2" charset="2"/>
              <a:buChar char="§"/>
            </a:pPr>
            <a:r>
              <a:rPr lang="en-US" sz="2199" dirty="0">
                <a:latin typeface="+mn-lt"/>
              </a:rPr>
              <a:t>Pre/Post student knowledge survey and quiz (optional)</a:t>
            </a:r>
          </a:p>
        </p:txBody>
      </p:sp>
    </p:spTree>
    <p:extLst>
      <p:ext uri="{BB962C8B-B14F-4D97-AF65-F5344CB8AC3E}">
        <p14:creationId xmlns:p14="http://schemas.microsoft.com/office/powerpoint/2010/main" val="3114636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2008D0-9075-4992-9F9C-FD576E6D9033}" type="slidenum">
              <a:rPr lang="en-US" smtClean="0"/>
              <a:pPr/>
              <a:t>25</a:t>
            </a:fld>
            <a:endParaRPr lang="en-US" dirty="0"/>
          </a:p>
        </p:txBody>
      </p:sp>
      <p:sp>
        <p:nvSpPr>
          <p:cNvPr id="5" name="TextBox 4"/>
          <p:cNvSpPr txBox="1"/>
          <p:nvPr/>
        </p:nvSpPr>
        <p:spPr>
          <a:xfrm>
            <a:off x="1524000" y="-139155"/>
            <a:ext cx="9144000" cy="830997"/>
          </a:xfrm>
          <a:prstGeom prst="rect">
            <a:avLst/>
          </a:prstGeom>
          <a:noFill/>
        </p:spPr>
        <p:txBody>
          <a:bodyPr wrap="square" rtlCol="0">
            <a:spAutoFit/>
          </a:bodyPr>
          <a:lstStyle/>
          <a:p>
            <a:pPr algn="ctr"/>
            <a:r>
              <a:rPr lang="en-US" sz="4800" b="1" dirty="0">
                <a:solidFill>
                  <a:srgbClr val="00426A"/>
                </a:solidFill>
                <a:latin typeface="+mj-lt"/>
              </a:rPr>
              <a:t>Materials (continued)</a:t>
            </a:r>
          </a:p>
        </p:txBody>
      </p:sp>
      <p:pic>
        <p:nvPicPr>
          <p:cNvPr id="6" name="Picture 5"/>
          <p:cNvPicPr>
            <a:picLocks noChangeAspect="1"/>
          </p:cNvPicPr>
          <p:nvPr/>
        </p:nvPicPr>
        <p:blipFill rotWithShape="1">
          <a:blip r:embed="rId3"/>
          <a:srcRect l="8658" t="8190" r="59525" b="4156"/>
          <a:stretch/>
        </p:blipFill>
        <p:spPr>
          <a:xfrm>
            <a:off x="11253" y="2162766"/>
            <a:ext cx="5660498" cy="4385733"/>
          </a:xfrm>
          <a:prstGeom prst="rect">
            <a:avLst/>
          </a:prstGeom>
        </p:spPr>
      </p:pic>
      <p:pic>
        <p:nvPicPr>
          <p:cNvPr id="8" name="Picture 7"/>
          <p:cNvPicPr>
            <a:picLocks noChangeAspect="1"/>
          </p:cNvPicPr>
          <p:nvPr/>
        </p:nvPicPr>
        <p:blipFill rotWithShape="1">
          <a:blip r:embed="rId4"/>
          <a:srcRect l="8657" t="7366" r="58981" b="5309"/>
          <a:stretch/>
        </p:blipFill>
        <p:spPr>
          <a:xfrm>
            <a:off x="5764152" y="2162766"/>
            <a:ext cx="6291923" cy="4576929"/>
          </a:xfrm>
          <a:prstGeom prst="rect">
            <a:avLst/>
          </a:prstGeom>
        </p:spPr>
      </p:pic>
      <p:sp>
        <p:nvSpPr>
          <p:cNvPr id="2" name="TextBox 1"/>
          <p:cNvSpPr txBox="1"/>
          <p:nvPr/>
        </p:nvSpPr>
        <p:spPr>
          <a:xfrm>
            <a:off x="837852" y="1085548"/>
            <a:ext cx="10080171" cy="1077218"/>
          </a:xfrm>
          <a:prstGeom prst="rect">
            <a:avLst/>
          </a:prstGeom>
          <a:noFill/>
        </p:spPr>
        <p:txBody>
          <a:bodyPr wrap="square" rtlCol="0">
            <a:spAutoFit/>
          </a:bodyPr>
          <a:lstStyle/>
          <a:p>
            <a:pPr algn="ctr"/>
            <a:r>
              <a:rPr lang="en-US" sz="3200" dirty="0">
                <a:solidFill>
                  <a:srgbClr val="00426A"/>
                </a:solidFill>
              </a:rPr>
              <a:t>Sample screens from “electronic workbook”- to assign, complete and return activities: </a:t>
            </a:r>
          </a:p>
        </p:txBody>
      </p:sp>
    </p:spTree>
    <p:extLst>
      <p:ext uri="{BB962C8B-B14F-4D97-AF65-F5344CB8AC3E}">
        <p14:creationId xmlns:p14="http://schemas.microsoft.com/office/powerpoint/2010/main" val="84827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38882" y="639193"/>
            <a:ext cx="3571810" cy="357351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b="1" kern="1200" dirty="0">
                <a:solidFill>
                  <a:schemeClr val="tx1"/>
                </a:solidFill>
                <a:latin typeface="+mj-lt"/>
                <a:ea typeface="+mj-ea"/>
                <a:cs typeface="+mj-cs"/>
              </a:rPr>
              <a:t>Module 1</a:t>
            </a:r>
          </a:p>
        </p:txBody>
      </p:sp>
      <p:sp>
        <p:nvSpPr>
          <p:cNvPr id="4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Navigating The Healthcare System Introduction Video (Quicktim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654296" y="1386174"/>
            <a:ext cx="7214616" cy="4058220"/>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CC2008D0-9075-4992-9F9C-FD576E6D9033}" type="slidenum">
              <a:rPr lang="en-US" smtClean="0">
                <a:latin typeface="+mn-lt"/>
              </a:rPr>
              <a:pPr defTabSz="914400">
                <a:spcAft>
                  <a:spcPts val="600"/>
                </a:spcAft>
              </a:pPr>
              <a:t>26</a:t>
            </a:fld>
            <a:endParaRPr lang="en-US" dirty="0">
              <a:latin typeface="+mn-lt"/>
            </a:endParaRPr>
          </a:p>
        </p:txBody>
      </p:sp>
    </p:spTree>
    <p:extLst>
      <p:ext uri="{BB962C8B-B14F-4D97-AF65-F5344CB8AC3E}">
        <p14:creationId xmlns:p14="http://schemas.microsoft.com/office/powerpoint/2010/main" val="393248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mute="1">
                <p:cTn id="7" fill="hold" display="0">
                  <p:stCondLst>
                    <p:cond delay="indefinite"/>
                  </p:st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38200" y="365125"/>
            <a:ext cx="105156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b="1" kern="1200" dirty="0">
                <a:solidFill>
                  <a:schemeClr val="tx1"/>
                </a:solidFill>
                <a:latin typeface="+mj-lt"/>
                <a:ea typeface="+mj-ea"/>
                <a:cs typeface="+mj-cs"/>
              </a:rPr>
              <a:t>Module 1 </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838200" y="1929384"/>
            <a:ext cx="10515600" cy="4251960"/>
          </a:xfrm>
          <a:prstGeom prst="rect">
            <a:avLst/>
          </a:prstGeom>
        </p:spPr>
        <p:txBody>
          <a:bodyPr vert="horz" lIns="91440" tIns="45720" rIns="91440" bIns="45720" rtlCol="0">
            <a:normAutofit/>
          </a:bodyPr>
          <a:lstStyle/>
          <a:p>
            <a:pPr marL="514350" indent="-228600" defTabSz="914400">
              <a:lnSpc>
                <a:spcPct val="90000"/>
              </a:lnSpc>
              <a:spcAft>
                <a:spcPts val="600"/>
              </a:spcAft>
              <a:buClr>
                <a:srgbClr val="309C88"/>
              </a:buClr>
              <a:buFont typeface="Arial" panose="020B0604020202020204" pitchFamily="34" charset="0"/>
              <a:buChar char="•"/>
            </a:pPr>
            <a:r>
              <a:rPr lang="en-US" sz="3200" dirty="0">
                <a:solidFill>
                  <a:srgbClr val="00426A"/>
                </a:solidFill>
              </a:rPr>
              <a:t>Introduction of unit vocab (health, health care, health literacy, self advocacy)</a:t>
            </a:r>
          </a:p>
          <a:p>
            <a:pPr marL="514350" indent="-228600" defTabSz="914400">
              <a:lnSpc>
                <a:spcPct val="90000"/>
              </a:lnSpc>
              <a:spcAft>
                <a:spcPts val="600"/>
              </a:spcAft>
              <a:buClr>
                <a:srgbClr val="309C88"/>
              </a:buClr>
              <a:buFont typeface="Arial" panose="020B0604020202020204" pitchFamily="34" charset="0"/>
              <a:buChar char="•"/>
            </a:pPr>
            <a:endParaRPr lang="en-US" sz="3200" dirty="0">
              <a:solidFill>
                <a:srgbClr val="00426A"/>
              </a:solidFill>
            </a:endParaRPr>
          </a:p>
          <a:p>
            <a:pPr marL="514350" indent="-228600" defTabSz="914400">
              <a:lnSpc>
                <a:spcPct val="90000"/>
              </a:lnSpc>
              <a:spcAft>
                <a:spcPts val="600"/>
              </a:spcAft>
              <a:buClr>
                <a:srgbClr val="309C88"/>
              </a:buClr>
              <a:buFont typeface="Arial" panose="020B0604020202020204" pitchFamily="34" charset="0"/>
              <a:buChar char="•"/>
            </a:pPr>
            <a:r>
              <a:rPr lang="en-US" sz="3200" dirty="0">
                <a:solidFill>
                  <a:srgbClr val="00426A"/>
                </a:solidFill>
              </a:rPr>
              <a:t>Identify different types of doctors</a:t>
            </a:r>
          </a:p>
          <a:p>
            <a:pPr marL="514350" indent="-228600" defTabSz="914400">
              <a:lnSpc>
                <a:spcPct val="90000"/>
              </a:lnSpc>
              <a:spcAft>
                <a:spcPts val="600"/>
              </a:spcAft>
              <a:buClr>
                <a:srgbClr val="309C88"/>
              </a:buClr>
              <a:buFont typeface="Arial" panose="020B0604020202020204" pitchFamily="34" charset="0"/>
              <a:buChar char="•"/>
            </a:pPr>
            <a:endParaRPr lang="en-US" sz="3200" dirty="0">
              <a:solidFill>
                <a:srgbClr val="00426A"/>
              </a:solidFill>
            </a:endParaRPr>
          </a:p>
          <a:p>
            <a:pPr marL="514350" indent="-228600" defTabSz="914400">
              <a:lnSpc>
                <a:spcPct val="90000"/>
              </a:lnSpc>
              <a:spcAft>
                <a:spcPts val="600"/>
              </a:spcAft>
              <a:buClr>
                <a:srgbClr val="309C88"/>
              </a:buClr>
              <a:buFont typeface="Arial" panose="020B0604020202020204" pitchFamily="34" charset="0"/>
              <a:buChar char="•"/>
            </a:pPr>
            <a:r>
              <a:rPr lang="en-US" sz="3200" dirty="0">
                <a:solidFill>
                  <a:srgbClr val="00426A"/>
                </a:solidFill>
              </a:rPr>
              <a:t>Determine where to go for appropriate care</a:t>
            </a:r>
          </a:p>
          <a:p>
            <a:pPr marL="514350" indent="-228600" defTabSz="914400">
              <a:lnSpc>
                <a:spcPct val="90000"/>
              </a:lnSpc>
              <a:spcAft>
                <a:spcPts val="600"/>
              </a:spcAft>
              <a:buClr>
                <a:srgbClr val="309C88"/>
              </a:buClr>
              <a:buFont typeface="Arial" panose="020B0604020202020204" pitchFamily="34" charset="0"/>
              <a:buChar char="•"/>
            </a:pPr>
            <a:endParaRPr lang="en-US" sz="3200" dirty="0">
              <a:solidFill>
                <a:srgbClr val="00426A"/>
              </a:solidFill>
            </a:endParaRPr>
          </a:p>
          <a:p>
            <a:pPr marL="514350" indent="-228600" defTabSz="914400">
              <a:lnSpc>
                <a:spcPct val="90000"/>
              </a:lnSpc>
              <a:spcAft>
                <a:spcPts val="600"/>
              </a:spcAft>
              <a:buClr>
                <a:srgbClr val="309C88"/>
              </a:buClr>
              <a:buFont typeface="Arial" panose="020B0604020202020204" pitchFamily="34" charset="0"/>
              <a:buChar char="•"/>
            </a:pPr>
            <a:r>
              <a:rPr lang="en-US" sz="3200" dirty="0">
                <a:solidFill>
                  <a:srgbClr val="00426A"/>
                </a:solidFill>
              </a:rPr>
              <a:t>Examine Family Health History</a:t>
            </a:r>
          </a:p>
          <a:p>
            <a:pPr indent="-228600" defTabSz="914400">
              <a:lnSpc>
                <a:spcPct val="90000"/>
              </a:lnSpc>
              <a:spcAft>
                <a:spcPts val="600"/>
              </a:spcAft>
              <a:buFont typeface="Arial" panose="020B0604020202020204" pitchFamily="34" charset="0"/>
              <a:buChar char="•"/>
            </a:pPr>
            <a:endParaRPr lang="en-US" sz="2200" dirty="0"/>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CC2008D0-9075-4992-9F9C-FD576E6D9033}" type="slidenum">
              <a:rPr lang="en-US" smtClean="0">
                <a:latin typeface="+mn-lt"/>
              </a:rPr>
              <a:pPr defTabSz="914400">
                <a:spcAft>
                  <a:spcPts val="600"/>
                </a:spcAft>
              </a:pPr>
              <a:t>27</a:t>
            </a:fld>
            <a:endParaRPr lang="en-US" dirty="0">
              <a:latin typeface="+mn-lt"/>
            </a:endParaRPr>
          </a:p>
        </p:txBody>
      </p:sp>
    </p:spTree>
    <p:extLst>
      <p:ext uri="{BB962C8B-B14F-4D97-AF65-F5344CB8AC3E}">
        <p14:creationId xmlns:p14="http://schemas.microsoft.com/office/powerpoint/2010/main" val="224830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
            <a:ext cx="9144000" cy="830997"/>
          </a:xfrm>
          <a:prstGeom prst="rect">
            <a:avLst/>
          </a:prstGeom>
          <a:noFill/>
        </p:spPr>
        <p:txBody>
          <a:bodyPr wrap="square" rtlCol="0">
            <a:spAutoFit/>
          </a:bodyPr>
          <a:lstStyle/>
          <a:p>
            <a:pPr algn="ctr"/>
            <a:r>
              <a:rPr lang="en-US" sz="4800" b="1" dirty="0">
                <a:latin typeface="+mj-lt"/>
                <a:ea typeface="+mj-ea"/>
                <a:cs typeface="+mj-cs"/>
              </a:rPr>
              <a:t>Module 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7" y="1083732"/>
            <a:ext cx="3530600" cy="47074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850" y="982132"/>
            <a:ext cx="3606800" cy="4809067"/>
          </a:xfrm>
          <a:prstGeom prst="rect">
            <a:avLst/>
          </a:prstGeom>
        </p:spPr>
      </p:pic>
      <p:pic>
        <p:nvPicPr>
          <p:cNvPr id="7" name="Picture 6" descr="IMG_108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577" y="2485572"/>
            <a:ext cx="4601296" cy="3070162"/>
          </a:xfrm>
          <a:prstGeom prst="rect">
            <a:avLst/>
          </a:prstGeom>
        </p:spPr>
      </p:pic>
      <p:sp>
        <p:nvSpPr>
          <p:cNvPr id="2" name="TextBox 1"/>
          <p:cNvSpPr txBox="1"/>
          <p:nvPr/>
        </p:nvSpPr>
        <p:spPr>
          <a:xfrm>
            <a:off x="4223657" y="1143000"/>
            <a:ext cx="3265714" cy="584775"/>
          </a:xfrm>
          <a:prstGeom prst="rect">
            <a:avLst/>
          </a:prstGeom>
          <a:noFill/>
        </p:spPr>
        <p:txBody>
          <a:bodyPr wrap="square" rtlCol="0">
            <a:spAutoFit/>
          </a:bodyPr>
          <a:lstStyle/>
          <a:p>
            <a:pPr algn="ctr"/>
            <a:r>
              <a:rPr lang="en-US" sz="3200" dirty="0">
                <a:solidFill>
                  <a:srgbClr val="00426A"/>
                </a:solidFill>
                <a:ea typeface="+mj-ea"/>
                <a:cs typeface="+mj-cs"/>
              </a:rPr>
              <a:t>Concept Maps</a:t>
            </a:r>
          </a:p>
        </p:txBody>
      </p:sp>
    </p:spTree>
    <p:extLst>
      <p:ext uri="{BB962C8B-B14F-4D97-AF65-F5344CB8AC3E}">
        <p14:creationId xmlns:p14="http://schemas.microsoft.com/office/powerpoint/2010/main" val="15682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40080" y="325369"/>
            <a:ext cx="4368602"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b="1" dirty="0">
                <a:latin typeface="+mj-lt"/>
                <a:ea typeface="+mj-ea"/>
                <a:cs typeface="+mj-cs"/>
              </a:rPr>
              <a:t>Module 1</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43068" y="2872899"/>
            <a:ext cx="4942390" cy="3320668"/>
          </a:xfrm>
          <a:prstGeom prst="rect">
            <a:avLst/>
          </a:prstGeom>
        </p:spPr>
        <p:txBody>
          <a:bodyPr vert="horz" lIns="91440" tIns="45720" rIns="91440" bIns="45720" rtlCol="0">
            <a:noAutofit/>
          </a:bodyPr>
          <a:lstStyle/>
          <a:p>
            <a:pPr marL="514350" indent="-228600" defTabSz="914400">
              <a:lnSpc>
                <a:spcPct val="90000"/>
              </a:lnSpc>
              <a:spcAft>
                <a:spcPts val="600"/>
              </a:spcAft>
              <a:buClr>
                <a:srgbClr val="309C88"/>
              </a:buClr>
              <a:buFont typeface="Arial" panose="020B0604020202020204" pitchFamily="34" charset="0"/>
              <a:buChar char="•"/>
            </a:pPr>
            <a:r>
              <a:rPr lang="en-US" sz="2400" dirty="0">
                <a:solidFill>
                  <a:srgbClr val="00426A"/>
                </a:solidFill>
              </a:rPr>
              <a:t>Does everyone make their PB&amp;J the same way?</a:t>
            </a:r>
          </a:p>
          <a:p>
            <a:pPr marL="514350" indent="-228600" defTabSz="914400">
              <a:lnSpc>
                <a:spcPct val="90000"/>
              </a:lnSpc>
              <a:spcAft>
                <a:spcPts val="600"/>
              </a:spcAft>
              <a:buClr>
                <a:srgbClr val="309C88"/>
              </a:buClr>
              <a:buFont typeface="Arial" panose="020B0604020202020204" pitchFamily="34" charset="0"/>
              <a:buChar char="•"/>
            </a:pPr>
            <a:endParaRPr lang="en-US" sz="2400" dirty="0">
              <a:solidFill>
                <a:srgbClr val="00426A"/>
              </a:solidFill>
            </a:endParaRPr>
          </a:p>
          <a:p>
            <a:pPr marL="514350" indent="-228600" defTabSz="914400">
              <a:lnSpc>
                <a:spcPct val="90000"/>
              </a:lnSpc>
              <a:spcAft>
                <a:spcPts val="600"/>
              </a:spcAft>
              <a:buClr>
                <a:srgbClr val="309C88"/>
              </a:buClr>
              <a:buFont typeface="Arial" panose="020B0604020202020204" pitchFamily="34" charset="0"/>
              <a:buChar char="•"/>
            </a:pPr>
            <a:r>
              <a:rPr lang="en-US" sz="2400" dirty="0">
                <a:solidFill>
                  <a:srgbClr val="00426A"/>
                </a:solidFill>
              </a:rPr>
              <a:t>How would someone know how to make your PB&amp;J?</a:t>
            </a:r>
          </a:p>
          <a:p>
            <a:pPr marL="514350" indent="-228600" defTabSz="914400">
              <a:lnSpc>
                <a:spcPct val="90000"/>
              </a:lnSpc>
              <a:spcAft>
                <a:spcPts val="600"/>
              </a:spcAft>
              <a:buClr>
                <a:srgbClr val="309C88"/>
              </a:buClr>
              <a:buFont typeface="Arial" panose="020B0604020202020204" pitchFamily="34" charset="0"/>
              <a:buChar char="•"/>
            </a:pPr>
            <a:endParaRPr lang="en-US" sz="2400" dirty="0">
              <a:solidFill>
                <a:srgbClr val="00426A"/>
              </a:solidFill>
            </a:endParaRPr>
          </a:p>
          <a:p>
            <a:pPr marL="514350" indent="-228600" defTabSz="914400">
              <a:lnSpc>
                <a:spcPct val="90000"/>
              </a:lnSpc>
              <a:spcAft>
                <a:spcPts val="600"/>
              </a:spcAft>
              <a:buClr>
                <a:srgbClr val="309C88"/>
              </a:buClr>
              <a:buFont typeface="Arial" panose="020B0604020202020204" pitchFamily="34" charset="0"/>
              <a:buChar char="•"/>
            </a:pPr>
            <a:r>
              <a:rPr lang="en-US" sz="2400" dirty="0">
                <a:solidFill>
                  <a:srgbClr val="00426A"/>
                </a:solidFill>
              </a:rPr>
              <a:t>How does this activity relate to self-advocacy and communication?</a:t>
            </a:r>
          </a:p>
        </p:txBody>
      </p:sp>
      <p:pic>
        <p:nvPicPr>
          <p:cNvPr id="3" name="Picture 2" descr="28e2a17b13a9cdadefdad2f5112aeb55.jpg"/>
          <p:cNvPicPr>
            <a:picLocks noChangeAspect="1"/>
          </p:cNvPicPr>
          <p:nvPr/>
        </p:nvPicPr>
        <p:blipFill rotWithShape="1">
          <a:blip r:embed="rId3" cstate="print">
            <a:extLst>
              <a:ext uri="{28A0092B-C50C-407E-A947-70E740481C1C}">
                <a14:useLocalDpi xmlns:a14="http://schemas.microsoft.com/office/drawing/2010/main" val="0"/>
              </a:ext>
            </a:extLst>
          </a:blip>
          <a:srcRect l="2000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CC2008D0-9075-4992-9F9C-FD576E6D9033}" type="slidenum">
              <a:rPr lang="en-US">
                <a:solidFill>
                  <a:srgbClr val="FFFFFF"/>
                </a:solidFill>
                <a:latin typeface="Calibri" panose="020F0502020204030204"/>
              </a:rPr>
              <a:pPr defTabSz="914400">
                <a:spcAft>
                  <a:spcPts val="600"/>
                </a:spcAft>
                <a:defRPr/>
              </a:pPr>
              <a:t>29</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385556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1000"/>
                                        <p:tgtEl>
                                          <p:spTgt spid="7"/>
                                        </p:tgtEl>
                                        <p:attrNameLst>
                                          <p:attrName>ppt_w</p:attrName>
                                        </p:attrNameLst>
                                      </p:cBhvr>
                                      <p:tavLst>
                                        <p:tav tm="0">
                                          <p:val>
                                            <p:strVal val="ppt_w"/>
                                          </p:val>
                                        </p:tav>
                                        <p:tav tm="100000">
                                          <p:val>
                                            <p:fltVal val="0"/>
                                          </p:val>
                                        </p:tav>
                                      </p:tavLst>
                                    </p:anim>
                                    <p:anim calcmode="lin" valueType="num">
                                      <p:cBhvr>
                                        <p:cTn id="14" dur="1000"/>
                                        <p:tgtEl>
                                          <p:spTgt spid="7"/>
                                        </p:tgtEl>
                                        <p:attrNameLst>
                                          <p:attrName>ppt_h</p:attrName>
                                        </p:attrNameLst>
                                      </p:cBhvr>
                                      <p:tavLst>
                                        <p:tav tm="0">
                                          <p:val>
                                            <p:strVal val="ppt_h"/>
                                          </p:val>
                                        </p:tav>
                                        <p:tav tm="100000">
                                          <p:val>
                                            <p:fltVal val="0"/>
                                          </p:val>
                                        </p:tav>
                                      </p:tavLst>
                                    </p:anim>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D9B9B-BC79-476B-972B-553DE0B8A36A}"/>
              </a:ext>
            </a:extLst>
          </p:cNvPr>
          <p:cNvSpPr>
            <a:spLocks noGrp="1"/>
          </p:cNvSpPr>
          <p:nvPr>
            <p:ph type="title"/>
          </p:nvPr>
        </p:nvSpPr>
        <p:spPr/>
        <p:txBody>
          <a:bodyPr/>
          <a:lstStyle/>
          <a:p>
            <a:r>
              <a:rPr lang="en-US" sz="4800" dirty="0">
                <a:latin typeface="+mj-lt"/>
              </a:rPr>
              <a:t>Navigating the Health Care System</a:t>
            </a:r>
          </a:p>
        </p:txBody>
      </p:sp>
      <p:sp>
        <p:nvSpPr>
          <p:cNvPr id="3" name="Content Placeholder 2">
            <a:extLst>
              <a:ext uri="{FF2B5EF4-FFF2-40B4-BE49-F238E27FC236}">
                <a16:creationId xmlns:a16="http://schemas.microsoft.com/office/drawing/2014/main" id="{2761467D-51BD-463A-8037-16B3A51BD0CA}"/>
              </a:ext>
            </a:extLst>
          </p:cNvPr>
          <p:cNvSpPr>
            <a:spLocks noGrp="1"/>
          </p:cNvSpPr>
          <p:nvPr>
            <p:ph idx="1"/>
          </p:nvPr>
        </p:nvSpPr>
        <p:spPr>
          <a:xfrm>
            <a:off x="472056" y="971020"/>
            <a:ext cx="7887160" cy="5099920"/>
          </a:xfrm>
        </p:spPr>
        <p:txBody>
          <a:bodyPr/>
          <a:lstStyle/>
          <a:p>
            <a:pPr marL="0" indent="0" defTabSz="914126">
              <a:buNone/>
            </a:pPr>
            <a:endParaRPr lang="en-US" sz="1000" dirty="0">
              <a:solidFill>
                <a:srgbClr val="444444"/>
              </a:solidFill>
              <a:latin typeface="Arial Narrow" panose="020B0606020202030204" pitchFamily="34" charset="0"/>
            </a:endParaRPr>
          </a:p>
          <a:p>
            <a:pPr defTabSz="914126">
              <a:lnSpc>
                <a:spcPct val="100000"/>
              </a:lnSpc>
            </a:pPr>
            <a:r>
              <a:rPr lang="en-US" sz="3000" dirty="0">
                <a:solidFill>
                  <a:srgbClr val="00426A"/>
                </a:solidFill>
                <a:latin typeface="+mn-lt"/>
                <a:cs typeface="+mn-cs"/>
              </a:rPr>
              <a:t>Inspired by the curriculum’s strong evaluation outcomes, in Spring 2018 Nemours began making the curriculum available at no cost, nation-wide.</a:t>
            </a:r>
          </a:p>
          <a:p>
            <a:pPr defTabSz="914126">
              <a:lnSpc>
                <a:spcPct val="100000"/>
              </a:lnSpc>
            </a:pPr>
            <a:r>
              <a:rPr lang="en-US" sz="3000" dirty="0">
                <a:solidFill>
                  <a:srgbClr val="00426A"/>
                </a:solidFill>
                <a:latin typeface="+mn-lt"/>
                <a:cs typeface="+mn-cs"/>
              </a:rPr>
              <a:t>As of September 2021, the NTHCS user community includes 725+ registered users, representing 53 US states and territories.</a:t>
            </a:r>
          </a:p>
          <a:p>
            <a:pPr marL="0" indent="0" defTabSz="914126">
              <a:buNone/>
            </a:pPr>
            <a:endParaRPr lang="en-US" sz="2800" dirty="0">
              <a:solidFill>
                <a:prstClr val="black"/>
              </a:solidFill>
              <a:latin typeface="Arial Narrow" panose="020B0606020202030204" pitchFamily="34" charset="0"/>
            </a:endParaRPr>
          </a:p>
          <a:p>
            <a:pPr marL="1371600" lvl="3" indent="0">
              <a:buNone/>
            </a:pPr>
            <a:endParaRPr lang="en-US" sz="2800" dirty="0">
              <a:latin typeface="Arial Narrow" panose="020B0606020202030204" pitchFamily="34" charset="0"/>
            </a:endParaRPr>
          </a:p>
          <a:p>
            <a:endParaRPr lang="en-US" dirty="0"/>
          </a:p>
        </p:txBody>
      </p:sp>
      <p:pic>
        <p:nvPicPr>
          <p:cNvPr id="4" name="Content Placeholder 4">
            <a:extLst>
              <a:ext uri="{FF2B5EF4-FFF2-40B4-BE49-F238E27FC236}">
                <a16:creationId xmlns:a16="http://schemas.microsoft.com/office/drawing/2014/main" id="{31FAB3F1-F714-4AFA-8DAC-BFE6B86572AA}"/>
              </a:ext>
            </a:extLst>
          </p:cNvPr>
          <p:cNvPicPr>
            <a:picLocks noChangeAspect="1"/>
          </p:cNvPicPr>
          <p:nvPr/>
        </p:nvPicPr>
        <p:blipFill rotWithShape="1">
          <a:blip r:embed="rId3"/>
          <a:srcRect l="28912" t="16334" r="36893" b="10617"/>
          <a:stretch/>
        </p:blipFill>
        <p:spPr>
          <a:xfrm>
            <a:off x="8359216" y="1207044"/>
            <a:ext cx="3698186" cy="4443912"/>
          </a:xfrm>
          <a:prstGeom prst="rect">
            <a:avLst/>
          </a:prstGeom>
          <a:ln>
            <a:solidFill>
              <a:srgbClr val="0F3755"/>
            </a:solidFill>
          </a:ln>
        </p:spPr>
      </p:pic>
    </p:spTree>
    <p:extLst>
      <p:ext uri="{BB962C8B-B14F-4D97-AF65-F5344CB8AC3E}">
        <p14:creationId xmlns:p14="http://schemas.microsoft.com/office/powerpoint/2010/main" val="2755371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739128" y="638089"/>
            <a:ext cx="4818888" cy="147680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b="1" kern="1200" dirty="0">
                <a:solidFill>
                  <a:schemeClr val="tx1"/>
                </a:solidFill>
                <a:latin typeface="+mj-lt"/>
                <a:ea typeface="+mj-ea"/>
                <a:cs typeface="+mj-cs"/>
              </a:rPr>
              <a:t>Module 1</a:t>
            </a:r>
          </a:p>
        </p:txBody>
      </p:sp>
      <p:pic>
        <p:nvPicPr>
          <p:cNvPr id="1026" name="Picture 2"/>
          <p:cNvPicPr>
            <a:picLocks noChangeAspect="1" noChangeArrowheads="1"/>
          </p:cNvPicPr>
          <p:nvPr/>
        </p:nvPicPr>
        <p:blipFill>
          <a:blip r:embed="rId3" cstate="print"/>
          <a:srcRect l="32143" t="19143" r="30000" b="20286"/>
          <a:stretch>
            <a:fillRect/>
          </a:stretch>
        </p:blipFill>
        <p:spPr bwMode="auto">
          <a:xfrm>
            <a:off x="630936" y="699525"/>
            <a:ext cx="5458968" cy="5458949"/>
          </a:xfrm>
          <a:prstGeom prst="rect">
            <a:avLst/>
          </a:prstGeom>
          <a:noFill/>
        </p:spPr>
      </p:pic>
      <p:sp>
        <p:nvSpPr>
          <p:cNvPr id="7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739128" y="2664886"/>
            <a:ext cx="4818888" cy="3550789"/>
          </a:xfrm>
          <a:prstGeom prst="rect">
            <a:avLst/>
          </a:prstGeom>
        </p:spPr>
        <p:txBody>
          <a:bodyPr vert="horz" lIns="91440" tIns="45720" rIns="91440" bIns="45720" rtlCol="0" anchor="t">
            <a:normAutofit/>
          </a:bodyPr>
          <a:lstStyle/>
          <a:p>
            <a:pPr marL="514350" indent="-228600" defTabSz="914400">
              <a:lnSpc>
                <a:spcPct val="90000"/>
              </a:lnSpc>
              <a:spcAft>
                <a:spcPts val="600"/>
              </a:spcAft>
              <a:buClr>
                <a:srgbClr val="309C88"/>
              </a:buClr>
              <a:buFont typeface="Arial" panose="020B0604020202020204" pitchFamily="34" charset="0"/>
              <a:buChar char="•"/>
            </a:pPr>
            <a:r>
              <a:rPr lang="en-US" sz="2400" dirty="0">
                <a:solidFill>
                  <a:srgbClr val="00426A"/>
                </a:solidFill>
              </a:rPr>
              <a:t>Family Health History Analysis &amp; Interview</a:t>
            </a:r>
          </a:p>
          <a:p>
            <a:pPr marL="514350" indent="-228600" defTabSz="914400">
              <a:lnSpc>
                <a:spcPct val="90000"/>
              </a:lnSpc>
              <a:spcAft>
                <a:spcPts val="600"/>
              </a:spcAft>
              <a:buClr>
                <a:srgbClr val="309C88"/>
              </a:buClr>
              <a:buFont typeface="Arial" panose="020B0604020202020204" pitchFamily="34" charset="0"/>
              <a:buChar char="•"/>
            </a:pPr>
            <a:endParaRPr lang="en-US" sz="2400" dirty="0">
              <a:solidFill>
                <a:srgbClr val="00426A"/>
              </a:solidFill>
            </a:endParaRPr>
          </a:p>
          <a:p>
            <a:pPr marL="514350" indent="-228600" defTabSz="914400">
              <a:lnSpc>
                <a:spcPct val="90000"/>
              </a:lnSpc>
              <a:spcAft>
                <a:spcPts val="600"/>
              </a:spcAft>
              <a:buClr>
                <a:srgbClr val="309C88"/>
              </a:buClr>
              <a:buFont typeface="Arial" panose="020B0604020202020204" pitchFamily="34" charset="0"/>
              <a:buChar char="•"/>
            </a:pPr>
            <a:r>
              <a:rPr lang="en-US" sz="2400" dirty="0">
                <a:solidFill>
                  <a:srgbClr val="00426A"/>
                </a:solidFill>
              </a:rPr>
              <a:t>Small group discussion &amp; class discussion</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CC2008D0-9075-4992-9F9C-FD576E6D9033}" type="slidenum">
              <a:rPr lang="en-US" smtClean="0">
                <a:latin typeface="+mn-lt"/>
              </a:rPr>
              <a:pPr defTabSz="914400">
                <a:spcAft>
                  <a:spcPts val="600"/>
                </a:spcAft>
              </a:pPr>
              <a:t>30</a:t>
            </a:fld>
            <a:endParaRPr lang="en-US" dirty="0">
              <a:latin typeface="+mn-lt"/>
            </a:endParaRPr>
          </a:p>
        </p:txBody>
      </p:sp>
    </p:spTree>
    <p:extLst>
      <p:ext uri="{BB962C8B-B14F-4D97-AF65-F5344CB8AC3E}">
        <p14:creationId xmlns:p14="http://schemas.microsoft.com/office/powerpoint/2010/main" val="160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97762" y="640080"/>
            <a:ext cx="6251110" cy="3566160"/>
          </a:xfrm>
        </p:spPr>
        <p:txBody>
          <a:bodyPr vert="horz" lIns="91440" tIns="45720" rIns="91440" bIns="45720" rtlCol="0" anchor="b">
            <a:normAutofit/>
          </a:bodyPr>
          <a:lstStyle/>
          <a:p>
            <a:r>
              <a:rPr lang="en-US" sz="6000" dirty="0">
                <a:solidFill>
                  <a:schemeClr val="tx1"/>
                </a:solidFill>
                <a:latin typeface="+mj-lt"/>
                <a:cs typeface="+mj-cs"/>
              </a:rPr>
              <a:t>Module 2</a:t>
            </a:r>
          </a:p>
        </p:txBody>
      </p:sp>
      <p:pic>
        <p:nvPicPr>
          <p:cNvPr id="6" name="Picture 5" descr="A young child wearing headphones and reading a book&#10;&#10;Description automatically generated with low confidence">
            <a:extLst>
              <a:ext uri="{FF2B5EF4-FFF2-40B4-BE49-F238E27FC236}">
                <a16:creationId xmlns:a16="http://schemas.microsoft.com/office/drawing/2014/main" id="{0994F5E3-2D85-4DED-9B1E-65CB97F8C590}"/>
              </a:ext>
            </a:extLst>
          </p:cNvPr>
          <p:cNvPicPr>
            <a:picLocks noChangeAspect="1"/>
          </p:cNvPicPr>
          <p:nvPr/>
        </p:nvPicPr>
        <p:blipFill rotWithShape="1">
          <a:blip r:embed="rId3"/>
          <a:srcRect t="2078"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7D338D0B-2942-404D-BCBE-D5155C013DF3}" type="slidenum">
              <a:rPr lang="en-US" smtClean="0">
                <a:solidFill>
                  <a:prstClr val="black">
                    <a:tint val="75000"/>
                  </a:prstClr>
                </a:solidFill>
                <a:latin typeface="Calibri" panose="020F0502020204030204"/>
              </a:rPr>
              <a:pPr defTabSz="914400">
                <a:spcAft>
                  <a:spcPts val="600"/>
                </a:spcAft>
                <a:defRPr/>
              </a:pPr>
              <a:t>31</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5930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38200" y="365125"/>
            <a:ext cx="105156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b="1" kern="1200" dirty="0">
                <a:solidFill>
                  <a:schemeClr val="tx1"/>
                </a:solidFill>
                <a:latin typeface="+mj-lt"/>
                <a:ea typeface="+mj-ea"/>
                <a:cs typeface="+mj-cs"/>
              </a:rPr>
              <a:t>Module 2</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4294967295"/>
          </p:nvPr>
        </p:nvSpPr>
        <p:spPr>
          <a:xfrm>
            <a:off x="838200" y="1929384"/>
            <a:ext cx="10515600" cy="4251960"/>
          </a:xfrm>
        </p:spPr>
        <p:txBody>
          <a:bodyPr vert="horz" lIns="91440" tIns="45720" rIns="91440" bIns="45720" rtlCol="0">
            <a:normAutofit/>
          </a:bodyPr>
          <a:lstStyle/>
          <a:p>
            <a:pPr marL="514350">
              <a:lnSpc>
                <a:spcPct val="90000"/>
              </a:lnSpc>
              <a:spcBef>
                <a:spcPts val="0"/>
              </a:spcBef>
              <a:spcAft>
                <a:spcPts val="600"/>
              </a:spcAft>
              <a:buClr>
                <a:srgbClr val="309C88"/>
              </a:buClr>
            </a:pPr>
            <a:r>
              <a:rPr lang="en-US" sz="3200" dirty="0">
                <a:solidFill>
                  <a:srgbClr val="00426A"/>
                </a:solidFill>
                <a:latin typeface="+mn-lt"/>
              </a:rPr>
              <a:t>Identify symptoms, diagnoses, and allergies</a:t>
            </a:r>
          </a:p>
          <a:p>
            <a:pPr marL="514350">
              <a:lnSpc>
                <a:spcPct val="90000"/>
              </a:lnSpc>
              <a:spcBef>
                <a:spcPts val="0"/>
              </a:spcBef>
              <a:spcAft>
                <a:spcPts val="600"/>
              </a:spcAft>
              <a:buClr>
                <a:srgbClr val="309C88"/>
              </a:buClr>
            </a:pPr>
            <a:endParaRPr lang="en-US" sz="3200" dirty="0">
              <a:solidFill>
                <a:srgbClr val="00426A"/>
              </a:solidFill>
              <a:latin typeface="+mn-lt"/>
            </a:endParaRPr>
          </a:p>
          <a:p>
            <a:pPr marL="514350">
              <a:lnSpc>
                <a:spcPct val="90000"/>
              </a:lnSpc>
              <a:spcBef>
                <a:spcPts val="0"/>
              </a:spcBef>
              <a:spcAft>
                <a:spcPts val="600"/>
              </a:spcAft>
              <a:buClr>
                <a:srgbClr val="309C88"/>
              </a:buClr>
            </a:pPr>
            <a:r>
              <a:rPr lang="en-US" sz="3200" dirty="0">
                <a:solidFill>
                  <a:srgbClr val="00426A"/>
                </a:solidFill>
                <a:latin typeface="+mn-lt"/>
              </a:rPr>
              <a:t>Define basic types of medications</a:t>
            </a:r>
          </a:p>
          <a:p>
            <a:pPr marL="514350">
              <a:lnSpc>
                <a:spcPct val="90000"/>
              </a:lnSpc>
              <a:spcBef>
                <a:spcPts val="0"/>
              </a:spcBef>
              <a:spcAft>
                <a:spcPts val="600"/>
              </a:spcAft>
              <a:buClr>
                <a:srgbClr val="309C88"/>
              </a:buClr>
            </a:pPr>
            <a:endParaRPr lang="en-US" sz="3200" dirty="0">
              <a:solidFill>
                <a:srgbClr val="00426A"/>
              </a:solidFill>
              <a:latin typeface="+mn-lt"/>
            </a:endParaRPr>
          </a:p>
          <a:p>
            <a:pPr marL="514350">
              <a:lnSpc>
                <a:spcPct val="90000"/>
              </a:lnSpc>
              <a:spcBef>
                <a:spcPts val="0"/>
              </a:spcBef>
              <a:spcAft>
                <a:spcPts val="600"/>
              </a:spcAft>
              <a:buClr>
                <a:srgbClr val="309C88"/>
              </a:buClr>
            </a:pPr>
            <a:r>
              <a:rPr lang="en-US" sz="3200" dirty="0">
                <a:solidFill>
                  <a:srgbClr val="00426A"/>
                </a:solidFill>
                <a:latin typeface="+mn-lt"/>
              </a:rPr>
              <a:t>Read/interpret a medicine label</a:t>
            </a:r>
          </a:p>
          <a:p>
            <a:pPr marL="514350">
              <a:lnSpc>
                <a:spcPct val="90000"/>
              </a:lnSpc>
              <a:spcBef>
                <a:spcPts val="0"/>
              </a:spcBef>
              <a:spcAft>
                <a:spcPts val="600"/>
              </a:spcAft>
              <a:buClr>
                <a:srgbClr val="309C88"/>
              </a:buClr>
            </a:pPr>
            <a:endParaRPr lang="en-US" sz="3200" dirty="0">
              <a:solidFill>
                <a:srgbClr val="00426A"/>
              </a:solidFill>
              <a:latin typeface="+mn-lt"/>
            </a:endParaRPr>
          </a:p>
          <a:p>
            <a:pPr marL="514350">
              <a:lnSpc>
                <a:spcPct val="90000"/>
              </a:lnSpc>
              <a:spcBef>
                <a:spcPts val="0"/>
              </a:spcBef>
              <a:spcAft>
                <a:spcPts val="600"/>
              </a:spcAft>
              <a:buClr>
                <a:srgbClr val="309C88"/>
              </a:buClr>
            </a:pPr>
            <a:r>
              <a:rPr lang="en-US" sz="3200" dirty="0">
                <a:solidFill>
                  <a:srgbClr val="00426A"/>
                </a:solidFill>
                <a:latin typeface="+mn-lt"/>
              </a:rPr>
              <a:t>Identify vaccinations</a:t>
            </a:r>
          </a:p>
        </p:txBody>
      </p:sp>
      <p:sp>
        <p:nvSpPr>
          <p:cNvPr id="2" name="Slide Number Placehold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7D338D0B-2942-404D-BCBE-D5155C013DF3}" type="slidenum">
              <a:rPr lang="en-US" smtClean="0">
                <a:latin typeface="+mn-lt"/>
              </a:rPr>
              <a:pPr defTabSz="914400">
                <a:spcAft>
                  <a:spcPts val="600"/>
                </a:spcAft>
              </a:pPr>
              <a:t>32</a:t>
            </a:fld>
            <a:endParaRPr lang="en-US" dirty="0">
              <a:latin typeface="+mn-lt"/>
            </a:endParaRPr>
          </a:p>
        </p:txBody>
      </p:sp>
    </p:spTree>
    <p:extLst>
      <p:ext uri="{BB962C8B-B14F-4D97-AF65-F5344CB8AC3E}">
        <p14:creationId xmlns:p14="http://schemas.microsoft.com/office/powerpoint/2010/main" val="210919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30936" y="640080"/>
            <a:ext cx="4818888" cy="148132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b="1" kern="1200" dirty="0">
                <a:solidFill>
                  <a:schemeClr val="tx1"/>
                </a:solidFill>
                <a:latin typeface="+mj-lt"/>
                <a:ea typeface="+mj-ea"/>
                <a:cs typeface="+mj-cs"/>
              </a:rPr>
              <a:t>Module 2</a:t>
            </a:r>
          </a:p>
        </p:txBody>
      </p:sp>
      <p:sp>
        <p:nvSpPr>
          <p:cNvPr id="16"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630936" y="2660904"/>
            <a:ext cx="5354118" cy="3547872"/>
          </a:xfrm>
        </p:spPr>
        <p:txBody>
          <a:bodyPr vert="horz" lIns="91440" tIns="45720" rIns="91440" bIns="45720" rtlCol="0" anchor="t">
            <a:normAutofit/>
          </a:bodyPr>
          <a:lstStyle/>
          <a:p>
            <a:pPr marL="514350">
              <a:lnSpc>
                <a:spcPct val="90000"/>
              </a:lnSpc>
              <a:spcBef>
                <a:spcPts val="0"/>
              </a:spcBef>
              <a:spcAft>
                <a:spcPts val="600"/>
              </a:spcAft>
              <a:buClr>
                <a:srgbClr val="309C88"/>
              </a:buClr>
            </a:pPr>
            <a:r>
              <a:rPr lang="en-US" sz="3200" dirty="0">
                <a:solidFill>
                  <a:srgbClr val="00426A"/>
                </a:solidFill>
                <a:latin typeface="+mn-lt"/>
              </a:rPr>
              <a:t>“Reading OTC Labels” Activity</a:t>
            </a:r>
          </a:p>
          <a:p>
            <a:pPr marL="514350">
              <a:lnSpc>
                <a:spcPct val="90000"/>
              </a:lnSpc>
              <a:spcBef>
                <a:spcPts val="0"/>
              </a:spcBef>
              <a:spcAft>
                <a:spcPts val="600"/>
              </a:spcAft>
              <a:buClr>
                <a:srgbClr val="309C88"/>
              </a:buClr>
            </a:pPr>
            <a:endParaRPr lang="en-US" sz="3200" dirty="0">
              <a:solidFill>
                <a:srgbClr val="00426A"/>
              </a:solidFill>
              <a:latin typeface="+mn-lt"/>
            </a:endParaRPr>
          </a:p>
          <a:p>
            <a:pPr marL="514350">
              <a:lnSpc>
                <a:spcPct val="90000"/>
              </a:lnSpc>
              <a:spcBef>
                <a:spcPts val="0"/>
              </a:spcBef>
              <a:spcAft>
                <a:spcPts val="600"/>
              </a:spcAft>
              <a:buClr>
                <a:srgbClr val="309C88"/>
              </a:buClr>
            </a:pPr>
            <a:r>
              <a:rPr lang="en-US" sz="3200" dirty="0">
                <a:solidFill>
                  <a:srgbClr val="00426A"/>
                </a:solidFill>
                <a:latin typeface="+mn-lt"/>
              </a:rPr>
              <a:t>Small group &amp; whole class discussion</a:t>
            </a:r>
          </a:p>
        </p:txBody>
      </p:sp>
      <p:pic>
        <p:nvPicPr>
          <p:cNvPr id="9" name="Picture 8" descr="Screen Shot 2016-09-26 at 8.40.55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947" y="640080"/>
            <a:ext cx="5243169" cy="5577840"/>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CC2008D0-9075-4992-9F9C-FD576E6D9033}" type="slidenum">
              <a:rPr lang="en-US" smtClean="0">
                <a:latin typeface="+mn-lt"/>
              </a:rPr>
              <a:pPr defTabSz="914400">
                <a:spcAft>
                  <a:spcPts val="600"/>
                </a:spcAft>
              </a:pPr>
              <a:t>33</a:t>
            </a:fld>
            <a:endParaRPr lang="en-US" dirty="0">
              <a:latin typeface="+mn-lt"/>
            </a:endParaRPr>
          </a:p>
        </p:txBody>
      </p:sp>
    </p:spTree>
    <p:extLst>
      <p:ext uri="{BB962C8B-B14F-4D97-AF65-F5344CB8AC3E}">
        <p14:creationId xmlns:p14="http://schemas.microsoft.com/office/powerpoint/2010/main" val="104200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40080" y="325369"/>
            <a:ext cx="4368602" cy="1956841"/>
          </a:xfrm>
          <a:prstGeom prst="rect">
            <a:avLst/>
          </a:prstGeom>
        </p:spPr>
        <p:txBody>
          <a:bodyPr vert="horz" lIns="91440" tIns="45720" rIns="91440" bIns="45720" rtlCol="0" anchor="b">
            <a:normAutofit/>
          </a:bodyPr>
          <a:lstStyle/>
          <a:p>
            <a:pPr marL="0" marR="0" lvl="0" indent="0" defTabSz="914400" fontAlgn="auto">
              <a:lnSpc>
                <a:spcPct val="90000"/>
              </a:lnSpc>
              <a:spcBef>
                <a:spcPct val="0"/>
              </a:spcBef>
              <a:spcAft>
                <a:spcPts val="600"/>
              </a:spcAft>
              <a:buClrTx/>
              <a:buSzTx/>
              <a:tabLst/>
              <a:defRPr/>
            </a:pPr>
            <a:r>
              <a:rPr kumimoji="0" lang="en-US" sz="4800" b="1" i="0" u="none" strike="noStrike" cap="none" spc="0" normalizeH="0" baseline="0" noProof="0" dirty="0">
                <a:ln>
                  <a:noFill/>
                </a:ln>
                <a:effectLst/>
                <a:uLnTx/>
                <a:uFillTx/>
                <a:latin typeface="+mj-lt"/>
                <a:ea typeface="+mj-ea"/>
                <a:cs typeface="+mj-cs"/>
              </a:rPr>
              <a:t>Module 2</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640080" y="2872899"/>
            <a:ext cx="4578465" cy="3320668"/>
          </a:xfrm>
        </p:spPr>
        <p:txBody>
          <a:bodyPr vert="horz" lIns="91440" tIns="45720" rIns="91440" bIns="45720" rtlCol="0">
            <a:normAutofit/>
          </a:bodyPr>
          <a:lstStyle/>
          <a:p>
            <a:pPr marL="514350">
              <a:lnSpc>
                <a:spcPct val="90000"/>
              </a:lnSpc>
              <a:spcBef>
                <a:spcPts val="0"/>
              </a:spcBef>
              <a:spcAft>
                <a:spcPts val="600"/>
              </a:spcAft>
              <a:buClr>
                <a:srgbClr val="309C88"/>
              </a:buClr>
            </a:pPr>
            <a:r>
              <a:rPr lang="en-US" sz="3200" dirty="0">
                <a:solidFill>
                  <a:srgbClr val="00426A"/>
                </a:solidFill>
                <a:latin typeface="+mn-lt"/>
              </a:rPr>
              <a:t>“Reading OTC Labels” Activity</a:t>
            </a:r>
          </a:p>
          <a:p>
            <a:pPr marL="514350">
              <a:lnSpc>
                <a:spcPct val="90000"/>
              </a:lnSpc>
              <a:spcBef>
                <a:spcPts val="0"/>
              </a:spcBef>
              <a:spcAft>
                <a:spcPts val="600"/>
              </a:spcAft>
              <a:buClr>
                <a:srgbClr val="309C88"/>
              </a:buClr>
            </a:pPr>
            <a:endParaRPr lang="en-US" sz="3200" dirty="0">
              <a:solidFill>
                <a:srgbClr val="00426A"/>
              </a:solidFill>
              <a:latin typeface="+mn-lt"/>
            </a:endParaRPr>
          </a:p>
          <a:p>
            <a:pPr marL="514350">
              <a:lnSpc>
                <a:spcPct val="90000"/>
              </a:lnSpc>
              <a:spcBef>
                <a:spcPts val="0"/>
              </a:spcBef>
              <a:spcAft>
                <a:spcPts val="600"/>
              </a:spcAft>
              <a:buClr>
                <a:srgbClr val="309C88"/>
              </a:buClr>
            </a:pPr>
            <a:r>
              <a:rPr lang="en-US" sz="3200" dirty="0">
                <a:solidFill>
                  <a:srgbClr val="00426A"/>
                </a:solidFill>
                <a:latin typeface="+mn-lt"/>
              </a:rPr>
              <a:t>Small group &amp; whole class discussion</a:t>
            </a:r>
          </a:p>
        </p:txBody>
      </p:sp>
      <p:pic>
        <p:nvPicPr>
          <p:cNvPr id="8" name="Picture 7" descr="Needle and vial">
            <a:extLst>
              <a:ext uri="{FF2B5EF4-FFF2-40B4-BE49-F238E27FC236}">
                <a16:creationId xmlns:a16="http://schemas.microsoft.com/office/drawing/2014/main" id="{9AA32850-4934-49E0-BB6A-564B87B79ABA}"/>
              </a:ext>
            </a:extLst>
          </p:cNvPr>
          <p:cNvPicPr>
            <a:picLocks noChangeAspect="1"/>
          </p:cNvPicPr>
          <p:nvPr/>
        </p:nvPicPr>
        <p:blipFill rotWithShape="1">
          <a:blip r:embed="rId3"/>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CC2008D0-9075-4992-9F9C-FD576E6D9033}" type="slidenum">
              <a:rPr lang="en-US">
                <a:solidFill>
                  <a:srgbClr val="FFFFFF"/>
                </a:solidFill>
                <a:latin typeface="Calibri" panose="020F0502020204030204"/>
              </a:rPr>
              <a:pPr defTabSz="914400">
                <a:spcAft>
                  <a:spcPts val="600"/>
                </a:spcAft>
                <a:defRPr/>
              </a:pPr>
              <a:t>34</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343993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890338" y="640080"/>
            <a:ext cx="3734014" cy="356616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b="1" dirty="0">
                <a:latin typeface="+mj-lt"/>
                <a:ea typeface="+mj-ea"/>
                <a:cs typeface="+mj-cs"/>
              </a:rPr>
              <a:t>Module 3</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person, indoor, green&#10;&#10;Description automatically generated">
            <a:extLst>
              <a:ext uri="{FF2B5EF4-FFF2-40B4-BE49-F238E27FC236}">
                <a16:creationId xmlns:a16="http://schemas.microsoft.com/office/drawing/2014/main" id="{542EF608-404E-455C-AAE1-4C08D3AF33B4}"/>
              </a:ext>
            </a:extLst>
          </p:cNvPr>
          <p:cNvPicPr>
            <a:picLocks noChangeAspect="1"/>
          </p:cNvPicPr>
          <p:nvPr/>
        </p:nvPicPr>
        <p:blipFill rotWithShape="1">
          <a:blip r:embed="rId3"/>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585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38200" y="365125"/>
            <a:ext cx="105156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b="1" kern="1200" dirty="0">
                <a:solidFill>
                  <a:schemeClr val="tx1"/>
                </a:solidFill>
                <a:latin typeface="+mj-lt"/>
                <a:ea typeface="+mj-ea"/>
                <a:cs typeface="+mj-cs"/>
              </a:rPr>
              <a:t>Module 3</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38200" y="1929384"/>
            <a:ext cx="10515600" cy="4251960"/>
          </a:xfrm>
        </p:spPr>
        <p:txBody>
          <a:bodyPr vert="horz" lIns="91440" tIns="45720" rIns="91440" bIns="45720" rtlCol="0">
            <a:normAutofit/>
          </a:bodyPr>
          <a:lstStyle/>
          <a:p>
            <a:pPr marL="514350">
              <a:lnSpc>
                <a:spcPct val="90000"/>
              </a:lnSpc>
              <a:spcBef>
                <a:spcPts val="0"/>
              </a:spcBef>
              <a:spcAft>
                <a:spcPts val="600"/>
              </a:spcAft>
              <a:buClr>
                <a:srgbClr val="309C88"/>
              </a:buClr>
            </a:pPr>
            <a:r>
              <a:rPr lang="en-US" dirty="0">
                <a:latin typeface="+mn-lt"/>
              </a:rPr>
              <a:t>What types of insurance exist? How do I get insurance? How do I read an insurance card?</a:t>
            </a:r>
          </a:p>
          <a:p>
            <a:pPr marL="514350">
              <a:lnSpc>
                <a:spcPct val="90000"/>
              </a:lnSpc>
              <a:spcBef>
                <a:spcPts val="0"/>
              </a:spcBef>
              <a:spcAft>
                <a:spcPts val="600"/>
              </a:spcAft>
              <a:buClr>
                <a:srgbClr val="309C88"/>
              </a:buClr>
            </a:pPr>
            <a:endParaRPr lang="en-US" dirty="0">
              <a:latin typeface="+mn-lt"/>
            </a:endParaRPr>
          </a:p>
          <a:p>
            <a:pPr marL="514350">
              <a:lnSpc>
                <a:spcPct val="90000"/>
              </a:lnSpc>
              <a:spcBef>
                <a:spcPts val="0"/>
              </a:spcBef>
              <a:spcAft>
                <a:spcPts val="600"/>
              </a:spcAft>
              <a:buClr>
                <a:srgbClr val="309C88"/>
              </a:buClr>
            </a:pPr>
            <a:r>
              <a:rPr lang="en-US" dirty="0">
                <a:latin typeface="+mn-lt"/>
              </a:rPr>
              <a:t>“Reading Insurance Cards” Activity</a:t>
            </a:r>
          </a:p>
          <a:p>
            <a:pPr marL="514350">
              <a:lnSpc>
                <a:spcPct val="90000"/>
              </a:lnSpc>
              <a:spcBef>
                <a:spcPts val="0"/>
              </a:spcBef>
              <a:spcAft>
                <a:spcPts val="600"/>
              </a:spcAft>
              <a:buClr>
                <a:srgbClr val="309C88"/>
              </a:buClr>
            </a:pPr>
            <a:endParaRPr lang="en-US" dirty="0">
              <a:latin typeface="+mn-lt"/>
            </a:endParaRPr>
          </a:p>
          <a:p>
            <a:pPr marL="514350">
              <a:lnSpc>
                <a:spcPct val="90000"/>
              </a:lnSpc>
              <a:spcBef>
                <a:spcPts val="0"/>
              </a:spcBef>
              <a:spcAft>
                <a:spcPts val="600"/>
              </a:spcAft>
              <a:buClr>
                <a:srgbClr val="309C88"/>
              </a:buClr>
            </a:pPr>
            <a:r>
              <a:rPr lang="en-US" dirty="0">
                <a:latin typeface="+mn-lt"/>
              </a:rPr>
              <a:t>Privacy/Confidentiality</a:t>
            </a:r>
          </a:p>
          <a:p>
            <a:pPr marL="514350">
              <a:lnSpc>
                <a:spcPct val="90000"/>
              </a:lnSpc>
              <a:spcBef>
                <a:spcPts val="0"/>
              </a:spcBef>
              <a:spcAft>
                <a:spcPts val="600"/>
              </a:spcAft>
              <a:buClr>
                <a:srgbClr val="309C88"/>
              </a:buClr>
            </a:pPr>
            <a:endParaRPr lang="en-US" dirty="0">
              <a:latin typeface="+mn-lt"/>
            </a:endParaRPr>
          </a:p>
          <a:p>
            <a:pPr marL="514350">
              <a:lnSpc>
                <a:spcPct val="90000"/>
              </a:lnSpc>
              <a:spcBef>
                <a:spcPts val="0"/>
              </a:spcBef>
              <a:spcAft>
                <a:spcPts val="600"/>
              </a:spcAft>
              <a:buClr>
                <a:srgbClr val="309C88"/>
              </a:buClr>
            </a:pPr>
            <a:r>
              <a:rPr lang="en-US" dirty="0">
                <a:latin typeface="+mn-lt"/>
              </a:rPr>
              <a:t>Small group &amp; whole class discussion</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CC2008D0-9075-4992-9F9C-FD576E6D9033}" type="slidenum">
              <a:rPr lang="en-US" smtClean="0">
                <a:latin typeface="+mn-lt"/>
              </a:rPr>
              <a:pPr defTabSz="914400">
                <a:spcAft>
                  <a:spcPts val="600"/>
                </a:spcAft>
              </a:pPr>
              <a:t>36</a:t>
            </a:fld>
            <a:endParaRPr lang="en-US" dirty="0">
              <a:latin typeface="+mn-lt"/>
            </a:endParaRPr>
          </a:p>
        </p:txBody>
      </p:sp>
    </p:spTree>
    <p:extLst>
      <p:ext uri="{BB962C8B-B14F-4D97-AF65-F5344CB8AC3E}">
        <p14:creationId xmlns:p14="http://schemas.microsoft.com/office/powerpoint/2010/main" val="130927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3E0"/>
              </a:solidFill>
              <a:effectLst/>
              <a:uLnTx/>
              <a:uFillTx/>
              <a:latin typeface="Montserrat"/>
              <a:ea typeface="+mn-ea"/>
              <a:cs typeface="+mn-cs"/>
            </a:endParaRPr>
          </a:p>
        </p:txBody>
      </p:sp>
      <p:sp>
        <p:nvSpPr>
          <p:cNvPr id="5" name="TextBox 4"/>
          <p:cNvSpPr txBox="1"/>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309C8A"/>
                </a:solidFill>
                <a:effectLst/>
                <a:uLnTx/>
                <a:uFillTx/>
                <a:latin typeface="Times New Roman"/>
                <a:ea typeface="+mn-ea"/>
                <a:cs typeface="+mn-cs"/>
              </a:rPr>
              <a:t>Module 3</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EF3E0"/>
              </a:solidFill>
              <a:effectLst/>
              <a:uLnTx/>
              <a:uFillTx/>
              <a:latin typeface="Montserrat"/>
              <a:ea typeface="+mn-ea"/>
              <a:cs typeface="+mn-cs"/>
            </a:endParaRP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C2008D0-9075-4992-9F9C-FD576E6D9033}" type="slidenum">
              <a:rPr kumimoji="0" lang="en-US" sz="1200" b="0" i="0" u="none" strike="noStrike" kern="1200" cap="none" spc="0" normalizeH="0" baseline="0" noProof="0" smtClean="0">
                <a:ln>
                  <a:noFill/>
                </a:ln>
                <a:solidFill>
                  <a:srgbClr val="309C8A">
                    <a:tint val="75000"/>
                  </a:srgbClr>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sz="1200" b="0" i="0" u="none" strike="noStrike" kern="1200" cap="none" spc="0" normalizeH="0" baseline="0" noProof="0" dirty="0">
              <a:ln>
                <a:noFill/>
              </a:ln>
              <a:solidFill>
                <a:srgbClr val="309C8A">
                  <a:tint val="75000"/>
                </a:srgbClr>
              </a:solidFill>
              <a:effectLst/>
              <a:uLnTx/>
              <a:uFillTx/>
              <a:latin typeface="Montserrat"/>
              <a:ea typeface="+mn-ea"/>
              <a:cs typeface="+mn-cs"/>
            </a:endParaRPr>
          </a:p>
        </p:txBody>
      </p:sp>
      <p:pic>
        <p:nvPicPr>
          <p:cNvPr id="9" name="Picture 3">
            <a:extLst>
              <a:ext uri="{FF2B5EF4-FFF2-40B4-BE49-F238E27FC236}">
                <a16:creationId xmlns:a16="http://schemas.microsoft.com/office/drawing/2014/main" id="{3208448B-55EA-45BB-B8E8-657AAC68C24F}"/>
              </a:ext>
            </a:extLst>
          </p:cNvPr>
          <p:cNvPicPr>
            <a:picLocks noChangeAspect="1" noChangeArrowheads="1"/>
          </p:cNvPicPr>
          <p:nvPr/>
        </p:nvPicPr>
        <p:blipFill>
          <a:blip r:embed="rId3" cstate="print"/>
          <a:stretch>
            <a:fillRect/>
          </a:stretch>
        </p:blipFill>
        <p:spPr bwMode="auto">
          <a:xfrm>
            <a:off x="1989446" y="1849866"/>
            <a:ext cx="8210059" cy="5008134"/>
          </a:xfrm>
          <a:prstGeom prst="rect">
            <a:avLst/>
          </a:prstGeom>
          <a:noFill/>
        </p:spPr>
      </p:pic>
    </p:spTree>
    <p:extLst>
      <p:ext uri="{BB962C8B-B14F-4D97-AF65-F5344CB8AC3E}">
        <p14:creationId xmlns:p14="http://schemas.microsoft.com/office/powerpoint/2010/main" val="73559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38882" y="639193"/>
            <a:ext cx="3571810" cy="357351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b="1" kern="1200" dirty="0">
                <a:solidFill>
                  <a:schemeClr val="tx1"/>
                </a:solidFill>
                <a:latin typeface="+mj-lt"/>
                <a:ea typeface="+mj-ea"/>
                <a:cs typeface="+mj-cs"/>
              </a:rPr>
              <a:t>Module 4</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sitting at a desk&#10;&#10;Description automatically generated with medium confidence">
            <a:extLst>
              <a:ext uri="{FF2B5EF4-FFF2-40B4-BE49-F238E27FC236}">
                <a16:creationId xmlns:a16="http://schemas.microsoft.com/office/drawing/2014/main" id="{3BA96507-66CD-41EF-824B-706E11AF09C0}"/>
              </a:ext>
            </a:extLst>
          </p:cNvPr>
          <p:cNvPicPr>
            <a:picLocks noChangeAspect="1"/>
          </p:cNvPicPr>
          <p:nvPr/>
        </p:nvPicPr>
        <p:blipFill rotWithShape="1">
          <a:blip r:embed="rId3"/>
          <a:srcRect l="23644" t="-1" r="13794" b="38152"/>
          <a:stretch/>
        </p:blipFill>
        <p:spPr>
          <a:xfrm>
            <a:off x="4634389" y="1538033"/>
            <a:ext cx="7557611" cy="4781743"/>
          </a:xfrm>
          <a:prstGeom prst="rect">
            <a:avLst/>
          </a:prstGeom>
        </p:spPr>
      </p:pic>
    </p:spTree>
    <p:extLst>
      <p:ext uri="{BB962C8B-B14F-4D97-AF65-F5344CB8AC3E}">
        <p14:creationId xmlns:p14="http://schemas.microsoft.com/office/powerpoint/2010/main" val="10664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41248" y="548640"/>
            <a:ext cx="3600860" cy="543153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b="1" kern="1200" dirty="0">
                <a:solidFill>
                  <a:schemeClr val="tx1"/>
                </a:solidFill>
                <a:latin typeface="+mj-lt"/>
                <a:ea typeface="+mj-ea"/>
                <a:cs typeface="+mj-cs"/>
              </a:rPr>
              <a:t>Module 4</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126418" y="552091"/>
            <a:ext cx="6224335" cy="5431536"/>
          </a:xfrm>
        </p:spPr>
        <p:txBody>
          <a:bodyPr vert="horz" lIns="91440" tIns="45720" rIns="91440" bIns="45720" rtlCol="0" anchor="ctr">
            <a:normAutofit/>
          </a:bodyPr>
          <a:lstStyle/>
          <a:p>
            <a:pPr marL="514350">
              <a:lnSpc>
                <a:spcPct val="90000"/>
              </a:lnSpc>
              <a:spcBef>
                <a:spcPts val="0"/>
              </a:spcBef>
              <a:spcAft>
                <a:spcPts val="600"/>
              </a:spcAft>
              <a:buClr>
                <a:srgbClr val="309C88"/>
              </a:buClr>
            </a:pPr>
            <a:r>
              <a:rPr lang="en-US" dirty="0">
                <a:latin typeface="+mn-lt"/>
              </a:rPr>
              <a:t>Identify important information to share when making an appointment</a:t>
            </a:r>
          </a:p>
          <a:p>
            <a:pPr marL="514350">
              <a:lnSpc>
                <a:spcPct val="90000"/>
              </a:lnSpc>
              <a:spcBef>
                <a:spcPts val="0"/>
              </a:spcBef>
              <a:spcAft>
                <a:spcPts val="600"/>
              </a:spcAft>
              <a:buClr>
                <a:srgbClr val="309C88"/>
              </a:buClr>
            </a:pPr>
            <a:endParaRPr lang="en-US" dirty="0">
              <a:latin typeface="+mn-lt"/>
            </a:endParaRPr>
          </a:p>
          <a:p>
            <a:pPr marL="514350">
              <a:lnSpc>
                <a:spcPct val="90000"/>
              </a:lnSpc>
              <a:spcBef>
                <a:spcPts val="0"/>
              </a:spcBef>
              <a:spcAft>
                <a:spcPts val="600"/>
              </a:spcAft>
              <a:buClr>
                <a:srgbClr val="309C88"/>
              </a:buClr>
            </a:pPr>
            <a:r>
              <a:rPr lang="en-US" dirty="0">
                <a:latin typeface="+mn-lt"/>
              </a:rPr>
              <a:t>How to schedule an appointment</a:t>
            </a:r>
          </a:p>
          <a:p>
            <a:pPr marL="514350">
              <a:lnSpc>
                <a:spcPct val="90000"/>
              </a:lnSpc>
              <a:spcBef>
                <a:spcPts val="0"/>
              </a:spcBef>
              <a:spcAft>
                <a:spcPts val="600"/>
              </a:spcAft>
              <a:buClr>
                <a:srgbClr val="309C88"/>
              </a:buClr>
            </a:pPr>
            <a:endParaRPr lang="en-US" dirty="0">
              <a:latin typeface="+mn-lt"/>
            </a:endParaRPr>
          </a:p>
          <a:p>
            <a:pPr marL="514350">
              <a:lnSpc>
                <a:spcPct val="90000"/>
              </a:lnSpc>
              <a:spcBef>
                <a:spcPts val="0"/>
              </a:spcBef>
              <a:spcAft>
                <a:spcPts val="600"/>
              </a:spcAft>
              <a:buClr>
                <a:srgbClr val="309C88"/>
              </a:buClr>
            </a:pPr>
            <a:r>
              <a:rPr lang="en-US" dirty="0">
                <a:latin typeface="+mn-lt"/>
              </a:rPr>
              <a:t>Completing medical forms</a:t>
            </a:r>
          </a:p>
          <a:p>
            <a:pPr marL="514350">
              <a:lnSpc>
                <a:spcPct val="90000"/>
              </a:lnSpc>
              <a:spcBef>
                <a:spcPts val="0"/>
              </a:spcBef>
              <a:spcAft>
                <a:spcPts val="600"/>
              </a:spcAft>
              <a:buClr>
                <a:srgbClr val="309C88"/>
              </a:buClr>
            </a:pPr>
            <a:endParaRPr lang="en-US" dirty="0">
              <a:latin typeface="+mn-lt"/>
            </a:endParaRPr>
          </a:p>
          <a:p>
            <a:pPr marL="514350">
              <a:lnSpc>
                <a:spcPct val="90000"/>
              </a:lnSpc>
              <a:spcBef>
                <a:spcPts val="0"/>
              </a:spcBef>
              <a:spcAft>
                <a:spcPts val="600"/>
              </a:spcAft>
              <a:buClr>
                <a:srgbClr val="309C88"/>
              </a:buClr>
            </a:pPr>
            <a:r>
              <a:rPr lang="en-US" dirty="0">
                <a:latin typeface="+mn-lt"/>
              </a:rPr>
              <a:t>Small group &amp; whole class discussion</a:t>
            </a:r>
          </a:p>
        </p:txBody>
      </p:sp>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CC2008D0-9075-4992-9F9C-FD576E6D9033}" type="slidenum">
              <a:rPr lang="en-US" smtClean="0">
                <a:latin typeface="+mn-lt"/>
              </a:rPr>
              <a:pPr defTabSz="914400">
                <a:spcAft>
                  <a:spcPts val="600"/>
                </a:spcAft>
              </a:pPr>
              <a:t>39</a:t>
            </a:fld>
            <a:endParaRPr lang="en-US" dirty="0">
              <a:latin typeface="+mn-lt"/>
            </a:endParaRPr>
          </a:p>
        </p:txBody>
      </p:sp>
    </p:spTree>
    <p:extLst>
      <p:ext uri="{BB962C8B-B14F-4D97-AF65-F5344CB8AC3E}">
        <p14:creationId xmlns:p14="http://schemas.microsoft.com/office/powerpoint/2010/main" val="271035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E3393-5B48-45A2-9139-FE8E1C336D0C}"/>
              </a:ext>
            </a:extLst>
          </p:cNvPr>
          <p:cNvSpPr>
            <a:spLocks noGrp="1"/>
          </p:cNvSpPr>
          <p:nvPr>
            <p:ph type="title"/>
          </p:nvPr>
        </p:nvSpPr>
        <p:spPr/>
        <p:txBody>
          <a:bodyPr/>
          <a:lstStyle/>
          <a:p>
            <a:r>
              <a:rPr lang="en-US" sz="4800" dirty="0">
                <a:latin typeface="+mj-lt"/>
              </a:rPr>
              <a:t>Why Health Literacy? </a:t>
            </a:r>
          </a:p>
        </p:txBody>
      </p:sp>
      <p:sp>
        <p:nvSpPr>
          <p:cNvPr id="3" name="Content Placeholder 2">
            <a:extLst>
              <a:ext uri="{FF2B5EF4-FFF2-40B4-BE49-F238E27FC236}">
                <a16:creationId xmlns:a16="http://schemas.microsoft.com/office/drawing/2014/main" id="{03A4ED44-BF27-4241-911A-F63379EABE8E}"/>
              </a:ext>
            </a:extLst>
          </p:cNvPr>
          <p:cNvSpPr>
            <a:spLocks noGrp="1"/>
          </p:cNvSpPr>
          <p:nvPr>
            <p:ph idx="1"/>
          </p:nvPr>
        </p:nvSpPr>
        <p:spPr/>
        <p:txBody>
          <a:bodyPr>
            <a:normAutofit fontScale="85000" lnSpcReduction="20000"/>
          </a:bodyPr>
          <a:lstStyle/>
          <a:p>
            <a:pPr defTabSz="914126">
              <a:lnSpc>
                <a:spcPct val="120000"/>
              </a:lnSpc>
            </a:pPr>
            <a:r>
              <a:rPr lang="en-US" sz="3100" dirty="0">
                <a:solidFill>
                  <a:srgbClr val="00426A"/>
                </a:solidFill>
                <a:latin typeface="+mn-lt"/>
                <a:cs typeface="+mn-cs"/>
              </a:rPr>
              <a:t>The American Academy of Pediatrics, American College of Physicians, and American Academy of Family Physicians recognize that all adolescents require guidance, education and planning to manage their own health care as they become adults.</a:t>
            </a:r>
            <a:r>
              <a:rPr lang="en-US" sz="3100" baseline="30000" dirty="0">
                <a:solidFill>
                  <a:srgbClr val="00426A"/>
                </a:solidFill>
                <a:latin typeface="+mn-lt"/>
                <a:cs typeface="+mn-cs"/>
              </a:rPr>
              <a:t>1</a:t>
            </a:r>
          </a:p>
          <a:p>
            <a:pPr defTabSz="914126">
              <a:lnSpc>
                <a:spcPct val="120000"/>
              </a:lnSpc>
            </a:pPr>
            <a:r>
              <a:rPr lang="en-US" sz="3100" dirty="0">
                <a:solidFill>
                  <a:srgbClr val="00426A"/>
                </a:solidFill>
                <a:latin typeface="+mn-lt"/>
                <a:cs typeface="+mn-cs"/>
              </a:rPr>
              <a:t>Health literacy is an important life skill. As health literacy increases, people are more likely to seek preventive services and enter the health system healthier, have lower rates of preventable hospital and emergency department visits, and are less likely to report their health as poor.</a:t>
            </a:r>
            <a:r>
              <a:rPr lang="en-US" sz="3100" baseline="30000" dirty="0">
                <a:solidFill>
                  <a:srgbClr val="00426A"/>
                </a:solidFill>
                <a:latin typeface="+mn-lt"/>
                <a:cs typeface="+mn-cs"/>
              </a:rPr>
              <a:t>2</a:t>
            </a:r>
          </a:p>
          <a:p>
            <a:pPr marL="0" indent="0" defTabSz="914126">
              <a:lnSpc>
                <a:spcPct val="120000"/>
              </a:lnSpc>
              <a:buNone/>
            </a:pPr>
            <a:r>
              <a:rPr lang="en-US" sz="1400" baseline="30000" dirty="0">
                <a:solidFill>
                  <a:prstClr val="black"/>
                </a:solidFill>
                <a:latin typeface="Arial Narrow" panose="020B0606020202030204" pitchFamily="34" charset="0"/>
              </a:rPr>
              <a:t>1 </a:t>
            </a:r>
            <a:r>
              <a:rPr lang="en-US" sz="1400" dirty="0">
                <a:solidFill>
                  <a:prstClr val="black"/>
                </a:solidFill>
                <a:latin typeface="Arial Narrow" panose="020B0606020202030204" pitchFamily="34" charset="0"/>
              </a:rPr>
              <a:t>American Academy of Pediatrics; American Academy of Family Physicians; American College of Physicians; Transitions Clinical Report Authoring Group, Cooley WC, Sagerman PJ. Supporting the health care  transition from adolescence to adulthood in the medical home. Pediatrics. 2011;128(1):182-200.</a:t>
            </a:r>
          </a:p>
          <a:p>
            <a:pPr marL="0" indent="0" defTabSz="914126">
              <a:buNone/>
            </a:pPr>
            <a:r>
              <a:rPr lang="en-US" sz="1400" baseline="30000" dirty="0">
                <a:solidFill>
                  <a:prstClr val="black"/>
                </a:solidFill>
                <a:latin typeface="Arial Narrow" panose="020B0606020202030204" pitchFamily="34" charset="0"/>
              </a:rPr>
              <a:t> 2 </a:t>
            </a:r>
            <a:r>
              <a:rPr lang="en-US" sz="1400" dirty="0">
                <a:solidFill>
                  <a:prstClr val="black"/>
                </a:solidFill>
                <a:latin typeface="Arial Narrow" panose="020B0606020202030204" pitchFamily="34" charset="0"/>
                <a:hlinkClick r:id="rId2"/>
              </a:rPr>
              <a:t>https://health.gov/communication/literacy/quickguide/factsliteracy.htm</a:t>
            </a:r>
            <a:endParaRPr lang="en-US" sz="14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202344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126A9B-CBDD-47D2-A4D3-9F40E4A2CD77}"/>
              </a:ext>
            </a:extLst>
          </p:cNvPr>
          <p:cNvSpPr>
            <a:spLocks noGrp="1"/>
          </p:cNvSpPr>
          <p:nvPr>
            <p:ph type="title"/>
          </p:nvPr>
        </p:nvSpPr>
        <p:spPr>
          <a:xfrm>
            <a:off x="804672" y="640080"/>
            <a:ext cx="3282696" cy="5257800"/>
          </a:xfrm>
        </p:spPr>
        <p:txBody>
          <a:bodyPr vert="horz" lIns="91440" tIns="45720" rIns="91440" bIns="45720" rtlCol="0" anchor="ctr">
            <a:normAutofit/>
          </a:bodyPr>
          <a:lstStyle/>
          <a:p>
            <a:pPr>
              <a:defRPr/>
            </a:pPr>
            <a:r>
              <a:rPr lang="en-US" kern="1200" dirty="0">
                <a:solidFill>
                  <a:schemeClr val="bg1"/>
                </a:solidFill>
                <a:latin typeface="+mj-lt"/>
                <a:ea typeface="+mj-ea"/>
                <a:cs typeface="+mj-cs"/>
              </a:rPr>
              <a:t>Content Addresses Common Core State</a:t>
            </a:r>
          </a:p>
          <a:p>
            <a:pPr>
              <a:defRPr/>
            </a:pPr>
            <a:r>
              <a:rPr lang="en-US" kern="1200" dirty="0">
                <a:solidFill>
                  <a:schemeClr val="bg1"/>
                </a:solidFill>
                <a:latin typeface="+mj-lt"/>
                <a:ea typeface="+mj-ea"/>
                <a:cs typeface="+mj-cs"/>
              </a:rPr>
              <a:t>&amp; National Health Education Standards</a:t>
            </a:r>
          </a:p>
        </p:txBody>
      </p:sp>
      <p:sp>
        <p:nvSpPr>
          <p:cNvPr id="3" name="Content Placeholder 2"/>
          <p:cNvSpPr>
            <a:spLocks noGrp="1"/>
          </p:cNvSpPr>
          <p:nvPr>
            <p:ph sz="half" idx="1"/>
          </p:nvPr>
        </p:nvSpPr>
        <p:spPr>
          <a:xfrm>
            <a:off x="5358384" y="800100"/>
            <a:ext cx="6024654" cy="5257800"/>
          </a:xfrm>
        </p:spPr>
        <p:txBody>
          <a:bodyPr vert="horz" lIns="91440" tIns="45720" rIns="91440" bIns="45720" rtlCol="0" anchor="ctr">
            <a:normAutofit/>
          </a:bodyPr>
          <a:lstStyle/>
          <a:p>
            <a:pPr marL="0" indent="0">
              <a:lnSpc>
                <a:spcPct val="90000"/>
              </a:lnSpc>
              <a:buNone/>
            </a:pPr>
            <a:r>
              <a:rPr lang="en-US" sz="2800" b="1" dirty="0">
                <a:solidFill>
                  <a:srgbClr val="00426A"/>
                </a:solidFill>
                <a:latin typeface="+mn-lt"/>
              </a:rPr>
              <a:t>Common Core State Standards</a:t>
            </a:r>
          </a:p>
          <a:p>
            <a:pPr marL="0" indent="0">
              <a:lnSpc>
                <a:spcPct val="90000"/>
              </a:lnSpc>
              <a:buNone/>
            </a:pPr>
            <a:endParaRPr lang="en-US" sz="2800" b="1" dirty="0">
              <a:solidFill>
                <a:srgbClr val="00426A"/>
              </a:solidFill>
              <a:latin typeface="+mn-lt"/>
            </a:endParaRPr>
          </a:p>
          <a:p>
            <a:pPr marL="0" indent="0">
              <a:lnSpc>
                <a:spcPct val="90000"/>
              </a:lnSpc>
              <a:buNone/>
            </a:pPr>
            <a:r>
              <a:rPr lang="en-US" sz="2800" b="1" u="sng" dirty="0">
                <a:solidFill>
                  <a:srgbClr val="00426A"/>
                </a:solidFill>
                <a:latin typeface="+mn-lt"/>
              </a:rPr>
              <a:t>CCSS. ELA- Literacy. SL. 9-10.1 </a:t>
            </a:r>
          </a:p>
          <a:p>
            <a:pPr marL="0" indent="0">
              <a:lnSpc>
                <a:spcPct val="90000"/>
              </a:lnSpc>
              <a:buNone/>
            </a:pPr>
            <a:r>
              <a:rPr lang="en-US" sz="2800" dirty="0">
                <a:solidFill>
                  <a:srgbClr val="00426A"/>
                </a:solidFill>
                <a:latin typeface="+mn-lt"/>
              </a:rPr>
              <a:t>Initiate and participate effectively in a range of collaborative discussions with diverse partners on grades 9-10 topics, texts, and issues, building on other’s ideas and expressing their own clearly and persuasively. </a:t>
            </a:r>
          </a:p>
          <a:p>
            <a:pPr marL="0">
              <a:lnSpc>
                <a:spcPct val="90000"/>
              </a:lnSpc>
            </a:pPr>
            <a:endParaRPr lang="en-US" sz="2400" dirty="0">
              <a:solidFill>
                <a:schemeClr val="tx1"/>
              </a:solidFill>
              <a:latin typeface="+mn-lt"/>
            </a:endParaRPr>
          </a:p>
        </p:txBody>
      </p:sp>
    </p:spTree>
    <p:extLst>
      <p:ext uri="{BB962C8B-B14F-4D97-AF65-F5344CB8AC3E}">
        <p14:creationId xmlns:p14="http://schemas.microsoft.com/office/powerpoint/2010/main" val="36187018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4672" y="640080"/>
            <a:ext cx="3282696" cy="525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EF3E0"/>
                </a:solidFill>
                <a:effectLst/>
                <a:uLnTx/>
                <a:uFillTx/>
                <a:latin typeface="Times New Roman"/>
                <a:ea typeface="+mn-ea"/>
                <a:cs typeface="+mn-cs"/>
              </a:rPr>
              <a:t>Course Addresses Common Core State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EF3E0"/>
                </a:solidFill>
                <a:effectLst/>
                <a:uLnTx/>
                <a:uFillTx/>
                <a:latin typeface="Times New Roman"/>
                <a:ea typeface="+mn-ea"/>
                <a:cs typeface="+mn-cs"/>
              </a:rPr>
              <a:t>&amp; National Health Education Standards</a:t>
            </a:r>
          </a:p>
        </p:txBody>
      </p:sp>
      <p:sp>
        <p:nvSpPr>
          <p:cNvPr id="3" name="Content Placeholder 2"/>
          <p:cNvSpPr>
            <a:spLocks noGrp="1"/>
          </p:cNvSpPr>
          <p:nvPr>
            <p:ph idx="1"/>
          </p:nvPr>
        </p:nvSpPr>
        <p:spPr>
          <a:xfrm>
            <a:off x="5358384" y="800100"/>
            <a:ext cx="6024654" cy="5257800"/>
          </a:xfrm>
        </p:spPr>
        <p:txBody>
          <a:bodyPr vert="horz" lIns="91440" tIns="45720" rIns="91440" bIns="45720" rtlCol="0" anchor="ctr">
            <a:normAutofit/>
          </a:bodyPr>
          <a:lstStyle/>
          <a:p>
            <a:pPr marL="0" indent="0">
              <a:lnSpc>
                <a:spcPct val="90000"/>
              </a:lnSpc>
              <a:buNone/>
            </a:pPr>
            <a:r>
              <a:rPr lang="en-US" sz="2800" b="1" dirty="0">
                <a:solidFill>
                  <a:srgbClr val="00426A"/>
                </a:solidFill>
                <a:latin typeface="+mn-lt"/>
                <a:cs typeface="+mn-cs"/>
              </a:rPr>
              <a:t>Common Core State Standards (continued)</a:t>
            </a:r>
          </a:p>
          <a:p>
            <a:pPr marL="0" indent="0">
              <a:lnSpc>
                <a:spcPct val="90000"/>
              </a:lnSpc>
              <a:buNone/>
            </a:pPr>
            <a:endParaRPr lang="en-US" sz="2800" b="1" dirty="0">
              <a:solidFill>
                <a:srgbClr val="00426A"/>
              </a:solidFill>
              <a:latin typeface="+mn-lt"/>
              <a:cs typeface="+mn-cs"/>
            </a:endParaRPr>
          </a:p>
          <a:p>
            <a:pPr marL="114300" indent="0">
              <a:lnSpc>
                <a:spcPct val="90000"/>
              </a:lnSpc>
              <a:buNone/>
            </a:pPr>
            <a:r>
              <a:rPr lang="en-US" sz="2800" b="1" u="sng" dirty="0">
                <a:solidFill>
                  <a:srgbClr val="00426A"/>
                </a:solidFill>
                <a:latin typeface="+mn-lt"/>
                <a:cs typeface="+mn-cs"/>
              </a:rPr>
              <a:t>CCSS. ELA- Literacy. SL. 9-10.4</a:t>
            </a:r>
          </a:p>
          <a:p>
            <a:pPr marL="0" indent="0">
              <a:lnSpc>
                <a:spcPct val="90000"/>
              </a:lnSpc>
              <a:buNone/>
            </a:pPr>
            <a:r>
              <a:rPr lang="en-US" sz="2800" dirty="0">
                <a:solidFill>
                  <a:srgbClr val="00426A"/>
                </a:solidFill>
                <a:latin typeface="+mn-lt"/>
                <a:cs typeface="+mn-cs"/>
              </a:rPr>
              <a:t>Present information, findings and supporting evidence clearly, concisely and logically such that listeners can follow the line of reasoning; and the organization, development, substance and style are appropriate to purpose, audience and task</a:t>
            </a:r>
          </a:p>
          <a:p>
            <a:pPr marL="0" indent="-228600">
              <a:lnSpc>
                <a:spcPct val="90000"/>
              </a:lnSpc>
              <a:buFont typeface="Arial" panose="020B0604020202020204" pitchFamily="34" charset="0"/>
              <a:buChar char="•"/>
            </a:pPr>
            <a:endParaRPr lang="en-US" dirty="0">
              <a:solidFill>
                <a:schemeClr val="tx1"/>
              </a:solidFill>
              <a:latin typeface="+mn-lt"/>
              <a:cs typeface="+mn-cs"/>
            </a:endParaRPr>
          </a:p>
        </p:txBody>
      </p:sp>
    </p:spTree>
    <p:extLst>
      <p:ext uri="{BB962C8B-B14F-4D97-AF65-F5344CB8AC3E}">
        <p14:creationId xmlns:p14="http://schemas.microsoft.com/office/powerpoint/2010/main" val="2236526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4672" y="640080"/>
            <a:ext cx="3282696" cy="525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EF3E0"/>
                </a:solidFill>
                <a:effectLst/>
                <a:uLnTx/>
                <a:uFillTx/>
                <a:latin typeface="Times New Roman"/>
                <a:ea typeface="+mn-ea"/>
                <a:cs typeface="+mn-cs"/>
              </a:rPr>
              <a:t>Course Addresses Common Core State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EF3E0"/>
                </a:solidFill>
                <a:effectLst/>
                <a:uLnTx/>
                <a:uFillTx/>
                <a:latin typeface="Times New Roman"/>
                <a:ea typeface="+mn-ea"/>
                <a:cs typeface="+mn-cs"/>
              </a:rPr>
              <a:t>&amp; National Health Education Standards</a:t>
            </a:r>
          </a:p>
        </p:txBody>
      </p:sp>
      <p:sp>
        <p:nvSpPr>
          <p:cNvPr id="4" name="Content Placeholder 3">
            <a:extLst>
              <a:ext uri="{FF2B5EF4-FFF2-40B4-BE49-F238E27FC236}">
                <a16:creationId xmlns:a16="http://schemas.microsoft.com/office/drawing/2014/main" id="{B55E21EB-AFA2-403B-B293-7CEB3F6B0F03}"/>
              </a:ext>
            </a:extLst>
          </p:cNvPr>
          <p:cNvSpPr>
            <a:spLocks noGrp="1"/>
          </p:cNvSpPr>
          <p:nvPr>
            <p:ph idx="1"/>
          </p:nvPr>
        </p:nvSpPr>
        <p:spPr>
          <a:xfrm>
            <a:off x="5358384" y="800100"/>
            <a:ext cx="6024654" cy="5257800"/>
          </a:xfrm>
        </p:spPr>
        <p:txBody>
          <a:bodyPr vert="horz" lIns="91440" tIns="45720" rIns="91440" bIns="45720" rtlCol="0" anchor="ctr">
            <a:noAutofit/>
          </a:bodyPr>
          <a:lstStyle/>
          <a:p>
            <a:pPr marL="114300" marR="0" indent="0">
              <a:lnSpc>
                <a:spcPct val="90000"/>
              </a:lnSpc>
              <a:spcBef>
                <a:spcPts val="0"/>
              </a:spcBef>
              <a:spcAft>
                <a:spcPts val="600"/>
              </a:spcAft>
              <a:buNone/>
            </a:pPr>
            <a:r>
              <a:rPr lang="en-US" sz="2800" b="1" dirty="0">
                <a:solidFill>
                  <a:srgbClr val="00426A"/>
                </a:solidFill>
                <a:latin typeface="+mn-lt"/>
                <a:cs typeface="+mn-cs"/>
              </a:rPr>
              <a:t>National Health Education Standards</a:t>
            </a:r>
          </a:p>
          <a:p>
            <a:pPr marL="114300" marR="0" indent="0">
              <a:lnSpc>
                <a:spcPct val="90000"/>
              </a:lnSpc>
              <a:spcBef>
                <a:spcPts val="0"/>
              </a:spcBef>
              <a:spcAft>
                <a:spcPts val="600"/>
              </a:spcAft>
              <a:buNone/>
            </a:pPr>
            <a:endParaRPr lang="en-US" sz="2800" b="1" dirty="0">
              <a:solidFill>
                <a:srgbClr val="00426A"/>
              </a:solidFill>
              <a:latin typeface="+mn-lt"/>
              <a:cs typeface="+mn-cs"/>
            </a:endParaRPr>
          </a:p>
          <a:p>
            <a:pPr marL="228600" marR="0" indent="0">
              <a:lnSpc>
                <a:spcPct val="90000"/>
              </a:lnSpc>
              <a:spcBef>
                <a:spcPts val="0"/>
              </a:spcBef>
              <a:spcAft>
                <a:spcPts val="600"/>
              </a:spcAft>
              <a:buNone/>
            </a:pPr>
            <a:r>
              <a:rPr lang="en-US" sz="2800" b="1" dirty="0">
                <a:solidFill>
                  <a:srgbClr val="00426A"/>
                </a:solidFill>
                <a:latin typeface="+mn-lt"/>
                <a:cs typeface="+mn-cs"/>
              </a:rPr>
              <a:t>Standard 1</a:t>
            </a:r>
            <a:r>
              <a:rPr lang="en-US" sz="2800" dirty="0">
                <a:solidFill>
                  <a:srgbClr val="00426A"/>
                </a:solidFill>
                <a:latin typeface="+mn-lt"/>
                <a:cs typeface="+mn-cs"/>
              </a:rPr>
              <a:t>: Students will comprehend concepts related to health promotion and disease prevention to enhance health.</a:t>
            </a:r>
          </a:p>
          <a:p>
            <a:pPr marL="228600" marR="0" indent="0">
              <a:lnSpc>
                <a:spcPct val="90000"/>
              </a:lnSpc>
              <a:spcBef>
                <a:spcPts val="0"/>
              </a:spcBef>
              <a:spcAft>
                <a:spcPts val="600"/>
              </a:spcAft>
              <a:buNone/>
            </a:pPr>
            <a:r>
              <a:rPr lang="en-US" sz="2800" b="1" dirty="0">
                <a:solidFill>
                  <a:srgbClr val="00426A"/>
                </a:solidFill>
                <a:latin typeface="+mn-lt"/>
                <a:cs typeface="+mn-cs"/>
              </a:rPr>
              <a:t>Standard 2</a:t>
            </a:r>
            <a:r>
              <a:rPr lang="en-US" sz="2800" dirty="0">
                <a:solidFill>
                  <a:srgbClr val="00426A"/>
                </a:solidFill>
                <a:latin typeface="+mn-lt"/>
                <a:cs typeface="+mn-cs"/>
              </a:rPr>
              <a:t>: Students will analyze the influence of family, peers, culture, media technology and other factors on health behaviors.</a:t>
            </a:r>
          </a:p>
        </p:txBody>
      </p:sp>
    </p:spTree>
    <p:extLst>
      <p:ext uri="{BB962C8B-B14F-4D97-AF65-F5344CB8AC3E}">
        <p14:creationId xmlns:p14="http://schemas.microsoft.com/office/powerpoint/2010/main" val="4111552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4672" y="640080"/>
            <a:ext cx="3282696" cy="525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EF3E0"/>
                </a:solidFill>
                <a:effectLst/>
                <a:uLnTx/>
                <a:uFillTx/>
                <a:latin typeface="Times New Roman"/>
                <a:ea typeface="+mn-ea"/>
                <a:cs typeface="+mn-cs"/>
              </a:rPr>
              <a:t>Course Addresses Common Core State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EF3E0"/>
                </a:solidFill>
                <a:effectLst/>
                <a:uLnTx/>
                <a:uFillTx/>
                <a:latin typeface="Times New Roman"/>
                <a:ea typeface="+mn-ea"/>
                <a:cs typeface="+mn-cs"/>
              </a:rPr>
              <a:t>&amp; National Health Education Standards</a:t>
            </a:r>
          </a:p>
        </p:txBody>
      </p:sp>
      <p:sp>
        <p:nvSpPr>
          <p:cNvPr id="4" name="Content Placeholder 3">
            <a:extLst>
              <a:ext uri="{FF2B5EF4-FFF2-40B4-BE49-F238E27FC236}">
                <a16:creationId xmlns:a16="http://schemas.microsoft.com/office/drawing/2014/main" id="{B55E21EB-AFA2-403B-B293-7CEB3F6B0F03}"/>
              </a:ext>
            </a:extLst>
          </p:cNvPr>
          <p:cNvSpPr>
            <a:spLocks noGrp="1"/>
          </p:cNvSpPr>
          <p:nvPr>
            <p:ph idx="1"/>
          </p:nvPr>
        </p:nvSpPr>
        <p:spPr>
          <a:xfrm>
            <a:off x="5362674" y="800100"/>
            <a:ext cx="6024654" cy="5257800"/>
          </a:xfrm>
        </p:spPr>
        <p:txBody>
          <a:bodyPr vert="horz" lIns="91440" tIns="45720" rIns="91440" bIns="45720" rtlCol="0" anchor="ctr">
            <a:normAutofit/>
          </a:bodyPr>
          <a:lstStyle/>
          <a:p>
            <a:pPr marL="114300" marR="0" indent="0">
              <a:lnSpc>
                <a:spcPct val="90000"/>
              </a:lnSpc>
              <a:spcBef>
                <a:spcPts val="0"/>
              </a:spcBef>
              <a:spcAft>
                <a:spcPts val="0"/>
              </a:spcAft>
              <a:buNone/>
            </a:pPr>
            <a:r>
              <a:rPr lang="en-US" sz="2800" b="1" dirty="0">
                <a:solidFill>
                  <a:srgbClr val="00426A"/>
                </a:solidFill>
                <a:latin typeface="+mn-lt"/>
                <a:cs typeface="+mn-cs"/>
              </a:rPr>
              <a:t>National Health Education Standards (continued)</a:t>
            </a:r>
          </a:p>
          <a:p>
            <a:pPr marL="114300" marR="0" indent="0">
              <a:lnSpc>
                <a:spcPct val="90000"/>
              </a:lnSpc>
              <a:spcBef>
                <a:spcPts val="0"/>
              </a:spcBef>
              <a:spcAft>
                <a:spcPts val="0"/>
              </a:spcAft>
              <a:buNone/>
            </a:pPr>
            <a:endParaRPr lang="en-US" sz="2800" b="1" dirty="0">
              <a:solidFill>
                <a:srgbClr val="00426A"/>
              </a:solidFill>
              <a:latin typeface="+mn-lt"/>
              <a:cs typeface="+mn-cs"/>
            </a:endParaRPr>
          </a:p>
          <a:p>
            <a:pPr marL="228600" indent="0">
              <a:lnSpc>
                <a:spcPct val="90000"/>
              </a:lnSpc>
              <a:buNone/>
            </a:pPr>
            <a:r>
              <a:rPr lang="en-US" sz="2800" b="1" dirty="0">
                <a:solidFill>
                  <a:srgbClr val="00426A"/>
                </a:solidFill>
                <a:latin typeface="+mn-lt"/>
                <a:cs typeface="+mn-cs"/>
              </a:rPr>
              <a:t>Standard 3</a:t>
            </a:r>
            <a:r>
              <a:rPr lang="en-US" sz="2800" dirty="0">
                <a:solidFill>
                  <a:srgbClr val="00426A"/>
                </a:solidFill>
                <a:latin typeface="+mn-lt"/>
                <a:cs typeface="+mn-cs"/>
              </a:rPr>
              <a:t>: Students will demonstrate the ability to access valid information, products and services to enhance health.</a:t>
            </a:r>
          </a:p>
          <a:p>
            <a:pPr marL="228600" indent="0">
              <a:lnSpc>
                <a:spcPct val="90000"/>
              </a:lnSpc>
              <a:buNone/>
            </a:pPr>
            <a:r>
              <a:rPr lang="en-US" sz="2800" b="1" dirty="0">
                <a:solidFill>
                  <a:srgbClr val="00426A"/>
                </a:solidFill>
                <a:latin typeface="+mn-lt"/>
                <a:cs typeface="+mn-cs"/>
              </a:rPr>
              <a:t>Standard 5</a:t>
            </a:r>
            <a:r>
              <a:rPr lang="en-US" sz="2800" dirty="0">
                <a:solidFill>
                  <a:srgbClr val="00426A"/>
                </a:solidFill>
                <a:latin typeface="+mn-lt"/>
                <a:cs typeface="+mn-cs"/>
              </a:rPr>
              <a:t>: Students will demonstrate the ability to use decision-making skills to enhance health.</a:t>
            </a:r>
          </a:p>
        </p:txBody>
      </p:sp>
    </p:spTree>
    <p:extLst>
      <p:ext uri="{BB962C8B-B14F-4D97-AF65-F5344CB8AC3E}">
        <p14:creationId xmlns:p14="http://schemas.microsoft.com/office/powerpoint/2010/main" val="1563417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91127" y="640080"/>
            <a:ext cx="3496241" cy="525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EF3E0"/>
                </a:solidFill>
                <a:effectLst/>
                <a:uLnTx/>
                <a:uFillTx/>
                <a:latin typeface="Times New Roman"/>
                <a:ea typeface="+mn-ea"/>
                <a:cs typeface="+mn-cs"/>
              </a:rPr>
              <a:t>For More Information</a:t>
            </a:r>
            <a:endParaRPr kumimoji="0" lang="en-US" sz="4800" b="1" i="0" u="none" strike="noStrike" kern="1200" cap="none" spc="0" normalizeH="0" baseline="0" noProof="0" dirty="0">
              <a:ln>
                <a:noFill/>
              </a:ln>
              <a:solidFill>
                <a:srgbClr val="FEF3E0"/>
              </a:solidFill>
              <a:effectLst/>
              <a:uLnTx/>
              <a:uFillTx/>
              <a:latin typeface="Times New Roman"/>
              <a:ea typeface="+mn-ea"/>
              <a:cs typeface="+mn-cs"/>
            </a:endParaRPr>
          </a:p>
        </p:txBody>
      </p:sp>
      <p:graphicFrame>
        <p:nvGraphicFramePr>
          <p:cNvPr id="16" name="Content Placeholder 3">
            <a:extLst>
              <a:ext uri="{FF2B5EF4-FFF2-40B4-BE49-F238E27FC236}">
                <a16:creationId xmlns:a16="http://schemas.microsoft.com/office/drawing/2014/main" id="{C2E8C065-B276-4F0A-A0BD-88FFA1868AF8}"/>
              </a:ext>
            </a:extLst>
          </p:cNvPr>
          <p:cNvGraphicFramePr>
            <a:graphicFrameLocks noGrp="1"/>
          </p:cNvGraphicFramePr>
          <p:nvPr>
            <p:ph idx="1"/>
            <p:extLst>
              <p:ext uri="{D42A27DB-BD31-4B8C-83A1-F6EECF244321}">
                <p14:modId xmlns:p14="http://schemas.microsoft.com/office/powerpoint/2010/main" val="3775990821"/>
              </p:ext>
            </p:extLst>
          </p:nvPr>
        </p:nvGraphicFramePr>
        <p:xfrm>
          <a:off x="5362674" y="800100"/>
          <a:ext cx="6024654"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733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B0C5-A173-4E0D-A754-C54FC12B5BCF}"/>
              </a:ext>
            </a:extLst>
          </p:cNvPr>
          <p:cNvSpPr>
            <a:spLocks noGrp="1"/>
          </p:cNvSpPr>
          <p:nvPr>
            <p:ph type="title"/>
          </p:nvPr>
        </p:nvSpPr>
        <p:spPr/>
        <p:txBody>
          <a:bodyPr/>
          <a:lstStyle/>
          <a:p>
            <a:r>
              <a:rPr lang="en-US" sz="4800" dirty="0">
                <a:latin typeface="+mj-lt"/>
              </a:rPr>
              <a:t>Defining Health Literacy within NTHCS</a:t>
            </a:r>
          </a:p>
        </p:txBody>
      </p:sp>
      <p:sp>
        <p:nvSpPr>
          <p:cNvPr id="3" name="Content Placeholder 2">
            <a:extLst>
              <a:ext uri="{FF2B5EF4-FFF2-40B4-BE49-F238E27FC236}">
                <a16:creationId xmlns:a16="http://schemas.microsoft.com/office/drawing/2014/main" id="{201B989B-7C36-4B1A-9DDD-962AD9C2CB80}"/>
              </a:ext>
            </a:extLst>
          </p:cNvPr>
          <p:cNvSpPr>
            <a:spLocks noGrp="1"/>
          </p:cNvSpPr>
          <p:nvPr>
            <p:ph idx="1"/>
          </p:nvPr>
        </p:nvSpPr>
        <p:spPr/>
        <p:txBody>
          <a:bodyPr/>
          <a:lstStyle/>
          <a:p>
            <a:pPr marL="0" indent="0" defTabSz="914126">
              <a:buNone/>
            </a:pPr>
            <a:endParaRPr lang="en-US" sz="1000" dirty="0">
              <a:solidFill>
                <a:prstClr val="black"/>
              </a:solidFill>
              <a:latin typeface="Calibri" panose="020F0502020204030204"/>
            </a:endParaRPr>
          </a:p>
          <a:p>
            <a:pPr marL="0" indent="0" defTabSz="914126">
              <a:lnSpc>
                <a:spcPct val="100000"/>
              </a:lnSpc>
              <a:buNone/>
            </a:pPr>
            <a:r>
              <a:rPr lang="en-US" sz="2600" dirty="0">
                <a:solidFill>
                  <a:srgbClr val="00426A"/>
                </a:solidFill>
                <a:latin typeface="+mn-lt"/>
                <a:cs typeface="+mn-cs"/>
              </a:rPr>
              <a:t>For the purpose of NTHCS, health literacy is defined as:</a:t>
            </a:r>
          </a:p>
          <a:p>
            <a:pPr marL="342797" indent="-342797" defTabSz="914126">
              <a:lnSpc>
                <a:spcPct val="100000"/>
              </a:lnSpc>
              <a:buFont typeface="+mj-lt"/>
              <a:buAutoNum type="arabicPeriod"/>
            </a:pPr>
            <a:r>
              <a:rPr lang="en-US" sz="2600" dirty="0">
                <a:solidFill>
                  <a:srgbClr val="00426A"/>
                </a:solidFill>
                <a:latin typeface="+mn-lt"/>
                <a:cs typeface="+mn-cs"/>
              </a:rPr>
              <a:t>Knowing what to expect as you move through the health care system and as you interact with health care professionals</a:t>
            </a:r>
          </a:p>
          <a:p>
            <a:pPr marL="342797" indent="-342797" defTabSz="914126">
              <a:lnSpc>
                <a:spcPct val="100000"/>
              </a:lnSpc>
              <a:buFont typeface="+mj-lt"/>
              <a:buAutoNum type="arabicPeriod"/>
            </a:pPr>
            <a:r>
              <a:rPr lang="en-US" sz="2600" dirty="0">
                <a:solidFill>
                  <a:srgbClr val="00426A"/>
                </a:solidFill>
                <a:latin typeface="+mn-lt"/>
                <a:cs typeface="+mn-cs"/>
              </a:rPr>
              <a:t>Having the skills to successfully navigate the health care system, including:</a:t>
            </a:r>
          </a:p>
          <a:p>
            <a:pPr marL="742727" lvl="1" indent="-285664" defTabSz="914126">
              <a:lnSpc>
                <a:spcPct val="100000"/>
              </a:lnSpc>
              <a:buFont typeface="Arial" panose="020B0604020202020204" pitchFamily="34" charset="0"/>
              <a:buChar char="•"/>
            </a:pPr>
            <a:r>
              <a:rPr lang="en-US" sz="2600" dirty="0">
                <a:solidFill>
                  <a:srgbClr val="00426A"/>
                </a:solidFill>
                <a:latin typeface="+mn-lt"/>
                <a:cs typeface="+mn-cs"/>
              </a:rPr>
              <a:t>Skills for communicating effectively with care providers</a:t>
            </a:r>
          </a:p>
          <a:p>
            <a:pPr marL="742727" lvl="1" indent="-285664" defTabSz="914126">
              <a:lnSpc>
                <a:spcPct val="100000"/>
              </a:lnSpc>
              <a:buFont typeface="Arial" panose="020B0604020202020204" pitchFamily="34" charset="0"/>
              <a:buChar char="•"/>
            </a:pPr>
            <a:r>
              <a:rPr lang="en-US" sz="2600" dirty="0">
                <a:solidFill>
                  <a:srgbClr val="00426A"/>
                </a:solidFill>
                <a:latin typeface="+mn-lt"/>
                <a:cs typeface="+mn-cs"/>
              </a:rPr>
              <a:t>Skills for self-advocacy</a:t>
            </a:r>
          </a:p>
          <a:p>
            <a:endParaRPr lang="en-US" dirty="0"/>
          </a:p>
        </p:txBody>
      </p:sp>
    </p:spTree>
    <p:extLst>
      <p:ext uri="{BB962C8B-B14F-4D97-AF65-F5344CB8AC3E}">
        <p14:creationId xmlns:p14="http://schemas.microsoft.com/office/powerpoint/2010/main" val="2713409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DEC9-C1A2-4969-8BAB-6BD4618C3BE5}"/>
              </a:ext>
            </a:extLst>
          </p:cNvPr>
          <p:cNvSpPr>
            <a:spLocks noGrp="1"/>
          </p:cNvSpPr>
          <p:nvPr>
            <p:ph type="title"/>
          </p:nvPr>
        </p:nvSpPr>
        <p:spPr/>
        <p:txBody>
          <a:bodyPr/>
          <a:lstStyle/>
          <a:p>
            <a:r>
              <a:rPr lang="en-US" sz="4800" dirty="0">
                <a:latin typeface="+mj-lt"/>
              </a:rPr>
              <a:t>Contents</a:t>
            </a:r>
          </a:p>
        </p:txBody>
      </p:sp>
      <p:sp>
        <p:nvSpPr>
          <p:cNvPr id="4098" name="Content Placeholder 8"/>
          <p:cNvSpPr>
            <a:spLocks noGrp="1"/>
          </p:cNvSpPr>
          <p:nvPr>
            <p:ph idx="1"/>
          </p:nvPr>
        </p:nvSpPr>
        <p:spPr>
          <a:xfrm>
            <a:off x="711200" y="1123515"/>
            <a:ext cx="10972801" cy="5099920"/>
          </a:xfrm>
        </p:spPr>
        <p:txBody>
          <a:bodyPr>
            <a:noAutofit/>
          </a:bodyPr>
          <a:lstStyle/>
          <a:p>
            <a:pPr marL="457200" indent="-457200">
              <a:lnSpc>
                <a:spcPct val="100000"/>
              </a:lnSpc>
            </a:pPr>
            <a:r>
              <a:rPr lang="en-US" altLang="en-US" sz="2800" dirty="0">
                <a:latin typeface="+mn-lt"/>
              </a:rPr>
              <a:t>Introduction (slides 1-5)</a:t>
            </a:r>
          </a:p>
          <a:p>
            <a:pPr marL="457200" indent="-457200">
              <a:lnSpc>
                <a:spcPct val="100000"/>
              </a:lnSpc>
            </a:pPr>
            <a:r>
              <a:rPr lang="en-US" altLang="en-US" sz="2800" dirty="0">
                <a:latin typeface="+mn-lt"/>
              </a:rPr>
              <a:t>Nemours Children’s Health &amp; NTHCS Context (slides 7-10)</a:t>
            </a:r>
          </a:p>
          <a:p>
            <a:pPr marL="457200" indent="-457200">
              <a:lnSpc>
                <a:spcPct val="100000"/>
              </a:lnSpc>
            </a:pPr>
            <a:r>
              <a:rPr lang="en-US" altLang="en-US" sz="2800" dirty="0">
                <a:latin typeface="+mn-lt"/>
              </a:rPr>
              <a:t>The Highlights of Using NTHCS (slide 11)</a:t>
            </a:r>
          </a:p>
          <a:p>
            <a:pPr marL="457200" indent="-457200">
              <a:lnSpc>
                <a:spcPct val="100000"/>
              </a:lnSpc>
            </a:pPr>
            <a:r>
              <a:rPr lang="en-US" altLang="en-US" sz="2800" dirty="0">
                <a:latin typeface="+mn-lt"/>
              </a:rPr>
              <a:t>Background (slides 12-13)    </a:t>
            </a:r>
          </a:p>
          <a:p>
            <a:pPr marL="457200" indent="-457200">
              <a:lnSpc>
                <a:spcPct val="100000"/>
              </a:lnSpc>
            </a:pPr>
            <a:r>
              <a:rPr lang="en-US" altLang="en-US" sz="2800" dirty="0">
                <a:latin typeface="+mn-lt"/>
              </a:rPr>
              <a:t>Evaluation (slides 14-20)</a:t>
            </a:r>
          </a:p>
          <a:p>
            <a:pPr marL="457200" indent="-457200">
              <a:lnSpc>
                <a:spcPct val="100000"/>
              </a:lnSpc>
            </a:pPr>
            <a:r>
              <a:rPr lang="en-US" altLang="en-US" sz="2800" dirty="0">
                <a:latin typeface="+mn-lt"/>
              </a:rPr>
              <a:t>Topics &amp; Materials (slides 21-25)</a:t>
            </a:r>
          </a:p>
          <a:p>
            <a:pPr marL="457200" indent="-457200">
              <a:lnSpc>
                <a:spcPct val="100000"/>
              </a:lnSpc>
            </a:pPr>
            <a:r>
              <a:rPr lang="en-US" altLang="en-US" sz="2800" dirty="0">
                <a:latin typeface="+mn-lt"/>
              </a:rPr>
              <a:t>Overview of the 4 Modules (slides 26-39)</a:t>
            </a:r>
          </a:p>
          <a:p>
            <a:pPr marL="457200" indent="-457200">
              <a:lnSpc>
                <a:spcPct val="100000"/>
              </a:lnSpc>
            </a:pPr>
            <a:r>
              <a:rPr lang="en-US" altLang="en-US" sz="2800" dirty="0">
                <a:latin typeface="+mn-lt"/>
              </a:rPr>
              <a:t>Alignment with State &amp; National Standards (slides 40-43)</a:t>
            </a:r>
          </a:p>
          <a:p>
            <a:pPr marL="457200" indent="-457200">
              <a:lnSpc>
                <a:spcPct val="100000"/>
              </a:lnSpc>
            </a:pPr>
            <a:r>
              <a:rPr lang="en-US" altLang="en-US" sz="2800" dirty="0">
                <a:latin typeface="+mn-lt"/>
              </a:rPr>
              <a:t>For More Information / Contact Information (slide 44)</a:t>
            </a:r>
          </a:p>
          <a:p>
            <a:pPr indent="0">
              <a:lnSpc>
                <a:spcPct val="100000"/>
              </a:lnSpc>
            </a:pPr>
            <a:endParaRPr lang="en-US" altLang="en-US" sz="3200" dirty="0"/>
          </a:p>
        </p:txBody>
      </p:sp>
      <p:sp>
        <p:nvSpPr>
          <p:cNvPr id="4099" name="Slide Number Placeholder 3"/>
          <p:cNvSpPr>
            <a:spLocks noGrp="1"/>
          </p:cNvSpPr>
          <p:nvPr>
            <p:ph type="sldNum" sz="quarter" idx="4294967295"/>
          </p:nvPr>
        </p:nvSpPr>
        <p:spPr>
          <a:xfrm>
            <a:off x="10058400" y="6356350"/>
            <a:ext cx="2133600" cy="365125"/>
          </a:xfrm>
          <a:noFill/>
          <a:ln>
            <a:miter lim="800000"/>
            <a:headEnd/>
            <a:tailEnd/>
          </a:ln>
        </p:spPr>
        <p:txBody>
          <a:bodyPr/>
          <a:lstStyle/>
          <a:p>
            <a:fld id="{DF921855-79ED-4C30-969C-A379C1B825C7}" type="slidenum">
              <a:rPr lang="en-US" altLang="en-US" sz="1000"/>
              <a:pPr/>
              <a:t>6</a:t>
            </a:fld>
            <a:endParaRPr lang="en-US" altLang="en-US" sz="1000" dirty="0"/>
          </a:p>
        </p:txBody>
      </p:sp>
    </p:spTree>
    <p:extLst>
      <p:ext uri="{BB962C8B-B14F-4D97-AF65-F5344CB8AC3E}">
        <p14:creationId xmlns:p14="http://schemas.microsoft.com/office/powerpoint/2010/main" val="1109191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2783" y="376881"/>
            <a:ext cx="6365789" cy="6104238"/>
          </a:xfrm>
        </p:spPr>
        <p:txBody>
          <a:bodyPr>
            <a:normAutofit fontScale="92500"/>
          </a:bodyPr>
          <a:lstStyle/>
          <a:p>
            <a:pPr marL="0" indent="0">
              <a:lnSpc>
                <a:spcPct val="100000"/>
              </a:lnSpc>
              <a:spcBef>
                <a:spcPts val="600"/>
              </a:spcBef>
              <a:buNone/>
            </a:pPr>
            <a:r>
              <a:rPr lang="en-US" sz="3500" b="1" dirty="0">
                <a:solidFill>
                  <a:srgbClr val="00426A"/>
                </a:solidFill>
              </a:rPr>
              <a:t>Nemours is a nonprofit pediatric health system dedicated to:</a:t>
            </a:r>
          </a:p>
          <a:p>
            <a:pPr marL="457200" indent="-457200">
              <a:lnSpc>
                <a:spcPct val="100000"/>
              </a:lnSpc>
              <a:spcBef>
                <a:spcPts val="600"/>
              </a:spcBef>
            </a:pPr>
            <a:r>
              <a:rPr lang="en-US" sz="3500" dirty="0">
                <a:solidFill>
                  <a:srgbClr val="00426A"/>
                </a:solidFill>
                <a:latin typeface="+mn-lt"/>
              </a:rPr>
              <a:t>life-changing medical care and research.</a:t>
            </a:r>
          </a:p>
          <a:p>
            <a:pPr marL="457200" indent="-457200">
              <a:lnSpc>
                <a:spcPct val="100000"/>
              </a:lnSpc>
              <a:spcBef>
                <a:spcPts val="600"/>
              </a:spcBef>
            </a:pPr>
            <a:r>
              <a:rPr lang="en-US" sz="3500" dirty="0">
                <a:solidFill>
                  <a:srgbClr val="00426A"/>
                </a:solidFill>
                <a:latin typeface="+mn-lt"/>
              </a:rPr>
              <a:t>training tomorrow’s pediatric experts.</a:t>
            </a:r>
          </a:p>
          <a:p>
            <a:pPr marL="457200" indent="-457200">
              <a:lnSpc>
                <a:spcPct val="100000"/>
              </a:lnSpc>
              <a:spcBef>
                <a:spcPts val="600"/>
              </a:spcBef>
            </a:pPr>
            <a:r>
              <a:rPr lang="en-US" sz="3500" dirty="0">
                <a:solidFill>
                  <a:srgbClr val="00426A"/>
                </a:solidFill>
                <a:latin typeface="+mn-lt"/>
              </a:rPr>
              <a:t>helping kids grow up healthy.</a:t>
            </a:r>
          </a:p>
          <a:p>
            <a:pPr marL="457200" indent="-457200">
              <a:lnSpc>
                <a:spcPct val="100000"/>
              </a:lnSpc>
              <a:spcBef>
                <a:spcPts val="600"/>
              </a:spcBef>
            </a:pPr>
            <a:r>
              <a:rPr lang="en-US" sz="3500" dirty="0">
                <a:solidFill>
                  <a:srgbClr val="00426A"/>
                </a:solidFill>
                <a:latin typeface="+mn-lt"/>
              </a:rPr>
              <a:t>advocating for kids nationally.</a:t>
            </a:r>
          </a:p>
          <a:p>
            <a:pPr marL="0" indent="0">
              <a:buNone/>
            </a:pPr>
            <a:endParaRPr lang="en-US" dirty="0"/>
          </a:p>
        </p:txBody>
      </p:sp>
      <p:sp>
        <p:nvSpPr>
          <p:cNvPr id="4" name="Content Placeholder 3"/>
          <p:cNvSpPr>
            <a:spLocks noGrp="1"/>
          </p:cNvSpPr>
          <p:nvPr>
            <p:ph sz="half" idx="2"/>
          </p:nvPr>
        </p:nvSpPr>
        <p:spPr>
          <a:xfrm>
            <a:off x="7155932" y="835846"/>
            <a:ext cx="4394735" cy="2796240"/>
          </a:xfrm>
        </p:spPr>
        <p:txBody>
          <a:bodyPr>
            <a:normAutofit fontScale="92500"/>
          </a:bodyPr>
          <a:lstStyle/>
          <a:p>
            <a:pPr marL="0" indent="0">
              <a:lnSpc>
                <a:spcPct val="100000"/>
              </a:lnSpc>
              <a:spcBef>
                <a:spcPts val="0"/>
              </a:spcBef>
              <a:buNone/>
            </a:pPr>
            <a:r>
              <a:rPr lang="en-US" sz="3200" b="1" dirty="0">
                <a:solidFill>
                  <a:srgbClr val="00426A"/>
                </a:solidFill>
              </a:rPr>
              <a:t>Where we offer care:</a:t>
            </a:r>
          </a:p>
          <a:p>
            <a:pPr marL="346075" indent="-346075">
              <a:lnSpc>
                <a:spcPct val="100000"/>
              </a:lnSpc>
              <a:spcBef>
                <a:spcPts val="0"/>
              </a:spcBef>
            </a:pPr>
            <a:r>
              <a:rPr lang="en-US" sz="3200" dirty="0"/>
              <a:t>Delaware</a:t>
            </a:r>
          </a:p>
          <a:p>
            <a:pPr marL="346075" indent="-346075">
              <a:lnSpc>
                <a:spcPct val="100000"/>
              </a:lnSpc>
              <a:spcBef>
                <a:spcPts val="0"/>
              </a:spcBef>
            </a:pPr>
            <a:r>
              <a:rPr lang="en-US" sz="3200" dirty="0"/>
              <a:t>Florida</a:t>
            </a:r>
          </a:p>
          <a:p>
            <a:pPr marL="346075" indent="-346075">
              <a:lnSpc>
                <a:spcPct val="100000"/>
              </a:lnSpc>
              <a:spcBef>
                <a:spcPts val="0"/>
              </a:spcBef>
            </a:pPr>
            <a:r>
              <a:rPr lang="en-US" sz="3200" dirty="0"/>
              <a:t>Georgia</a:t>
            </a:r>
          </a:p>
          <a:p>
            <a:pPr marL="346075" indent="-346075">
              <a:lnSpc>
                <a:spcPct val="100000"/>
              </a:lnSpc>
              <a:spcBef>
                <a:spcPts val="0"/>
              </a:spcBef>
            </a:pPr>
            <a:r>
              <a:rPr lang="en-US" sz="3200" dirty="0"/>
              <a:t>New Jersey</a:t>
            </a:r>
          </a:p>
          <a:p>
            <a:pPr marL="346075" indent="-346075">
              <a:lnSpc>
                <a:spcPct val="100000"/>
              </a:lnSpc>
              <a:spcBef>
                <a:spcPts val="0"/>
              </a:spcBef>
            </a:pPr>
            <a:r>
              <a:rPr lang="en-US" sz="3200" dirty="0"/>
              <a:t>Pennsylvania</a:t>
            </a:r>
          </a:p>
        </p:txBody>
      </p:sp>
      <p:pic>
        <p:nvPicPr>
          <p:cNvPr id="5" name="Picture 2" descr="About Nemou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292" y="3981483"/>
            <a:ext cx="3972014" cy="193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1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8756" y="0"/>
            <a:ext cx="5299364" cy="6858000"/>
          </a:xfrm>
          <a:prstGeom prst="rect">
            <a:avLst/>
          </a:prstGeom>
        </p:spPr>
      </p:pic>
      <p:sp>
        <p:nvSpPr>
          <p:cNvPr id="3" name="TextBox 2">
            <a:extLst>
              <a:ext uri="{FF2B5EF4-FFF2-40B4-BE49-F238E27FC236}">
                <a16:creationId xmlns:a16="http://schemas.microsoft.com/office/drawing/2014/main" id="{65DCD2D4-DE32-428B-A123-412D43FD9191}"/>
              </a:ext>
            </a:extLst>
          </p:cNvPr>
          <p:cNvSpPr txBox="1"/>
          <p:nvPr/>
        </p:nvSpPr>
        <p:spPr>
          <a:xfrm>
            <a:off x="5498755" y="6118074"/>
            <a:ext cx="5299365" cy="540739"/>
          </a:xfrm>
          <a:prstGeom prst="rect">
            <a:avLst/>
          </a:prstGeom>
          <a:solidFill>
            <a:srgbClr val="FFFFFF"/>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F038C164-2E35-4027-85E7-FDBB6CB7F0FC}"/>
              </a:ext>
            </a:extLst>
          </p:cNvPr>
          <p:cNvSpPr txBox="1"/>
          <p:nvPr/>
        </p:nvSpPr>
        <p:spPr>
          <a:xfrm>
            <a:off x="757381" y="757382"/>
            <a:ext cx="3694546" cy="6278642"/>
          </a:xfrm>
          <a:prstGeom prst="rect">
            <a:avLst/>
          </a:prstGeom>
          <a:noFill/>
        </p:spPr>
        <p:txBody>
          <a:bodyPr wrap="square" rtlCol="0">
            <a:spAutoFit/>
          </a:bodyPr>
          <a:lstStyle/>
          <a:p>
            <a:r>
              <a:rPr lang="en-US" sz="3200" b="1" dirty="0">
                <a:solidFill>
                  <a:srgbClr val="00426A"/>
                </a:solidFill>
              </a:rPr>
              <a:t>Navigating the Health Care System </a:t>
            </a:r>
            <a:r>
              <a:rPr lang="en-US" sz="3200" dirty="0">
                <a:solidFill>
                  <a:srgbClr val="00426A"/>
                </a:solidFill>
              </a:rPr>
              <a:t>is one of many Healthy Living &amp; Learning resources Nemours offers for those working with children and teens. </a:t>
            </a:r>
          </a:p>
          <a:p>
            <a:endParaRPr lang="en-US" dirty="0"/>
          </a:p>
        </p:txBody>
      </p:sp>
    </p:spTree>
    <p:extLst>
      <p:ext uri="{BB962C8B-B14F-4D97-AF65-F5344CB8AC3E}">
        <p14:creationId xmlns:p14="http://schemas.microsoft.com/office/powerpoint/2010/main" val="372857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3" name="Right Arrow 2"/>
          <p:cNvSpPr/>
          <p:nvPr/>
        </p:nvSpPr>
        <p:spPr>
          <a:xfrm>
            <a:off x="2647950" y="4546600"/>
            <a:ext cx="798368" cy="488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8417FF9-C68C-44EB-8458-2A997A1A26C6}"/>
              </a:ext>
            </a:extLst>
          </p:cNvPr>
          <p:cNvSpPr txBox="1"/>
          <p:nvPr/>
        </p:nvSpPr>
        <p:spPr>
          <a:xfrm>
            <a:off x="6899564" y="5535827"/>
            <a:ext cx="1527744" cy="1073559"/>
          </a:xfrm>
          <a:prstGeom prst="rect">
            <a:avLst/>
          </a:prstGeom>
          <a:solidFill>
            <a:srgbClr val="FFFFFF"/>
          </a:solidFill>
        </p:spPr>
        <p:txBody>
          <a:bodyPr wrap="square" rtlCol="0">
            <a:spAutoFit/>
          </a:bodyPr>
          <a:lstStyle/>
          <a:p>
            <a:endParaRPr lang="en-US" dirty="0"/>
          </a:p>
        </p:txBody>
      </p:sp>
      <p:pic>
        <p:nvPicPr>
          <p:cNvPr id="6" name="Picture 5" descr="Logo&#10;&#10;Description automatically generated">
            <a:extLst>
              <a:ext uri="{FF2B5EF4-FFF2-40B4-BE49-F238E27FC236}">
                <a16:creationId xmlns:a16="http://schemas.microsoft.com/office/drawing/2014/main" id="{0824EAA0-A069-400D-877D-599D96C942C0}"/>
              </a:ext>
            </a:extLst>
          </p:cNvPr>
          <p:cNvPicPr>
            <a:picLocks noChangeAspect="1"/>
          </p:cNvPicPr>
          <p:nvPr/>
        </p:nvPicPr>
        <p:blipFill>
          <a:blip r:embed="rId4"/>
          <a:stretch>
            <a:fillRect/>
          </a:stretch>
        </p:blipFill>
        <p:spPr>
          <a:xfrm>
            <a:off x="7008318" y="5535826"/>
            <a:ext cx="1286991" cy="1073559"/>
          </a:xfrm>
          <a:prstGeom prst="rect">
            <a:avLst/>
          </a:prstGeom>
        </p:spPr>
      </p:pic>
    </p:spTree>
    <p:extLst>
      <p:ext uri="{BB962C8B-B14F-4D97-AF65-F5344CB8AC3E}">
        <p14:creationId xmlns:p14="http://schemas.microsoft.com/office/powerpoint/2010/main" val="380279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1 Nemours New brand fonts">
      <a:majorFont>
        <a:latin typeface="Times New Roman"/>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11525</TotalTime>
  <Words>2167</Words>
  <Application>Microsoft Office PowerPoint</Application>
  <PresentationFormat>Widescreen</PresentationFormat>
  <Paragraphs>497</Paragraphs>
  <Slides>44</Slides>
  <Notes>40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Narrow</vt:lpstr>
      <vt:lpstr>Calibri</vt:lpstr>
      <vt:lpstr>Montserrat</vt:lpstr>
      <vt:lpstr>Montserrat Medium</vt:lpstr>
      <vt:lpstr>Times New Roman</vt:lpstr>
      <vt:lpstr>Wingdings</vt:lpstr>
      <vt:lpstr>Office Theme</vt:lpstr>
      <vt:lpstr>Navigating the  Health Care System:  An Adolescent Health  Literacy Curriculum  </vt:lpstr>
      <vt:lpstr>Navigating the Health Care System </vt:lpstr>
      <vt:lpstr>Navigating the Health Care System</vt:lpstr>
      <vt:lpstr>Why Health Literacy? </vt:lpstr>
      <vt:lpstr>Defining Health Literacy within NTHCS</vt:lpstr>
      <vt:lpstr>Contents</vt:lpstr>
      <vt:lpstr>PowerPoint Presentation</vt:lpstr>
      <vt:lpstr>PowerPoint Presentation</vt:lpstr>
      <vt:lpstr>PowerPoint Presentation</vt:lpstr>
      <vt:lpstr>PowerPoint Presentation</vt:lpstr>
      <vt:lpstr>NTHCS Highlights</vt:lpstr>
      <vt:lpstr>Background </vt:lpstr>
      <vt:lpstr>Background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Topics Covered</vt:lpstr>
      <vt:lpstr>PowerPoint Presentation</vt:lpstr>
      <vt:lpstr>PowerPoint Presentation</vt:lpstr>
      <vt:lpstr>Materials     https://www.movinghealthcareupstream.org/navigating-the-health-care-system-zip-files/ </vt:lpstr>
      <vt:lpstr>PowerPoint Presentation</vt:lpstr>
      <vt:lpstr>PowerPoint Presentation</vt:lpstr>
      <vt:lpstr>PowerPoint Presentation</vt:lpstr>
      <vt:lpstr>PowerPoint Presentation</vt:lpstr>
      <vt:lpstr>PowerPoint Presentation</vt:lpstr>
      <vt:lpstr>PowerPoint Presentation</vt:lpstr>
      <vt:lpstr>Module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Addresses Common Core State &amp; National Health Education Standards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Salvucci, Natalie</dc:creator>
  <cp:lastModifiedBy>Blackburn, Kathleen B.</cp:lastModifiedBy>
  <cp:revision>105</cp:revision>
  <dcterms:created xsi:type="dcterms:W3CDTF">2021-06-07T13:58:53Z</dcterms:created>
  <dcterms:modified xsi:type="dcterms:W3CDTF">2021-10-21T21:36:07Z</dcterms:modified>
</cp:coreProperties>
</file>