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97" r:id="rId2"/>
    <p:sldMasterId id="2147483714" r:id="rId3"/>
    <p:sldMasterId id="2147483733" r:id="rId4"/>
    <p:sldMasterId id="2147483746" r:id="rId5"/>
    <p:sldMasterId id="2147483764" r:id="rId6"/>
    <p:sldMasterId id="2147483796" r:id="rId7"/>
  </p:sldMasterIdLst>
  <p:notesMasterIdLst>
    <p:notesMasterId r:id="rId55"/>
  </p:notesMasterIdLst>
  <p:sldIdLst>
    <p:sldId id="302" r:id="rId8"/>
    <p:sldId id="318" r:id="rId9"/>
    <p:sldId id="304" r:id="rId10"/>
    <p:sldId id="256" r:id="rId11"/>
    <p:sldId id="257" r:id="rId12"/>
    <p:sldId id="305" r:id="rId13"/>
    <p:sldId id="313" r:id="rId14"/>
    <p:sldId id="314" r:id="rId15"/>
    <p:sldId id="315" r:id="rId16"/>
    <p:sldId id="262" r:id="rId17"/>
    <p:sldId id="263" r:id="rId18"/>
    <p:sldId id="264" r:id="rId19"/>
    <p:sldId id="265" r:id="rId20"/>
    <p:sldId id="296" r:id="rId21"/>
    <p:sldId id="270" r:id="rId22"/>
    <p:sldId id="271" r:id="rId23"/>
    <p:sldId id="272" r:id="rId24"/>
    <p:sldId id="319" r:id="rId25"/>
    <p:sldId id="273" r:id="rId26"/>
    <p:sldId id="320" r:id="rId27"/>
    <p:sldId id="274" r:id="rId28"/>
    <p:sldId id="276" r:id="rId29"/>
    <p:sldId id="306" r:id="rId30"/>
    <p:sldId id="307" r:id="rId31"/>
    <p:sldId id="277" r:id="rId32"/>
    <p:sldId id="278" r:id="rId33"/>
    <p:sldId id="279" r:id="rId34"/>
    <p:sldId id="280" r:id="rId35"/>
    <p:sldId id="281" r:id="rId36"/>
    <p:sldId id="308" r:id="rId37"/>
    <p:sldId id="309" r:id="rId38"/>
    <p:sldId id="295" r:id="rId39"/>
    <p:sldId id="297" r:id="rId40"/>
    <p:sldId id="282" r:id="rId41"/>
    <p:sldId id="287" r:id="rId42"/>
    <p:sldId id="284" r:id="rId43"/>
    <p:sldId id="286" r:id="rId44"/>
    <p:sldId id="322" r:id="rId45"/>
    <p:sldId id="321" r:id="rId46"/>
    <p:sldId id="323" r:id="rId47"/>
    <p:sldId id="311" r:id="rId48"/>
    <p:sldId id="312" r:id="rId49"/>
    <p:sldId id="324" r:id="rId50"/>
    <p:sldId id="289" r:id="rId51"/>
    <p:sldId id="326" r:id="rId52"/>
    <p:sldId id="316" r:id="rId53"/>
    <p:sldId id="317" r:id="rId54"/>
  </p:sldIdLst>
  <p:sldSz cx="9144000" cy="5143500" type="screen16x9"/>
  <p:notesSz cx="6858000" cy="9144000"/>
  <p:embeddedFontLst>
    <p:embeddedFont>
      <p:font typeface="Amatic SC" panose="020B0604020202020204" charset="-79"/>
      <p:regular r:id="rId56"/>
      <p:bold r:id="rId57"/>
    </p:embeddedFont>
    <p:embeddedFont>
      <p:font typeface="Bree Serif" panose="020B0604020202020204" charset="0"/>
      <p:regular r:id="rId58"/>
    </p:embeddedFont>
    <p:embeddedFont>
      <p:font typeface="Trebuchet MS" panose="020B0603020202020204" pitchFamily="3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MS PGothic" panose="020B0600070205080204" pitchFamily="34" charset="-128"/>
      <p:regular r:id="rId67"/>
    </p:embeddedFont>
    <p:embeddedFont>
      <p:font typeface="Wingdings 3" panose="05040102010807070707" pitchFamily="18" charset="2"/>
      <p:regular r:id="rId68"/>
    </p:embeddedFont>
    <p:embeddedFont>
      <p:font typeface="Arial Narrow" panose="020B0606020202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Source Code Pro" panose="020B060402020202020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D37DDB-07F2-401F-93E6-E146A47E216B}">
  <a:tblStyle styleId="{F2D37DDB-07F2-401F-93E6-E146A47E216B}"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3" autoAdjust="0"/>
    <p:restoredTop sz="41623" autoAdjust="0"/>
  </p:normalViewPr>
  <p:slideViewPr>
    <p:cSldViewPr snapToGrid="0">
      <p:cViewPr varScale="1">
        <p:scale>
          <a:sx n="33" d="100"/>
          <a:sy n="33" d="100"/>
        </p:scale>
        <p:origin x="2100" y="48"/>
      </p:cViewPr>
      <p:guideLst/>
    </p:cSldViewPr>
  </p:slideViewPr>
  <p:outlineViewPr>
    <p:cViewPr>
      <p:scale>
        <a:sx n="33" d="100"/>
        <a:sy n="33" d="100"/>
      </p:scale>
      <p:origin x="0" y="0"/>
    </p:cViewPr>
  </p:outlineViewPr>
  <p:notesTextViewPr>
    <p:cViewPr>
      <p:scale>
        <a:sx n="100" d="100"/>
        <a:sy n="100" d="100"/>
      </p:scale>
      <p:origin x="0" y="-488"/>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6.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7.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youtu.be/bDHEEV0M62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healthcare.gov/screener/marketplace.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Do welcome, introductions, and any housekeeping items while this slide is up.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1100" b="1" i="0" u="none" strike="noStrike" kern="0" cap="none" spc="0" normalizeH="0" baseline="0" noProof="0" dirty="0" smtClean="0">
                <a:ln>
                  <a:noFill/>
                </a:ln>
                <a:solidFill>
                  <a:srgbClr val="000000"/>
                </a:solidFill>
                <a:effectLst/>
                <a:uLnTx/>
                <a:uFillTx/>
                <a:latin typeface="Calibri"/>
                <a:ea typeface="Calibri"/>
                <a:cs typeface="Calibri"/>
                <a:sym typeface="Calibri"/>
              </a:rPr>
              <a:t>IMPORTANT NOTE- </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Slide 2: Preparing to Present should be hidden. It contains instructions and important links, but should not be part of the slide presentation. </a:t>
            </a:r>
          </a:p>
          <a:p>
            <a:pPr marL="0" lvl="0" indent="0" rtl="0">
              <a:lnSpc>
                <a:spcPct val="115000"/>
              </a:lnSpc>
              <a:spcBef>
                <a:spcPts val="0"/>
              </a:spcBef>
              <a:spcAft>
                <a:spcPts val="0"/>
              </a:spcAft>
              <a:buNone/>
            </a:pPr>
            <a:endParaRPr dirty="0"/>
          </a:p>
        </p:txBody>
      </p:sp>
    </p:spTree>
    <p:extLst>
      <p:ext uri="{BB962C8B-B14F-4D97-AF65-F5344CB8AC3E}">
        <p14:creationId xmlns:p14="http://schemas.microsoft.com/office/powerpoint/2010/main" val="285000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b="1" u="sng" dirty="0" smtClean="0">
                <a:latin typeface="Calibri"/>
                <a:ea typeface="Calibri"/>
                <a:cs typeface="Calibri"/>
                <a:sym typeface="Calibri"/>
              </a:rPr>
              <a:t>Self-Advocacy:</a:t>
            </a:r>
            <a:r>
              <a:rPr lang="en" b="1" u="sng" baseline="0" dirty="0" smtClean="0">
                <a:latin typeface="Calibri"/>
                <a:ea typeface="Calibri"/>
                <a:cs typeface="Calibri"/>
                <a:sym typeface="Calibri"/>
              </a:rPr>
              <a:t> </a:t>
            </a:r>
            <a:r>
              <a:rPr lang="en" b="1" u="sng" dirty="0" smtClean="0">
                <a:latin typeface="Calibri"/>
                <a:ea typeface="Calibri"/>
                <a:cs typeface="Calibri"/>
                <a:sym typeface="Calibri"/>
              </a:rPr>
              <a:t>Making a PB&amp;J Sandwich </a:t>
            </a:r>
          </a:p>
          <a:p>
            <a:pPr lvl="0" rtl="0">
              <a:lnSpc>
                <a:spcPct val="115000"/>
              </a:lnSpc>
              <a:spcBef>
                <a:spcPts val="0"/>
              </a:spcBef>
              <a:buNone/>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ACTIVITY</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The importance of clear, detailed communication as part of self-advocacy</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100" b="1" u="sng"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a:t>
            </a:r>
          </a:p>
          <a:p>
            <a:pPr lvl="0" rtl="0">
              <a:lnSpc>
                <a:spcPct val="115000"/>
              </a:lnSpc>
              <a:spcBef>
                <a:spcPts val="0"/>
              </a:spcBef>
              <a:buNone/>
            </a:pPr>
            <a:r>
              <a:rPr lang="en" b="0" i="0" u="none" dirty="0" smtClean="0">
                <a:latin typeface="Calibri"/>
                <a:ea typeface="Calibri"/>
                <a:cs typeface="Calibri"/>
                <a:sym typeface="Calibri"/>
              </a:rPr>
              <a:t>While</a:t>
            </a:r>
            <a:r>
              <a:rPr lang="en" b="0" i="0" u="none" baseline="0" dirty="0" smtClean="0">
                <a:latin typeface="Calibri"/>
                <a:ea typeface="Calibri"/>
                <a:cs typeface="Calibri"/>
                <a:sym typeface="Calibri"/>
              </a:rPr>
              <a:t> you’re on t</a:t>
            </a:r>
            <a:r>
              <a:rPr lang="en-US" b="0" i="0" u="none" baseline="0" dirty="0" smtClean="0">
                <a:latin typeface="Calibri"/>
                <a:ea typeface="Calibri"/>
                <a:cs typeface="Calibri"/>
                <a:sym typeface="Calibri"/>
              </a:rPr>
              <a:t>he</a:t>
            </a:r>
            <a:r>
              <a:rPr lang="en" b="0" i="0" u="none" baseline="0" dirty="0" smtClean="0">
                <a:latin typeface="Calibri"/>
                <a:ea typeface="Calibri"/>
                <a:cs typeface="Calibri"/>
                <a:sym typeface="Calibri"/>
              </a:rPr>
              <a:t> First Animation of the slide- </a:t>
            </a:r>
            <a:endParaRPr lang="en" b="0" i="0" u="none" dirty="0" smtClean="0">
              <a:latin typeface="Calibri"/>
              <a:ea typeface="Calibri"/>
              <a:cs typeface="Calibri"/>
              <a:sym typeface="Calibri"/>
            </a:endParaRPr>
          </a:p>
          <a:p>
            <a:pPr lvl="0" rtl="0">
              <a:lnSpc>
                <a:spcPct val="115000"/>
              </a:lnSpc>
              <a:spcBef>
                <a:spcPts val="0"/>
              </a:spcBef>
              <a:buNone/>
            </a:pPr>
            <a:r>
              <a:rPr lang="en" b="0" i="1" u="none" dirty="0" smtClean="0">
                <a:latin typeface="Calibri"/>
                <a:ea typeface="Calibri"/>
                <a:cs typeface="Calibri"/>
                <a:sym typeface="Calibri"/>
              </a:rPr>
              <a:t>“Now</a:t>
            </a:r>
            <a:r>
              <a:rPr lang="en" b="0" i="1" u="none" baseline="0" dirty="0" smtClean="0">
                <a:latin typeface="Calibri"/>
                <a:ea typeface="Calibri"/>
                <a:cs typeface="Calibri"/>
                <a:sym typeface="Calibri"/>
              </a:rPr>
              <a:t> we’re going to do an activity that focuses on the importance of clear, detailed communication as part of self-advocacy. Working with a partner, each person should give the o</a:t>
            </a:r>
            <a:r>
              <a:rPr lang="en-US" b="0" i="1" u="none" baseline="0" dirty="0" smtClean="0">
                <a:latin typeface="Calibri"/>
                <a:ea typeface="Calibri"/>
                <a:cs typeface="Calibri"/>
                <a:sym typeface="Calibri"/>
              </a:rPr>
              <a:t>th</a:t>
            </a:r>
            <a:r>
              <a:rPr lang="en" b="0" i="1" u="none" baseline="0" dirty="0" smtClean="0">
                <a:latin typeface="Calibri"/>
                <a:ea typeface="Calibri"/>
                <a:cs typeface="Calibri"/>
                <a:sym typeface="Calibri"/>
              </a:rPr>
              <a:t>er instructions for xactly how to make you a perfect PB&amp;J sandwich. </a:t>
            </a:r>
            <a:r>
              <a:rPr lang="en-US" b="0" i="1" u="none" baseline="0" dirty="0" smtClean="0">
                <a:latin typeface="Calibri"/>
                <a:ea typeface="Calibri"/>
                <a:cs typeface="Calibri"/>
                <a:sym typeface="Calibri"/>
              </a:rPr>
              <a:t>L</a:t>
            </a:r>
            <a:r>
              <a:rPr lang="en" b="0" i="1" u="none" baseline="0" dirty="0" smtClean="0">
                <a:latin typeface="Calibri"/>
                <a:ea typeface="Calibri"/>
                <a:cs typeface="Calibri"/>
                <a:sym typeface="Calibri"/>
              </a:rPr>
              <a:t>et’s try to stick to 2 minutes per person.” </a:t>
            </a:r>
            <a:r>
              <a:rPr lang="en" b="0" i="0" u="none" baseline="0" dirty="0" smtClean="0">
                <a:latin typeface="Calibri"/>
                <a:ea typeface="Calibri"/>
                <a:cs typeface="Calibri"/>
                <a:sym typeface="Calibri"/>
              </a:rPr>
              <a:t>(After a few mintes have passed, continue.) </a:t>
            </a:r>
          </a:p>
          <a:p>
            <a:pPr lvl="0" rtl="0">
              <a:lnSpc>
                <a:spcPct val="115000"/>
              </a:lnSpc>
              <a:spcBef>
                <a:spcPts val="0"/>
              </a:spcBef>
              <a:buNone/>
            </a:pPr>
            <a:r>
              <a:rPr lang="en" b="0" i="1" u="none" baseline="0" dirty="0" smtClean="0">
                <a:latin typeface="Calibri"/>
                <a:ea typeface="Calibri"/>
                <a:cs typeface="Calibri"/>
                <a:sym typeface="Calibri"/>
              </a:rPr>
              <a:t>What did we learn from this- Did you get enough detail from your partner’s description to feel confident about making them their PERFECT sandwich? </a:t>
            </a:r>
            <a:r>
              <a:rPr lang="en" b="0" i="0" u="none" baseline="0" dirty="0" smtClean="0">
                <a:latin typeface="Calibri"/>
                <a:ea typeface="Calibri"/>
                <a:cs typeface="Calibri"/>
                <a:sym typeface="Calibri"/>
              </a:rPr>
              <a:t>(Take a few answers. The idea is to highlight the importance of giving clear, detailed information. And to ask for more detail when you need it.) </a:t>
            </a:r>
          </a:p>
          <a:p>
            <a:pPr lvl="0" rtl="0">
              <a:lnSpc>
                <a:spcPct val="115000"/>
              </a:lnSpc>
              <a:spcBef>
                <a:spcPts val="0"/>
              </a:spcBef>
              <a:buNone/>
            </a:pPr>
            <a:r>
              <a:rPr lang="en" b="0" i="1" u="none" baseline="0" dirty="0" smtClean="0">
                <a:latin typeface="Calibri"/>
                <a:ea typeface="Calibri"/>
                <a:cs typeface="Calibri"/>
                <a:sym typeface="Calibri"/>
              </a:rPr>
              <a:t>What else did we learn- Does everyone make their PB&amp;J exactly the same way, with exactly the same ingredients? </a:t>
            </a:r>
            <a:r>
              <a:rPr lang="en" b="0" i="0" u="none" baseline="0" dirty="0" smtClean="0">
                <a:latin typeface="Calibri"/>
                <a:ea typeface="Calibri"/>
                <a:cs typeface="Calibri"/>
                <a:sym typeface="Calibri"/>
              </a:rPr>
              <a:t>(Take a few answers. T</a:t>
            </a:r>
            <a:r>
              <a:rPr lang="en-US" b="0" i="0" u="none" baseline="0" dirty="0" smtClean="0">
                <a:latin typeface="Calibri"/>
                <a:ea typeface="Calibri"/>
                <a:cs typeface="Calibri"/>
                <a:sym typeface="Calibri"/>
              </a:rPr>
              <a:t>h</a:t>
            </a:r>
            <a:r>
              <a:rPr lang="en" b="0" i="0" u="none" baseline="0" dirty="0" smtClean="0">
                <a:latin typeface="Calibri"/>
                <a:ea typeface="Calibri"/>
                <a:cs typeface="Calibri"/>
                <a:sym typeface="Calibri"/>
              </a:rPr>
              <a:t>e idea is to highlight differences from person to person.) </a:t>
            </a:r>
          </a:p>
          <a:p>
            <a:pPr lvl="0" rtl="0">
              <a:lnSpc>
                <a:spcPct val="115000"/>
              </a:lnSpc>
              <a:spcBef>
                <a:spcPts val="0"/>
              </a:spcBef>
              <a:buNone/>
            </a:pPr>
            <a:endParaRPr lang="en" b="0" i="0" u="none" baseline="0" dirty="0" smtClean="0">
              <a:latin typeface="Calibri"/>
              <a:ea typeface="Calibri"/>
              <a:cs typeface="Calibri"/>
              <a:sym typeface="Calibri"/>
            </a:endParaRPr>
          </a:p>
          <a:p>
            <a:pPr lvl="0" rtl="0">
              <a:lnSpc>
                <a:spcPct val="115000"/>
              </a:lnSpc>
              <a:spcBef>
                <a:spcPts val="0"/>
              </a:spcBef>
              <a:buNone/>
            </a:pPr>
            <a:r>
              <a:rPr lang="en" b="0" i="0" u="none" baseline="0" dirty="0" smtClean="0">
                <a:latin typeface="Calibri"/>
                <a:ea typeface="Calibri"/>
                <a:cs typeface="Calibri"/>
                <a:sym typeface="Calibri"/>
              </a:rPr>
              <a:t>Advance to the Second Animation of the slide and continute- </a:t>
            </a:r>
          </a:p>
          <a:p>
            <a:pPr marL="0" marR="0" lvl="0" indent="0" algn="l" defTabSz="914400" rtl="0" eaLnBrk="1" fontAlgn="auto" latinLnBrk="0" hangingPunct="1">
              <a:lnSpc>
                <a:spcPct val="115000"/>
              </a:lnSpc>
              <a:spcBef>
                <a:spcPts val="0"/>
              </a:spcBef>
              <a:spcAft>
                <a:spcPts val="0"/>
              </a:spcAft>
              <a:buClrTx/>
              <a:buSzTx/>
              <a:buFontTx/>
              <a:buNone/>
              <a:tabLst/>
              <a:defRPr/>
            </a:pPr>
            <a:r>
              <a:rPr lang="en" b="0" i="1" u="none" baseline="0" dirty="0" smtClean="0">
                <a:latin typeface="Calibri"/>
                <a:ea typeface="Calibri"/>
                <a:cs typeface="Calibri"/>
                <a:sym typeface="Calibri"/>
              </a:rPr>
              <a:t>“How does this relate to self-advocacy and health care?” </a:t>
            </a:r>
            <a:r>
              <a:rPr lang="en" b="0" i="0" u="none" baseline="0" dirty="0" smtClean="0">
                <a:latin typeface="Calibri"/>
                <a:ea typeface="Calibri"/>
                <a:cs typeface="Calibri"/>
                <a:sym typeface="Calibri"/>
              </a:rPr>
              <a:t>(Take a few answers. Main idea #1 is that no two patients are exactly the same, even if they have the same illness or health care issue. Main idea #2 is that to get the health care you want and need, communication needs to be clear and detailed– from you to the care provider, and from the care provider to you.)</a:t>
            </a:r>
            <a:endParaRPr lang="en" b="1" i="0" u="sng" dirty="0" smtClean="0">
              <a:latin typeface="Calibri"/>
              <a:ea typeface="Calibri"/>
              <a:cs typeface="Calibri"/>
              <a:sym typeface="Calibri"/>
            </a:endParaRPr>
          </a:p>
          <a:p>
            <a:pPr lvl="0" rtl="0">
              <a:lnSpc>
                <a:spcPct val="115000"/>
              </a:lnSpc>
              <a:spcBef>
                <a:spcPts val="0"/>
              </a:spcBef>
              <a:buNone/>
            </a:pPr>
            <a:endParaRPr lang="en" b="0" i="0" u="none"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i="1" dirty="0" smtClean="0">
                <a:latin typeface="Calibri"/>
                <a:ea typeface="Calibri"/>
                <a:cs typeface="Calibri"/>
                <a:sym typeface="Calibri"/>
              </a:rPr>
              <a:t>“Just like everyone has a particular way of making a PB&amp;J sandwich, everyone has their own specific health needs. Care</a:t>
            </a:r>
            <a:r>
              <a:rPr lang="en-US" i="1" baseline="0" dirty="0" smtClean="0">
                <a:latin typeface="Calibri"/>
                <a:ea typeface="Calibri"/>
                <a:cs typeface="Calibri"/>
                <a:sym typeface="Calibri"/>
              </a:rPr>
              <a:t> providers aren’t </a:t>
            </a:r>
            <a:r>
              <a:rPr lang="en-US" i="1" dirty="0" smtClean="0">
                <a:latin typeface="Calibri"/>
                <a:ea typeface="Calibri"/>
                <a:cs typeface="Calibri"/>
                <a:sym typeface="Calibri"/>
              </a:rPr>
              <a:t>mind readers so they are not going to know what you need unless you advocate for yourself. Don’t assume they can tell how you are feeling just by looking at you. And</a:t>
            </a:r>
            <a:r>
              <a:rPr lang="en-US" i="1" baseline="0" dirty="0" smtClean="0">
                <a:latin typeface="Calibri"/>
                <a:ea typeface="Calibri"/>
                <a:cs typeface="Calibri"/>
                <a:sym typeface="Calibri"/>
              </a:rPr>
              <a:t> don’t hesitate to ask questions and take notes.</a:t>
            </a:r>
            <a:r>
              <a:rPr lang="en-US" i="1" dirty="0" smtClean="0">
                <a:latin typeface="Calibri"/>
                <a:ea typeface="Calibri"/>
                <a:cs typeface="Calibri"/>
                <a:sym typeface="Calibri"/>
              </a:rPr>
              <a:t>”</a:t>
            </a:r>
            <a:endParaRPr lang="en-US" dirty="0" smtClean="0">
              <a:latin typeface="Calibri"/>
              <a:ea typeface="Calibri"/>
              <a:cs typeface="Calibri"/>
              <a:sym typeface="Calibri"/>
            </a:endParaRPr>
          </a:p>
          <a:p>
            <a:pPr lvl="0" rtl="0">
              <a:lnSpc>
                <a:spcPct val="115000"/>
              </a:lnSpc>
              <a:spcBef>
                <a:spcPts val="0"/>
              </a:spcBef>
              <a:buNone/>
            </a:pPr>
            <a:endParaRPr dirty="0">
              <a:latin typeface="Calibri"/>
              <a:ea typeface="Calibri"/>
              <a:cs typeface="Calibri"/>
              <a:sym typeface="Calibri"/>
            </a:endParaRPr>
          </a:p>
          <a:p>
            <a:pPr marL="158750" lvl="0" indent="0" rtl="0">
              <a:lnSpc>
                <a:spcPct val="115000"/>
              </a:lnSpc>
              <a:spcBef>
                <a:spcPts val="0"/>
              </a:spcBef>
              <a:buSzPct val="100000"/>
              <a:buFont typeface="Calibri"/>
              <a:buNone/>
            </a:pPr>
            <a:endParaRPr lang="en" i="1" dirty="0">
              <a:latin typeface="Calibri"/>
              <a:ea typeface="Calibri"/>
              <a:cs typeface="Calibri"/>
              <a:sym typeface="Calibri"/>
            </a:endParaRPr>
          </a:p>
          <a:p>
            <a:pPr marL="914400" lvl="0" indent="0" rtl="0">
              <a:lnSpc>
                <a:spcPct val="115000"/>
              </a:lnSpc>
              <a:spcBef>
                <a:spcPts val="0"/>
              </a:spcBef>
              <a:spcAft>
                <a:spcPts val="0"/>
              </a:spcAft>
              <a:buNone/>
            </a:pPr>
            <a:endParaRPr lang="en-US" i="1" dirty="0" smtClean="0">
              <a:solidFill>
                <a:srgbClr val="FF0000"/>
              </a:solidFill>
              <a:latin typeface="Calibri"/>
              <a:ea typeface="Calibri"/>
              <a:cs typeface="Calibri"/>
              <a:sym typeface="Calibri"/>
            </a:endParaRPr>
          </a:p>
          <a:p>
            <a:pPr marL="158750" lvl="0" indent="0" rtl="0">
              <a:lnSpc>
                <a:spcPct val="115000"/>
              </a:lnSpc>
              <a:spcBef>
                <a:spcPts val="0"/>
              </a:spcBef>
              <a:buSzPct val="100000"/>
              <a:buFont typeface="Calibri"/>
              <a:buNone/>
            </a:pPr>
            <a:endParaRPr lang="en" i="1" dirty="0" smtClean="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 b="1" u="sng" dirty="0" smtClean="0">
                <a:latin typeface="Calibri"/>
                <a:ea typeface="Calibri"/>
                <a:cs typeface="Calibri"/>
                <a:sym typeface="Calibri"/>
              </a:rPr>
              <a:t>Self-Advocate</a:t>
            </a:r>
            <a:r>
              <a:rPr lang="en" b="1" u="sng" baseline="0" dirty="0" smtClean="0">
                <a:latin typeface="Calibri"/>
                <a:ea typeface="Calibri"/>
                <a:cs typeface="Calibri"/>
                <a:sym typeface="Calibri"/>
              </a:rPr>
              <a:t> Qualities</a:t>
            </a:r>
            <a:r>
              <a:rPr lang="en" b="1" u="none" baseline="0"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 3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ACTIVITY</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The elements of being a strong self-advocate</a:t>
            </a:r>
            <a:endParaRPr lang="en" b="0" dirty="0">
              <a:latin typeface="Calibri"/>
              <a:ea typeface="Calibri"/>
              <a:cs typeface="Calibri"/>
              <a:sym typeface="Calibri"/>
            </a:endParaRPr>
          </a:p>
          <a:p>
            <a:pPr marL="158750" lvl="0" indent="0" rtl="0">
              <a:lnSpc>
                <a:spcPct val="115000"/>
              </a:lnSpc>
              <a:spcBef>
                <a:spcPts val="0"/>
              </a:spcBef>
              <a:buSzPct val="100000"/>
              <a:buFont typeface="Calibri"/>
              <a:buNone/>
            </a:pPr>
            <a:endParaRPr lang="en"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a:t>
            </a:r>
          </a:p>
          <a:p>
            <a:pPr lvl="0" rtl="0">
              <a:lnSpc>
                <a:spcPct val="115000"/>
              </a:lnSpc>
              <a:spcBef>
                <a:spcPts val="0"/>
              </a:spcBef>
              <a:buNone/>
            </a:pPr>
            <a:r>
              <a:rPr lang="en" b="0" i="0" u="none" dirty="0" smtClean="0">
                <a:latin typeface="Calibri"/>
                <a:ea typeface="Calibri"/>
                <a:cs typeface="Calibri"/>
                <a:sym typeface="Calibri"/>
              </a:rPr>
              <a:t>While</a:t>
            </a:r>
            <a:r>
              <a:rPr lang="en" b="0" i="0" u="none" baseline="0" dirty="0" smtClean="0">
                <a:latin typeface="Calibri"/>
                <a:ea typeface="Calibri"/>
                <a:cs typeface="Calibri"/>
                <a:sym typeface="Calibri"/>
              </a:rPr>
              <a:t> you’re on t</a:t>
            </a:r>
            <a:r>
              <a:rPr lang="en-US" b="0" i="0" u="none" baseline="0" dirty="0" smtClean="0">
                <a:latin typeface="Calibri"/>
                <a:ea typeface="Calibri"/>
                <a:cs typeface="Calibri"/>
                <a:sym typeface="Calibri"/>
              </a:rPr>
              <a:t>he</a:t>
            </a:r>
            <a:r>
              <a:rPr lang="en" b="0" i="0" u="none" baseline="0" dirty="0" smtClean="0">
                <a:latin typeface="Calibri"/>
                <a:ea typeface="Calibri"/>
                <a:cs typeface="Calibri"/>
                <a:sym typeface="Calibri"/>
              </a:rPr>
              <a:t> First Animation of the slide-</a:t>
            </a:r>
          </a:p>
          <a:p>
            <a:pPr marL="158750" lvl="0" indent="0" rtl="0">
              <a:lnSpc>
                <a:spcPct val="115000"/>
              </a:lnSpc>
              <a:spcBef>
                <a:spcPts val="0"/>
              </a:spcBef>
              <a:spcAft>
                <a:spcPts val="0"/>
              </a:spcAft>
              <a:buSzPts val="1100"/>
              <a:buFont typeface="+mj-lt"/>
              <a:buNone/>
            </a:pPr>
            <a:r>
              <a:rPr lang="en-US" sz="1000" i="1" dirty="0" smtClean="0">
                <a:latin typeface="Calibri"/>
                <a:ea typeface="Calibri"/>
                <a:cs typeface="Calibri"/>
                <a:sym typeface="Calibri"/>
              </a:rPr>
              <a:t>“This</a:t>
            </a:r>
            <a:r>
              <a:rPr lang="en-US" sz="1000" i="1" baseline="0" dirty="0" smtClean="0">
                <a:latin typeface="Calibri"/>
                <a:ea typeface="Calibri"/>
                <a:cs typeface="Calibri"/>
                <a:sym typeface="Calibri"/>
              </a:rPr>
              <a:t> slide lists the characteristics of strong self-advocates.” </a:t>
            </a:r>
            <a:r>
              <a:rPr lang="en-US" sz="1000" i="0" baseline="0" dirty="0" smtClean="0">
                <a:latin typeface="Calibri"/>
                <a:ea typeface="Calibri"/>
                <a:cs typeface="Calibri"/>
                <a:sym typeface="Calibri"/>
              </a:rPr>
              <a:t>(Read them out loud. Do not assume the participants can read them.) </a:t>
            </a:r>
          </a:p>
          <a:p>
            <a:pPr marL="158750" lvl="0" indent="0" rtl="0">
              <a:lnSpc>
                <a:spcPct val="115000"/>
              </a:lnSpc>
              <a:spcBef>
                <a:spcPts val="0"/>
              </a:spcBef>
              <a:spcAft>
                <a:spcPts val="0"/>
              </a:spcAft>
              <a:buSzPts val="1100"/>
              <a:buFont typeface="+mj-lt"/>
              <a:buNone/>
            </a:pPr>
            <a:r>
              <a:rPr lang="en-US" sz="1000" i="1" baseline="0" dirty="0" smtClean="0">
                <a:latin typeface="Calibri"/>
                <a:ea typeface="Calibri"/>
                <a:cs typeface="Calibri"/>
                <a:sym typeface="Calibri"/>
              </a:rPr>
              <a:t>“Which of these skills are you already good at?” </a:t>
            </a:r>
            <a:r>
              <a:rPr lang="en-US" sz="1000" i="0" baseline="0" dirty="0" smtClean="0">
                <a:latin typeface="Calibri"/>
                <a:ea typeface="Calibri"/>
                <a:cs typeface="Calibri"/>
                <a:sym typeface="Calibri"/>
              </a:rPr>
              <a:t>(Take a few volunteers. Be prepared to share your own answers.) </a:t>
            </a:r>
          </a:p>
          <a:p>
            <a:pPr marL="158750" marR="0" lvl="0" indent="0" algn="l" defTabSz="914400" rtl="0" eaLnBrk="1" fontAlgn="auto" latinLnBrk="0" hangingPunct="1">
              <a:lnSpc>
                <a:spcPct val="115000"/>
              </a:lnSpc>
              <a:spcBef>
                <a:spcPts val="0"/>
              </a:spcBef>
              <a:spcAft>
                <a:spcPts val="0"/>
              </a:spcAft>
              <a:buClrTx/>
              <a:buSzPts val="1100"/>
              <a:buFont typeface="+mj-lt"/>
              <a:buNone/>
              <a:tabLst/>
              <a:defRPr/>
            </a:pPr>
            <a:r>
              <a:rPr lang="en-US" sz="1000" i="1" baseline="0" dirty="0" smtClean="0">
                <a:latin typeface="Calibri"/>
                <a:ea typeface="Calibri"/>
                <a:cs typeface="Calibri"/>
                <a:sym typeface="Calibri"/>
              </a:rPr>
              <a:t>“Which of these skills do you want to work on?” </a:t>
            </a:r>
            <a:r>
              <a:rPr lang="en-US" sz="1000" i="0" baseline="0" dirty="0" smtClean="0">
                <a:latin typeface="Calibri"/>
                <a:ea typeface="Calibri"/>
                <a:cs typeface="Calibri"/>
                <a:sym typeface="Calibri"/>
              </a:rPr>
              <a:t>(Take a few volunteers. Be prepared to share your own answers.) </a:t>
            </a:r>
          </a:p>
          <a:p>
            <a:pPr marL="158750" marR="0" lvl="0" indent="0" algn="l" defTabSz="914400" rtl="0" eaLnBrk="1" fontAlgn="auto" latinLnBrk="0" hangingPunct="1">
              <a:lnSpc>
                <a:spcPct val="115000"/>
              </a:lnSpc>
              <a:spcBef>
                <a:spcPts val="0"/>
              </a:spcBef>
              <a:spcAft>
                <a:spcPts val="0"/>
              </a:spcAft>
              <a:buClrTx/>
              <a:buSzPts val="1100"/>
              <a:buFont typeface="+mj-lt"/>
              <a:buNone/>
              <a:tabLst/>
              <a:defRPr/>
            </a:pPr>
            <a:endParaRPr lang="en-US" sz="1000" i="0" baseline="0" dirty="0" smtClean="0">
              <a:latin typeface="Calibri"/>
              <a:ea typeface="Calibri"/>
              <a:cs typeface="Calibri"/>
              <a:sym typeface="Calibri"/>
            </a:endParaRPr>
          </a:p>
          <a:p>
            <a:pPr marL="158750" marR="0" lvl="0" indent="0" algn="l" defTabSz="914400" rtl="0" eaLnBrk="1" fontAlgn="auto" latinLnBrk="0" hangingPunct="1">
              <a:lnSpc>
                <a:spcPct val="115000"/>
              </a:lnSpc>
              <a:spcBef>
                <a:spcPts val="0"/>
              </a:spcBef>
              <a:spcAft>
                <a:spcPts val="0"/>
              </a:spcAft>
              <a:buClrTx/>
              <a:buSzPts val="1100"/>
              <a:buFont typeface="+mj-lt"/>
              <a:buNone/>
              <a:tabLst/>
              <a:defRPr/>
            </a:pPr>
            <a:r>
              <a:rPr lang="en" sz="1000" b="0" i="0" u="none" dirty="0" smtClean="0">
                <a:latin typeface="Calibri"/>
                <a:ea typeface="Calibri"/>
                <a:cs typeface="Calibri"/>
                <a:sym typeface="Calibri"/>
              </a:rPr>
              <a:t>While</a:t>
            </a:r>
            <a:r>
              <a:rPr lang="en" sz="1000" b="0" i="0" u="none" baseline="0" dirty="0" smtClean="0">
                <a:latin typeface="Calibri"/>
                <a:ea typeface="Calibri"/>
                <a:cs typeface="Calibri"/>
                <a:sym typeface="Calibri"/>
              </a:rPr>
              <a:t> you’re on t</a:t>
            </a:r>
            <a:r>
              <a:rPr lang="en-US" sz="1000" b="0" i="0" u="none" baseline="0" dirty="0" smtClean="0">
                <a:latin typeface="Calibri"/>
                <a:ea typeface="Calibri"/>
                <a:cs typeface="Calibri"/>
                <a:sym typeface="Calibri"/>
              </a:rPr>
              <a:t>he</a:t>
            </a:r>
            <a:r>
              <a:rPr lang="en" sz="1000" b="0" i="0" u="none" baseline="0" dirty="0" smtClean="0">
                <a:latin typeface="Calibri"/>
                <a:ea typeface="Calibri"/>
                <a:cs typeface="Calibri"/>
                <a:sym typeface="Calibri"/>
              </a:rPr>
              <a:t> Second Animation of the slide-</a:t>
            </a:r>
          </a:p>
          <a:p>
            <a:pPr marL="158750" marR="0" lvl="0" indent="0" algn="l" defTabSz="914400" rtl="0" eaLnBrk="1" fontAlgn="auto" latinLnBrk="0" hangingPunct="1">
              <a:lnSpc>
                <a:spcPct val="115000"/>
              </a:lnSpc>
              <a:spcBef>
                <a:spcPts val="0"/>
              </a:spcBef>
              <a:spcAft>
                <a:spcPts val="0"/>
              </a:spcAft>
              <a:buClrTx/>
              <a:buSzPts val="1100"/>
              <a:buFont typeface="+mj-lt"/>
              <a:buNone/>
              <a:tabLst/>
              <a:defRPr/>
            </a:pPr>
            <a:r>
              <a:rPr lang="en" sz="1000" b="0" i="1" u="none" baseline="0" dirty="0" smtClean="0">
                <a:latin typeface="Calibri"/>
                <a:ea typeface="Calibri"/>
                <a:cs typeface="Calibri"/>
                <a:sym typeface="Calibri"/>
              </a:rPr>
              <a:t>“The slide lists a few tips for strengthening your self-advocacy skills.” </a:t>
            </a:r>
            <a:r>
              <a:rPr lang="en-US" sz="1000" i="0" baseline="0" dirty="0" smtClean="0">
                <a:latin typeface="Calibri"/>
                <a:ea typeface="Calibri"/>
                <a:cs typeface="Calibri"/>
                <a:sym typeface="Calibri"/>
              </a:rPr>
              <a:t>(Read them out loud. Do not assume the participants can read them.)</a:t>
            </a:r>
          </a:p>
          <a:p>
            <a:pPr marL="158750" marR="0" lvl="0" indent="0" algn="l" defTabSz="914400" rtl="0" eaLnBrk="1" fontAlgn="auto" latinLnBrk="0" hangingPunct="1">
              <a:lnSpc>
                <a:spcPct val="115000"/>
              </a:lnSpc>
              <a:spcBef>
                <a:spcPts val="0"/>
              </a:spcBef>
              <a:spcAft>
                <a:spcPts val="0"/>
              </a:spcAft>
              <a:buClrTx/>
              <a:buSzPts val="1100"/>
              <a:buFont typeface="+mj-lt"/>
              <a:buNone/>
              <a:tabLst/>
              <a:defRPr/>
            </a:pPr>
            <a:r>
              <a:rPr lang="en-US" sz="1000" i="1" baseline="0" dirty="0" smtClean="0">
                <a:latin typeface="Calibri"/>
                <a:ea typeface="Calibri"/>
                <a:cs typeface="Calibri"/>
                <a:sym typeface="Calibri"/>
              </a:rPr>
              <a:t>“Do any of these tips jump out at you as being helpful in building your skills for self-advocacy?” </a:t>
            </a:r>
            <a:r>
              <a:rPr lang="en-US" sz="1000" i="0" baseline="0" dirty="0" smtClean="0">
                <a:latin typeface="Calibri"/>
                <a:ea typeface="Calibri"/>
                <a:cs typeface="Calibri"/>
                <a:sym typeface="Calibri"/>
              </a:rPr>
              <a:t>(Take a few volunteers. Be prepared to share your own answers.) </a:t>
            </a:r>
          </a:p>
          <a:p>
            <a:pPr marL="158750" marR="0" lvl="0" indent="0" algn="l" defTabSz="914400" rtl="0" eaLnBrk="1" fontAlgn="auto" latinLnBrk="0" hangingPunct="1">
              <a:lnSpc>
                <a:spcPct val="115000"/>
              </a:lnSpc>
              <a:spcBef>
                <a:spcPts val="0"/>
              </a:spcBef>
              <a:spcAft>
                <a:spcPts val="0"/>
              </a:spcAft>
              <a:buClrTx/>
              <a:buSzPts val="1100"/>
              <a:buFont typeface="+mj-lt"/>
              <a:buNone/>
              <a:tabLst/>
              <a:defRPr/>
            </a:pPr>
            <a:endParaRPr lang="en-US" sz="1000" i="0" baseline="0" dirty="0" smtClean="0">
              <a:latin typeface="Calibri"/>
              <a:ea typeface="Calibri"/>
              <a:cs typeface="Calibri"/>
              <a:sym typeface="Calibri"/>
            </a:endParaRPr>
          </a:p>
          <a:p>
            <a:pPr marL="158750" marR="0" lvl="0" indent="0" algn="l" defTabSz="914400" rtl="0" eaLnBrk="1" fontAlgn="auto" latinLnBrk="0" hangingPunct="1">
              <a:lnSpc>
                <a:spcPct val="115000"/>
              </a:lnSpc>
              <a:spcBef>
                <a:spcPts val="0"/>
              </a:spcBef>
              <a:spcAft>
                <a:spcPts val="0"/>
              </a:spcAft>
              <a:buClrTx/>
              <a:buSzPts val="1100"/>
              <a:buFont typeface="+mj-lt"/>
              <a:buNone/>
              <a:tabLst/>
              <a:defRPr/>
            </a:pPr>
            <a:r>
              <a:rPr lang="en-US" i="1" dirty="0" smtClean="0">
                <a:latin typeface="Calibri"/>
                <a:ea typeface="Calibri"/>
                <a:cs typeface="Calibri"/>
                <a:sym typeface="Calibri"/>
              </a:rPr>
              <a:t>“These skills are necessary to understand what your</a:t>
            </a:r>
            <a:r>
              <a:rPr lang="en-US" i="1" baseline="0" dirty="0" smtClean="0">
                <a:latin typeface="Calibri"/>
                <a:ea typeface="Calibri"/>
                <a:cs typeface="Calibri"/>
                <a:sym typeface="Calibri"/>
              </a:rPr>
              <a:t> care providers are </a:t>
            </a:r>
            <a:r>
              <a:rPr lang="en-US" i="1" dirty="0" smtClean="0">
                <a:latin typeface="Calibri"/>
                <a:ea typeface="Calibri"/>
                <a:cs typeface="Calibri"/>
                <a:sym typeface="Calibri"/>
              </a:rPr>
              <a:t>telling you and for you to be able to tell them what you’re feeling/experiencing. These self-advocacy qualities will make it easier for you to navigate the healthcare system and help you get the best care possible. ”</a:t>
            </a:r>
            <a:endParaRPr lang="en-US" dirty="0" smtClean="0">
              <a:latin typeface="Calibri"/>
              <a:ea typeface="Calibri"/>
              <a:cs typeface="Calibri"/>
              <a:sym typeface="Calibri"/>
            </a:endParaRPr>
          </a:p>
          <a:p>
            <a:pPr marL="0" lvl="0" indent="0" rtl="0">
              <a:lnSpc>
                <a:spcPct val="115000"/>
              </a:lnSpc>
              <a:spcBef>
                <a:spcPts val="0"/>
              </a:spcBef>
              <a:spcAft>
                <a:spcPts val="0"/>
              </a:spcAft>
              <a:buNone/>
            </a:pPr>
            <a:endParaRPr lang="en-US" dirty="0" smtClean="0">
              <a:latin typeface="Calibri"/>
              <a:ea typeface="Calibri"/>
              <a:cs typeface="Calibri"/>
              <a:sym typeface="Calibri"/>
            </a:endParaRPr>
          </a:p>
          <a:p>
            <a:pPr marL="0" lvl="0" indent="0" rtl="0">
              <a:lnSpc>
                <a:spcPct val="115000"/>
              </a:lnSpc>
              <a:spcBef>
                <a:spcPts val="0"/>
              </a:spcBef>
              <a:spcAft>
                <a:spcPts val="0"/>
              </a:spcAft>
              <a:buNone/>
            </a:pPr>
            <a:endParaRPr lang="en-US" dirty="0" smtClean="0">
              <a:latin typeface="Calibri"/>
              <a:ea typeface="Calibri"/>
              <a:cs typeface="Calibri"/>
              <a:sym typeface="Calibri"/>
            </a:endParaRPr>
          </a:p>
          <a:p>
            <a:pPr marL="0" lvl="0" indent="0" rtl="0">
              <a:spcBef>
                <a:spcPts val="0"/>
              </a:spcBef>
              <a:spcAft>
                <a:spcPts val="0"/>
              </a:spcAft>
              <a:buNone/>
            </a:pPr>
            <a:endParaRPr lang="en-US" dirty="0" smtClean="0">
              <a:latin typeface="Calibri"/>
              <a:ea typeface="Calibri"/>
              <a:cs typeface="Calibri"/>
              <a:sym typeface="Calibri"/>
            </a:endParaRPr>
          </a:p>
          <a:p>
            <a:pPr marL="457200" lvl="0" indent="-298450" rtl="0">
              <a:lnSpc>
                <a:spcPct val="115000"/>
              </a:lnSpc>
              <a:spcBef>
                <a:spcPts val="0"/>
              </a:spcBef>
              <a:buSzPct val="100000"/>
              <a:buFont typeface="Calibri"/>
              <a:buAutoNum type="arabicPeriod"/>
            </a:pPr>
            <a:endParaRPr lang="en" i="1" dirty="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u="sng" dirty="0" smtClean="0">
                <a:latin typeface="Calibri"/>
                <a:ea typeface="Calibri"/>
                <a:cs typeface="Calibri"/>
                <a:sym typeface="Calibri"/>
              </a:rPr>
              <a:t>Types</a:t>
            </a:r>
            <a:r>
              <a:rPr lang="en" b="1" u="sng" baseline="0" dirty="0" smtClean="0">
                <a:latin typeface="Calibri"/>
                <a:ea typeface="Calibri"/>
                <a:cs typeface="Calibri"/>
                <a:sym typeface="Calibri"/>
              </a:rPr>
              <a:t> of Care Providers: </a:t>
            </a:r>
            <a:r>
              <a:rPr lang="en" b="1" u="sng" dirty="0" smtClean="0">
                <a:latin typeface="Calibri"/>
                <a:ea typeface="Calibri"/>
                <a:cs typeface="Calibri"/>
                <a:sym typeface="Calibri"/>
              </a:rPr>
              <a:t>Primary Care Physician </a:t>
            </a:r>
            <a:r>
              <a:rPr lang="en-US" sz="1100" b="0" u="none" baseline="0" dirty="0" smtClean="0">
                <a:latin typeface="Calibri"/>
                <a:ea typeface="Calibri"/>
                <a:cs typeface="Calibri"/>
                <a:sym typeface="Calibri"/>
              </a:rPr>
              <a:t>(This discussion goes with page 4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b="1" u="none" baseline="0"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SLIDE</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The importance of having a PCP (Primary Care Physician); How to find a PCP that’s right for you.</a:t>
            </a:r>
            <a:endParaRPr lang="en-US" dirty="0" smtClean="0">
              <a:latin typeface="Calibri"/>
              <a:ea typeface="Calibri"/>
              <a:cs typeface="Calibri"/>
              <a:sym typeface="Calibri"/>
            </a:endParaRPr>
          </a:p>
          <a:p>
            <a:pPr lvl="0" rtl="0">
              <a:spcBef>
                <a:spcPts val="0"/>
              </a:spcBef>
              <a:buNone/>
            </a:pPr>
            <a:endParaRPr lang="en-US" b="1" u="sng"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a:t>
            </a:r>
          </a:p>
          <a:p>
            <a:pPr marL="0" marR="0" lvl="0" indent="0" algn="l" defTabSz="914400" rtl="0" eaLnBrk="1" fontAlgn="auto" latinLnBrk="0" hangingPunct="1">
              <a:lnSpc>
                <a:spcPct val="115000"/>
              </a:lnSpc>
              <a:spcBef>
                <a:spcPts val="0"/>
              </a:spcBef>
              <a:spcAft>
                <a:spcPts val="0"/>
              </a:spcAft>
              <a:buClrTx/>
              <a:buSzTx/>
              <a:buFontTx/>
              <a:buNone/>
              <a:tabLst/>
              <a:defRPr/>
            </a:pPr>
            <a:r>
              <a:rPr lang="en" sz="1100" b="0" i="0" u="none" dirty="0" smtClean="0">
                <a:latin typeface="Calibri"/>
                <a:ea typeface="Calibri"/>
                <a:cs typeface="Calibri"/>
                <a:sym typeface="Calibri"/>
              </a:rPr>
              <a:t>While</a:t>
            </a:r>
            <a:r>
              <a:rPr lang="en" sz="1100" b="0" i="0" u="none" baseline="0" dirty="0" smtClean="0">
                <a:latin typeface="Calibri"/>
                <a:ea typeface="Calibri"/>
                <a:cs typeface="Calibri"/>
                <a:sym typeface="Calibri"/>
              </a:rPr>
              <a:t> you’re on t</a:t>
            </a:r>
            <a:r>
              <a:rPr lang="en-US" sz="1100" b="0" i="0" u="none" baseline="0" dirty="0" smtClean="0">
                <a:latin typeface="Calibri"/>
                <a:ea typeface="Calibri"/>
                <a:cs typeface="Calibri"/>
                <a:sym typeface="Calibri"/>
              </a:rPr>
              <a:t>he</a:t>
            </a:r>
            <a:r>
              <a:rPr lang="en" sz="1100" b="0" i="0" u="none" baseline="0" dirty="0" smtClean="0">
                <a:latin typeface="Calibri"/>
                <a:ea typeface="Calibri"/>
                <a:cs typeface="Calibri"/>
                <a:sym typeface="Calibri"/>
              </a:rPr>
              <a:t> First Animation of the slide-</a:t>
            </a:r>
          </a:p>
          <a:p>
            <a:pPr lvl="0" rtl="0">
              <a:lnSpc>
                <a:spcPct val="115000"/>
              </a:lnSpc>
              <a:spcBef>
                <a:spcPts val="0"/>
              </a:spcBef>
              <a:buNone/>
            </a:pPr>
            <a:r>
              <a:rPr lang="en-US" i="1" dirty="0" smtClean="0">
                <a:latin typeface="Calibri"/>
                <a:ea typeface="Calibri"/>
                <a:cs typeface="Calibri"/>
                <a:sym typeface="Calibri"/>
              </a:rPr>
              <a:t>“Let’s talk a little</a:t>
            </a:r>
            <a:r>
              <a:rPr lang="en-US" i="1" baseline="0" dirty="0" smtClean="0">
                <a:latin typeface="Calibri"/>
                <a:ea typeface="Calibri"/>
                <a:cs typeface="Calibri"/>
                <a:sym typeface="Calibri"/>
              </a:rPr>
              <a:t> bit about types of care providers. H</a:t>
            </a:r>
            <a:r>
              <a:rPr lang="en-US" i="1" dirty="0" smtClean="0">
                <a:latin typeface="Calibri"/>
                <a:ea typeface="Calibri"/>
                <a:cs typeface="Calibri"/>
                <a:sym typeface="Calibri"/>
              </a:rPr>
              <a:t>ealth care is full of acronyms. One you probably hear a lot is “PCP”, which stands for Primary Care Physician. One type of Primary Care Physician is a </a:t>
            </a:r>
            <a:r>
              <a:rPr lang="en-US" b="0" i="1" dirty="0" smtClean="0">
                <a:latin typeface="Calibri"/>
                <a:ea typeface="Calibri"/>
                <a:cs typeface="Calibri"/>
                <a:sym typeface="Calibri"/>
              </a:rPr>
              <a:t>pediatrician. Who gets</a:t>
            </a:r>
            <a:r>
              <a:rPr lang="en-US" b="0" i="1" baseline="0" dirty="0" smtClean="0">
                <a:latin typeface="Calibri"/>
                <a:ea typeface="Calibri"/>
                <a:cs typeface="Calibri"/>
                <a:sym typeface="Calibri"/>
              </a:rPr>
              <a:t> care from </a:t>
            </a:r>
            <a:r>
              <a:rPr lang="en-US" b="0" i="1" dirty="0" smtClean="0">
                <a:latin typeface="Calibri"/>
                <a:ea typeface="Calibri"/>
                <a:cs typeface="Calibri"/>
                <a:sym typeface="Calibri"/>
              </a:rPr>
              <a:t>pediatricians- what population?” </a:t>
            </a:r>
          </a:p>
          <a:p>
            <a:pPr marL="171450" lvl="0" indent="-171450" rtl="0">
              <a:lnSpc>
                <a:spcPct val="115000"/>
              </a:lnSpc>
              <a:spcBef>
                <a:spcPts val="0"/>
              </a:spcBef>
              <a:buFont typeface="Arial" panose="020B0604020202020204" pitchFamily="34" charset="0"/>
              <a:buChar char="•"/>
            </a:pPr>
            <a:r>
              <a:rPr lang="en-US" b="0" i="0" dirty="0" smtClean="0">
                <a:solidFill>
                  <a:srgbClr val="FF0000"/>
                </a:solidFill>
                <a:latin typeface="Calibri"/>
                <a:ea typeface="Calibri"/>
                <a:cs typeface="Calibri"/>
                <a:sym typeface="Calibri"/>
              </a:rPr>
              <a:t>Advance to 2</a:t>
            </a:r>
            <a:r>
              <a:rPr lang="en-US" b="0" i="0" baseline="30000" dirty="0" smtClean="0">
                <a:solidFill>
                  <a:srgbClr val="FF0000"/>
                </a:solidFill>
                <a:latin typeface="Calibri"/>
                <a:ea typeface="Calibri"/>
                <a:cs typeface="Calibri"/>
                <a:sym typeface="Calibri"/>
              </a:rPr>
              <a:t>nd</a:t>
            </a:r>
            <a:r>
              <a:rPr lang="en-US" b="0" i="0" dirty="0" smtClean="0">
                <a:solidFill>
                  <a:srgbClr val="FF0000"/>
                </a:solidFill>
                <a:latin typeface="Calibri"/>
                <a:ea typeface="Calibri"/>
                <a:cs typeface="Calibri"/>
                <a:sym typeface="Calibri"/>
              </a:rPr>
              <a:t> Animation to</a:t>
            </a:r>
            <a:r>
              <a:rPr lang="en-US" b="0" i="0" baseline="0" dirty="0" smtClean="0">
                <a:solidFill>
                  <a:srgbClr val="FF0000"/>
                </a:solidFill>
                <a:latin typeface="Calibri"/>
                <a:ea typeface="Calibri"/>
                <a:cs typeface="Calibri"/>
                <a:sym typeface="Calibri"/>
              </a:rPr>
              <a:t> Show the </a:t>
            </a:r>
            <a:r>
              <a:rPr lang="en-US" b="0" i="0" dirty="0" smtClean="0">
                <a:solidFill>
                  <a:srgbClr val="FF0000"/>
                </a:solidFill>
                <a:latin typeface="Calibri"/>
                <a:ea typeface="Calibri"/>
                <a:cs typeface="Calibri"/>
                <a:sym typeface="Calibri"/>
              </a:rPr>
              <a:t>Answer- “</a:t>
            </a:r>
            <a:r>
              <a:rPr lang="en-US" b="0" i="1" dirty="0" smtClean="0">
                <a:solidFill>
                  <a:srgbClr val="FF0000"/>
                </a:solidFill>
                <a:latin typeface="Calibri"/>
                <a:ea typeface="Calibri"/>
                <a:cs typeface="Calibri"/>
                <a:sym typeface="Calibri"/>
              </a:rPr>
              <a:t>Children/young adults-</a:t>
            </a:r>
            <a:r>
              <a:rPr lang="en-US" b="0" i="1" baseline="0" dirty="0" smtClean="0">
                <a:solidFill>
                  <a:srgbClr val="FF0000"/>
                </a:solidFill>
                <a:latin typeface="Calibri"/>
                <a:ea typeface="Calibri"/>
                <a:cs typeface="Calibri"/>
                <a:sym typeface="Calibri"/>
              </a:rPr>
              <a:t> although children can also go to family practice doctors. It’s not mandatory that infants and children are seen by pediatricians. </a:t>
            </a:r>
            <a:r>
              <a:rPr lang="en-US" b="0" i="1" dirty="0" smtClean="0">
                <a:latin typeface="Calibri"/>
                <a:ea typeface="Calibri"/>
                <a:cs typeface="Calibri"/>
                <a:sym typeface="Calibri"/>
              </a:rPr>
              <a:t>Do any</a:t>
            </a:r>
            <a:r>
              <a:rPr lang="en-US" b="0" i="1" baseline="0" dirty="0" smtClean="0">
                <a:latin typeface="Calibri"/>
                <a:ea typeface="Calibri"/>
                <a:cs typeface="Calibri"/>
                <a:sym typeface="Calibri"/>
              </a:rPr>
              <a:t> of you know how long (age wise) a child can keep going to a pediatrician’s office?” </a:t>
            </a:r>
            <a:r>
              <a:rPr lang="en-US" b="0" i="0" baseline="0" dirty="0" smtClean="0">
                <a:latin typeface="Calibri"/>
                <a:ea typeface="Calibri"/>
                <a:cs typeface="Calibri"/>
                <a:sym typeface="Calibri"/>
              </a:rPr>
              <a:t>(Take answers. The point is that ages vary by office. It could be 18, 21 or when the child finishes college.) </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“Other</a:t>
            </a:r>
            <a:r>
              <a:rPr lang="en-US" i="1" baseline="0" dirty="0" smtClean="0">
                <a:latin typeface="Calibri"/>
                <a:ea typeface="Calibri"/>
                <a:cs typeface="Calibri"/>
                <a:sym typeface="Calibri"/>
              </a:rPr>
              <a:t> types of Primary Care Physicians include </a:t>
            </a:r>
            <a:r>
              <a:rPr lang="en-US" i="1" dirty="0" smtClean="0">
                <a:latin typeface="Calibri"/>
                <a:ea typeface="Calibri"/>
                <a:cs typeface="Calibri"/>
                <a:sym typeface="Calibri"/>
              </a:rPr>
              <a:t>internists</a:t>
            </a:r>
            <a:r>
              <a:rPr lang="en-US" i="1" baseline="0" dirty="0" smtClean="0">
                <a:latin typeface="Calibri"/>
                <a:ea typeface="Calibri"/>
                <a:cs typeface="Calibri"/>
                <a:sym typeface="Calibri"/>
              </a:rPr>
              <a:t>, general practitioners, and family practice doctors. Who typically gets care from an internist- what population</a:t>
            </a:r>
            <a:r>
              <a:rPr lang="en-US" b="0" i="0" baseline="0" dirty="0" smtClean="0">
                <a:latin typeface="Calibri"/>
                <a:ea typeface="Calibri"/>
                <a:cs typeface="Calibri"/>
                <a:sym typeface="Calibri"/>
              </a:rPr>
              <a:t>?” </a:t>
            </a:r>
          </a:p>
          <a:p>
            <a:pPr marL="171450" lvl="0" indent="-171450" rtl="0">
              <a:lnSpc>
                <a:spcPct val="115000"/>
              </a:lnSpc>
              <a:spcBef>
                <a:spcPts val="0"/>
              </a:spcBef>
              <a:buFont typeface="Arial" panose="020B0604020202020204" pitchFamily="34" charset="0"/>
              <a:buChar char="•"/>
            </a:pPr>
            <a:r>
              <a:rPr lang="en-US" b="0" i="0" dirty="0" smtClean="0">
                <a:solidFill>
                  <a:srgbClr val="FF0000"/>
                </a:solidFill>
                <a:latin typeface="Calibri"/>
                <a:ea typeface="Calibri"/>
                <a:cs typeface="Calibri"/>
                <a:sym typeface="Calibri"/>
              </a:rPr>
              <a:t>Advance to</a:t>
            </a:r>
            <a:r>
              <a:rPr lang="en-US" b="0" i="0" baseline="0" dirty="0" smtClean="0">
                <a:solidFill>
                  <a:srgbClr val="FF0000"/>
                </a:solidFill>
                <a:latin typeface="Calibri"/>
                <a:ea typeface="Calibri"/>
                <a:cs typeface="Calibri"/>
                <a:sym typeface="Calibri"/>
              </a:rPr>
              <a:t> 3</a:t>
            </a:r>
            <a:r>
              <a:rPr lang="en-US" b="0" i="0" baseline="30000" dirty="0" smtClean="0">
                <a:solidFill>
                  <a:srgbClr val="FF0000"/>
                </a:solidFill>
                <a:latin typeface="Calibri"/>
                <a:ea typeface="Calibri"/>
                <a:cs typeface="Calibri"/>
                <a:sym typeface="Calibri"/>
              </a:rPr>
              <a:t>rd</a:t>
            </a:r>
            <a:r>
              <a:rPr lang="en-US" b="0" i="0" baseline="0" dirty="0" smtClean="0">
                <a:solidFill>
                  <a:srgbClr val="FF0000"/>
                </a:solidFill>
                <a:latin typeface="Calibri"/>
                <a:ea typeface="Calibri"/>
                <a:cs typeface="Calibri"/>
                <a:sym typeface="Calibri"/>
              </a:rPr>
              <a:t> </a:t>
            </a:r>
            <a:r>
              <a:rPr lang="en-US" b="0" i="0" dirty="0" smtClean="0">
                <a:solidFill>
                  <a:srgbClr val="FF0000"/>
                </a:solidFill>
                <a:latin typeface="Calibri"/>
                <a:ea typeface="Calibri"/>
                <a:cs typeface="Calibri"/>
                <a:sym typeface="Calibri"/>
              </a:rPr>
              <a:t>Animation to</a:t>
            </a:r>
            <a:r>
              <a:rPr lang="en-US" b="0" i="0" baseline="0" dirty="0" smtClean="0">
                <a:solidFill>
                  <a:srgbClr val="FF0000"/>
                </a:solidFill>
                <a:latin typeface="Calibri"/>
                <a:ea typeface="Calibri"/>
                <a:cs typeface="Calibri"/>
                <a:sym typeface="Calibri"/>
              </a:rPr>
              <a:t> Show the </a:t>
            </a:r>
            <a:r>
              <a:rPr lang="en-US" b="0" i="0" dirty="0" smtClean="0">
                <a:solidFill>
                  <a:srgbClr val="FF0000"/>
                </a:solidFill>
                <a:latin typeface="Calibri"/>
                <a:ea typeface="Calibri"/>
                <a:cs typeface="Calibri"/>
                <a:sym typeface="Calibri"/>
              </a:rPr>
              <a:t>Answer: adults</a:t>
            </a:r>
            <a:r>
              <a:rPr lang="en-US" b="0" i="0" dirty="0" smtClean="0">
                <a:latin typeface="Calibri"/>
                <a:ea typeface="Calibri"/>
                <a:cs typeface="Calibri"/>
                <a:sym typeface="Calibri"/>
              </a:rPr>
              <a:t> </a:t>
            </a:r>
          </a:p>
          <a:p>
            <a:pPr marL="171450" lvl="0" indent="-171450" rtl="0">
              <a:lnSpc>
                <a:spcPct val="115000"/>
              </a:lnSpc>
              <a:spcBef>
                <a:spcPts val="0"/>
              </a:spcBef>
              <a:buFont typeface="Arial" panose="020B0604020202020204" pitchFamily="34" charset="0"/>
              <a:buChar char="•"/>
            </a:pPr>
            <a:endParaRPr lang="en-US" b="0" i="0" dirty="0" smtClean="0">
              <a:latin typeface="Calibri"/>
              <a:ea typeface="Calibri"/>
              <a:cs typeface="Calibri"/>
              <a:sym typeface="Calibri"/>
            </a:endParaRPr>
          </a:p>
          <a:p>
            <a:pPr lvl="0" rtl="0">
              <a:lnSpc>
                <a:spcPct val="115000"/>
              </a:lnSpc>
              <a:spcBef>
                <a:spcPts val="0"/>
              </a:spcBef>
              <a:buNone/>
            </a:pPr>
            <a:r>
              <a:rPr lang="en-US" b="0" i="1" dirty="0" smtClean="0">
                <a:latin typeface="Calibri"/>
                <a:ea typeface="Calibri"/>
                <a:cs typeface="Calibri"/>
                <a:sym typeface="Calibri"/>
              </a:rPr>
              <a:t>“What about general</a:t>
            </a:r>
            <a:r>
              <a:rPr lang="en-US" b="0" i="1" baseline="0" dirty="0" smtClean="0">
                <a:latin typeface="Calibri"/>
                <a:ea typeface="Calibri"/>
                <a:cs typeface="Calibri"/>
                <a:sym typeface="Calibri"/>
              </a:rPr>
              <a:t> practitioners or family practice doctors?” </a:t>
            </a:r>
            <a:endParaRPr lang="en-US" b="0" i="0" baseline="0" dirty="0" smtClean="0">
              <a:latin typeface="Calibri"/>
              <a:ea typeface="Calibri"/>
              <a:cs typeface="Calibri"/>
              <a:sym typeface="Calibri"/>
            </a:endParaRPr>
          </a:p>
          <a:p>
            <a:pPr marL="171450" lvl="0" indent="-171450" rtl="0">
              <a:lnSpc>
                <a:spcPct val="115000"/>
              </a:lnSpc>
              <a:spcBef>
                <a:spcPts val="0"/>
              </a:spcBef>
              <a:buFont typeface="Arial" panose="020B0604020202020204" pitchFamily="34" charset="0"/>
              <a:buChar char="•"/>
            </a:pPr>
            <a:r>
              <a:rPr lang="en-US" b="0" i="0" dirty="0" smtClean="0">
                <a:solidFill>
                  <a:srgbClr val="FF0000"/>
                </a:solidFill>
                <a:latin typeface="Calibri"/>
                <a:ea typeface="Calibri"/>
                <a:cs typeface="Calibri"/>
                <a:sym typeface="Calibri"/>
              </a:rPr>
              <a:t>Advance to 4</a:t>
            </a:r>
            <a:r>
              <a:rPr lang="en-US" b="0" i="0" baseline="30000" dirty="0" smtClean="0">
                <a:solidFill>
                  <a:srgbClr val="FF0000"/>
                </a:solidFill>
                <a:latin typeface="Calibri"/>
                <a:ea typeface="Calibri"/>
                <a:cs typeface="Calibri"/>
                <a:sym typeface="Calibri"/>
              </a:rPr>
              <a:t>th</a:t>
            </a:r>
            <a:r>
              <a:rPr lang="en-US" b="0" i="0" baseline="0" dirty="0" smtClean="0">
                <a:solidFill>
                  <a:srgbClr val="FF0000"/>
                </a:solidFill>
                <a:latin typeface="Calibri"/>
                <a:ea typeface="Calibri"/>
                <a:cs typeface="Calibri"/>
                <a:sym typeface="Calibri"/>
              </a:rPr>
              <a:t> </a:t>
            </a:r>
            <a:r>
              <a:rPr lang="en-US" b="0" i="0" dirty="0" smtClean="0">
                <a:solidFill>
                  <a:srgbClr val="FF0000"/>
                </a:solidFill>
                <a:latin typeface="Calibri"/>
                <a:ea typeface="Calibri"/>
                <a:cs typeface="Calibri"/>
                <a:sym typeface="Calibri"/>
              </a:rPr>
              <a:t>Animation to</a:t>
            </a:r>
            <a:r>
              <a:rPr lang="en-US" b="0" i="0" baseline="0" dirty="0" smtClean="0">
                <a:solidFill>
                  <a:srgbClr val="FF0000"/>
                </a:solidFill>
                <a:latin typeface="Calibri"/>
                <a:ea typeface="Calibri"/>
                <a:cs typeface="Calibri"/>
                <a:sym typeface="Calibri"/>
              </a:rPr>
              <a:t> Show the </a:t>
            </a:r>
            <a:r>
              <a:rPr lang="en-US" b="0" i="0" dirty="0" smtClean="0">
                <a:solidFill>
                  <a:srgbClr val="FF0000"/>
                </a:solidFill>
                <a:latin typeface="Calibri"/>
                <a:ea typeface="Calibri"/>
                <a:cs typeface="Calibri"/>
                <a:sym typeface="Calibri"/>
              </a:rPr>
              <a:t>Answer: everyone</a:t>
            </a:r>
          </a:p>
          <a:p>
            <a:pPr marL="0" lvl="0" indent="0" rtl="0">
              <a:lnSpc>
                <a:spcPct val="115000"/>
              </a:lnSpc>
              <a:spcBef>
                <a:spcPts val="0"/>
              </a:spcBef>
              <a:buFont typeface="Arial" panose="020B0604020202020204" pitchFamily="34" charset="0"/>
              <a:buNone/>
            </a:pPr>
            <a:endParaRPr lang="en-US" b="0" i="0" dirty="0" smtClean="0">
              <a:solidFill>
                <a:srgbClr val="FF0000"/>
              </a:solidFill>
              <a:latin typeface="Calibri"/>
              <a:ea typeface="Calibri"/>
              <a:cs typeface="Calibri"/>
              <a:sym typeface="Calibri"/>
            </a:endParaRPr>
          </a:p>
          <a:p>
            <a:pPr lvl="0" rtl="0">
              <a:lnSpc>
                <a:spcPct val="115000"/>
              </a:lnSpc>
              <a:spcBef>
                <a:spcPts val="0"/>
              </a:spcBef>
              <a:buNone/>
            </a:pPr>
            <a:r>
              <a:rPr lang="en-US" b="0" i="1" dirty="0" smtClean="0">
                <a:latin typeface="Calibri"/>
                <a:ea typeface="Calibri"/>
                <a:cs typeface="Calibri"/>
                <a:sym typeface="Calibri"/>
              </a:rPr>
              <a:t>“Why do we even need to see a PCP in the first place?” </a:t>
            </a:r>
            <a:endParaRPr lang="en-US" b="0" i="0" dirty="0" smtClean="0">
              <a:solidFill>
                <a:srgbClr val="FF0000"/>
              </a:solidFill>
              <a:latin typeface="Calibri"/>
              <a:ea typeface="Calibri"/>
              <a:cs typeface="Calibri"/>
              <a:sym typeface="Calibri"/>
            </a:endParaRPr>
          </a:p>
          <a:p>
            <a:pPr marL="171450" lvl="0" indent="-171450" rtl="0">
              <a:lnSpc>
                <a:spcPct val="115000"/>
              </a:lnSpc>
              <a:spcBef>
                <a:spcPts val="0"/>
              </a:spcBef>
              <a:buFont typeface="Arial" panose="020B0604020202020204" pitchFamily="34" charset="0"/>
              <a:buChar char="•"/>
            </a:pPr>
            <a:r>
              <a:rPr lang="en-US" b="0" i="0" dirty="0" smtClean="0">
                <a:solidFill>
                  <a:srgbClr val="FF0000"/>
                </a:solidFill>
                <a:latin typeface="Calibri"/>
                <a:ea typeface="Calibri"/>
                <a:cs typeface="Calibri"/>
                <a:sym typeface="Calibri"/>
              </a:rPr>
              <a:t>Advance to 5</a:t>
            </a:r>
            <a:r>
              <a:rPr lang="en-US" b="0" i="0" baseline="30000" dirty="0" smtClean="0">
                <a:solidFill>
                  <a:srgbClr val="FF0000"/>
                </a:solidFill>
                <a:latin typeface="Calibri"/>
                <a:ea typeface="Calibri"/>
                <a:cs typeface="Calibri"/>
                <a:sym typeface="Calibri"/>
              </a:rPr>
              <a:t>th</a:t>
            </a:r>
            <a:r>
              <a:rPr lang="en-US" b="0" i="0" baseline="0" dirty="0" smtClean="0">
                <a:solidFill>
                  <a:srgbClr val="FF0000"/>
                </a:solidFill>
                <a:latin typeface="Calibri"/>
                <a:ea typeface="Calibri"/>
                <a:cs typeface="Calibri"/>
                <a:sym typeface="Calibri"/>
              </a:rPr>
              <a:t> </a:t>
            </a:r>
            <a:r>
              <a:rPr lang="en-US" b="0" i="0" dirty="0" smtClean="0">
                <a:solidFill>
                  <a:srgbClr val="FF0000"/>
                </a:solidFill>
                <a:latin typeface="Calibri"/>
                <a:ea typeface="Calibri"/>
                <a:cs typeface="Calibri"/>
                <a:sym typeface="Calibri"/>
              </a:rPr>
              <a:t>Animation to</a:t>
            </a:r>
            <a:r>
              <a:rPr lang="en-US" b="0" i="0" baseline="0" dirty="0" smtClean="0">
                <a:solidFill>
                  <a:srgbClr val="FF0000"/>
                </a:solidFill>
                <a:latin typeface="Calibri"/>
                <a:ea typeface="Calibri"/>
                <a:cs typeface="Calibri"/>
                <a:sym typeface="Calibri"/>
              </a:rPr>
              <a:t> Show the </a:t>
            </a:r>
            <a:r>
              <a:rPr lang="en-US" b="0" i="0" dirty="0" smtClean="0">
                <a:solidFill>
                  <a:srgbClr val="FF0000"/>
                </a:solidFill>
                <a:latin typeface="Calibri"/>
                <a:ea typeface="Calibri"/>
                <a:cs typeface="Calibri"/>
                <a:sym typeface="Calibri"/>
              </a:rPr>
              <a:t>Answer: for</a:t>
            </a:r>
            <a:r>
              <a:rPr lang="en-US" b="0" i="0" baseline="0" dirty="0" smtClean="0">
                <a:solidFill>
                  <a:srgbClr val="FF0000"/>
                </a:solidFill>
                <a:latin typeface="Calibri"/>
                <a:ea typeface="Calibri"/>
                <a:cs typeface="Calibri"/>
                <a:sym typeface="Calibri"/>
              </a:rPr>
              <a:t> annual physicals and other well visits, for vaccines, and for sick visits that aren’t an emergency</a:t>
            </a:r>
            <a:endParaRPr lang="en-US" b="0" i="0" dirty="0" smtClean="0">
              <a:solidFill>
                <a:srgbClr val="FF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u="sng" dirty="0" smtClean="0">
                <a:latin typeface="Calibri"/>
                <a:ea typeface="Calibri"/>
                <a:cs typeface="Calibri"/>
                <a:sym typeface="Calibri"/>
              </a:rPr>
              <a:t>Types</a:t>
            </a:r>
            <a:r>
              <a:rPr lang="en" b="1" u="sng" baseline="0" dirty="0" smtClean="0">
                <a:latin typeface="Calibri"/>
                <a:ea typeface="Calibri"/>
                <a:cs typeface="Calibri"/>
                <a:sym typeface="Calibri"/>
              </a:rPr>
              <a:t> of Care Providers: </a:t>
            </a:r>
            <a:r>
              <a:rPr lang="en" b="1" u="sng" dirty="0" smtClean="0">
                <a:latin typeface="Calibri"/>
                <a:ea typeface="Calibri"/>
                <a:cs typeface="Calibri"/>
                <a:sym typeface="Calibri"/>
              </a:rPr>
              <a:t>Primary Care Physician </a:t>
            </a:r>
            <a:r>
              <a:rPr lang="en-US" sz="1100" b="0" u="none" baseline="0" dirty="0" smtClean="0">
                <a:latin typeface="Calibri"/>
                <a:ea typeface="Calibri"/>
                <a:cs typeface="Calibri"/>
                <a:sym typeface="Calibri"/>
              </a:rPr>
              <a:t>(This discussion goes with page 4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lvl="0" rtl="0">
              <a:lnSpc>
                <a:spcPct val="115000"/>
              </a:lnSpc>
              <a:spcBef>
                <a:spcPts val="0"/>
              </a:spcBef>
              <a:buNone/>
            </a:pPr>
            <a:endParaRPr lang="en-US"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SLIDE</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The importance of having a PCP (Primary Care Physician); How to find a PCP that’s right for you.</a:t>
            </a:r>
            <a:endParaRPr lang="en-US" dirty="0" smtClean="0">
              <a:latin typeface="Calibri"/>
              <a:ea typeface="Calibri"/>
              <a:cs typeface="Calibri"/>
              <a:sym typeface="Calibri"/>
            </a:endParaRPr>
          </a:p>
          <a:p>
            <a:pPr lvl="0" rtl="0">
              <a:lnSpc>
                <a:spcPct val="115000"/>
              </a:lnSpc>
              <a:spcBef>
                <a:spcPts val="0"/>
              </a:spcBef>
              <a:buNone/>
            </a:pPr>
            <a:endParaRPr lang="en-US" sz="60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800" b="1" u="sng" dirty="0" smtClean="0">
                <a:latin typeface="Calibri"/>
                <a:ea typeface="Calibri"/>
                <a:cs typeface="Calibri"/>
                <a:sym typeface="Calibri"/>
              </a:rPr>
              <a:t>SAMPLE</a:t>
            </a:r>
            <a:r>
              <a:rPr lang="en-US" sz="800" b="1" u="sng" baseline="0" dirty="0" smtClean="0">
                <a:latin typeface="Calibri"/>
                <a:ea typeface="Calibri"/>
                <a:cs typeface="Calibri"/>
                <a:sym typeface="Calibri"/>
              </a:rPr>
              <a:t> SCRIPT for PRESENTER</a:t>
            </a:r>
            <a:r>
              <a:rPr lang="en-US" sz="800" b="1" u="none" dirty="0" smtClean="0">
                <a:latin typeface="Calibri"/>
                <a:ea typeface="Calibri"/>
                <a:cs typeface="Calibri"/>
                <a:sym typeface="Calibri"/>
              </a:rPr>
              <a:t>:</a:t>
            </a:r>
          </a:p>
          <a:p>
            <a:pPr lvl="0" rtl="0">
              <a:lnSpc>
                <a:spcPct val="115000"/>
              </a:lnSpc>
              <a:spcBef>
                <a:spcPts val="0"/>
              </a:spcBef>
              <a:buNone/>
            </a:pPr>
            <a:r>
              <a:rPr lang="en" sz="800" b="0" i="0" u="none" dirty="0" smtClean="0">
                <a:latin typeface="Calibri"/>
                <a:ea typeface="Calibri"/>
                <a:cs typeface="Calibri"/>
                <a:sym typeface="Calibri"/>
              </a:rPr>
              <a:t>While</a:t>
            </a:r>
            <a:r>
              <a:rPr lang="en" sz="800" b="0" i="0" u="none" baseline="0" dirty="0" smtClean="0">
                <a:latin typeface="Calibri"/>
                <a:ea typeface="Calibri"/>
                <a:cs typeface="Calibri"/>
                <a:sym typeface="Calibri"/>
              </a:rPr>
              <a:t> you’re on t</a:t>
            </a:r>
            <a:r>
              <a:rPr lang="en-US" sz="800" b="0" i="0" u="none" baseline="0" dirty="0" smtClean="0">
                <a:latin typeface="Calibri"/>
                <a:ea typeface="Calibri"/>
                <a:cs typeface="Calibri"/>
                <a:sym typeface="Calibri"/>
              </a:rPr>
              <a:t>he</a:t>
            </a:r>
            <a:r>
              <a:rPr lang="en" sz="800" b="0" i="0" u="none" baseline="0" dirty="0" smtClean="0">
                <a:latin typeface="Calibri"/>
                <a:ea typeface="Calibri"/>
                <a:cs typeface="Calibri"/>
                <a:sym typeface="Calibri"/>
              </a:rPr>
              <a:t> First Animation of the slide-</a:t>
            </a:r>
          </a:p>
          <a:p>
            <a:pPr marL="0" marR="0" lvl="0" indent="0" algn="l" defTabSz="914400" rtl="0" eaLnBrk="1" fontAlgn="auto" latinLnBrk="0" hangingPunct="1">
              <a:lnSpc>
                <a:spcPct val="115000"/>
              </a:lnSpc>
              <a:spcBef>
                <a:spcPts val="0"/>
              </a:spcBef>
              <a:spcAft>
                <a:spcPts val="0"/>
              </a:spcAft>
              <a:buClrTx/>
              <a:buSzTx/>
              <a:buFontTx/>
              <a:buNone/>
              <a:tabLst/>
              <a:defRPr/>
            </a:pPr>
            <a:r>
              <a:rPr lang="en" sz="800" b="0" i="1" u="none" baseline="0" dirty="0" smtClean="0">
                <a:latin typeface="Calibri"/>
                <a:ea typeface="Calibri"/>
                <a:cs typeface="Calibri"/>
                <a:sym typeface="Calibri"/>
              </a:rPr>
              <a:t>“</a:t>
            </a:r>
            <a:r>
              <a:rPr lang="en-US" i="1" dirty="0" smtClean="0">
                <a:latin typeface="Calibri"/>
                <a:ea typeface="Calibri"/>
                <a:cs typeface="Calibri"/>
                <a:sym typeface="Calibri"/>
              </a:rPr>
              <a:t>Why is it important to find the right PCP for you?”</a:t>
            </a:r>
            <a:r>
              <a:rPr lang="en" b="1" i="1" dirty="0" smtClean="0">
                <a:solidFill>
                  <a:srgbClr val="FF0000"/>
                </a:solidFill>
                <a:latin typeface="Calibri"/>
                <a:ea typeface="Calibri"/>
                <a:cs typeface="Calibri"/>
                <a:sym typeface="Calibri"/>
              </a:rPr>
              <a:t>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i="1" dirty="0" smtClean="0">
              <a:solidFill>
                <a:srgbClr val="FF0000"/>
              </a:solidFill>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0" i="1" dirty="0" smtClean="0">
                <a:solidFill>
                  <a:srgbClr val="FF0000"/>
                </a:solidFill>
                <a:latin typeface="Calibri"/>
                <a:ea typeface="Calibri"/>
                <a:cs typeface="Calibri"/>
                <a:sym typeface="Calibri"/>
              </a:rPr>
              <a:t>While you’re on the Second Animation of the slide- </a:t>
            </a:r>
          </a:p>
          <a:p>
            <a:pPr marL="0" marR="0" lvl="0" indent="0" algn="l" defTabSz="914400" rtl="0" eaLnBrk="1" fontAlgn="auto" latinLnBrk="0" hangingPunct="1">
              <a:lnSpc>
                <a:spcPct val="115000"/>
              </a:lnSpc>
              <a:spcBef>
                <a:spcPts val="0"/>
              </a:spcBef>
              <a:spcAft>
                <a:spcPts val="0"/>
              </a:spcAft>
              <a:buClrTx/>
              <a:buSzTx/>
              <a:buFontTx/>
              <a:buNone/>
              <a:tabLst/>
              <a:defRPr/>
            </a:pPr>
            <a:r>
              <a:rPr lang="en" i="1" dirty="0" smtClean="0">
                <a:solidFill>
                  <a:srgbClr val="FF0000"/>
                </a:solidFill>
                <a:latin typeface="Calibri"/>
                <a:ea typeface="Calibri"/>
                <a:cs typeface="Calibri"/>
                <a:sym typeface="Calibri"/>
              </a:rPr>
              <a:t>“Because</a:t>
            </a:r>
            <a:r>
              <a:rPr lang="en" i="1" baseline="0" dirty="0" smtClean="0">
                <a:solidFill>
                  <a:srgbClr val="FF0000"/>
                </a:solidFill>
                <a:latin typeface="Calibri"/>
                <a:ea typeface="Calibri"/>
                <a:cs typeface="Calibri"/>
                <a:sym typeface="Calibri"/>
              </a:rPr>
              <a:t> you</a:t>
            </a:r>
            <a:r>
              <a:rPr lang="en" i="1" dirty="0" smtClean="0">
                <a:solidFill>
                  <a:srgbClr val="FF0000"/>
                </a:solidFill>
                <a:latin typeface="Calibri"/>
                <a:ea typeface="Calibri"/>
                <a:cs typeface="Calibri"/>
                <a:sym typeface="Calibri"/>
              </a:rPr>
              <a:t> need to be able to </a:t>
            </a:r>
            <a:r>
              <a:rPr lang="en" b="1" i="1" u="sng" dirty="0" smtClean="0">
                <a:solidFill>
                  <a:srgbClr val="FF0000"/>
                </a:solidFill>
                <a:latin typeface="Calibri"/>
                <a:ea typeface="Calibri"/>
                <a:cs typeface="Calibri"/>
                <a:sym typeface="Calibri"/>
              </a:rPr>
              <a:t>trust</a:t>
            </a:r>
            <a:r>
              <a:rPr lang="en" i="1" dirty="0" smtClean="0">
                <a:solidFill>
                  <a:srgbClr val="FF0000"/>
                </a:solidFill>
                <a:latin typeface="Calibri"/>
                <a:ea typeface="Calibri"/>
                <a:cs typeface="Calibri"/>
                <a:sym typeface="Calibri"/>
              </a:rPr>
              <a:t> your</a:t>
            </a:r>
            <a:r>
              <a:rPr lang="en" i="1" baseline="0" dirty="0" smtClean="0">
                <a:solidFill>
                  <a:srgbClr val="FF0000"/>
                </a:solidFill>
                <a:latin typeface="Calibri"/>
                <a:ea typeface="Calibri"/>
                <a:cs typeface="Calibri"/>
                <a:sym typeface="Calibri"/>
              </a:rPr>
              <a:t> doctor enough to tell them personal information without feeling embarassed or judged, and so that you trust their medical advice.”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i="1" baseline="0" dirty="0" smtClean="0">
              <a:solidFill>
                <a:srgbClr val="FF0000"/>
              </a:solidFill>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0" i="0" dirty="0" smtClean="0">
                <a:solidFill>
                  <a:srgbClr val="FF0000"/>
                </a:solidFill>
                <a:latin typeface="Calibri"/>
                <a:ea typeface="Calibri"/>
                <a:cs typeface="Calibri"/>
                <a:sym typeface="Calibri"/>
              </a:rPr>
              <a:t>While you’re on the Third</a:t>
            </a:r>
            <a:r>
              <a:rPr lang="en" b="0" i="0" baseline="0" dirty="0" smtClean="0">
                <a:solidFill>
                  <a:srgbClr val="FF0000"/>
                </a:solidFill>
                <a:latin typeface="Calibri"/>
                <a:ea typeface="Calibri"/>
                <a:cs typeface="Calibri"/>
                <a:sym typeface="Calibri"/>
              </a:rPr>
              <a:t> </a:t>
            </a:r>
            <a:r>
              <a:rPr lang="en" b="0" i="0" dirty="0" smtClean="0">
                <a:solidFill>
                  <a:srgbClr val="FF0000"/>
                </a:solidFill>
                <a:latin typeface="Calibri"/>
                <a:ea typeface="Calibri"/>
                <a:cs typeface="Calibri"/>
                <a:sym typeface="Calibri"/>
              </a:rPr>
              <a:t>Animation of the slide- </a:t>
            </a:r>
          </a:p>
          <a:p>
            <a:pPr marL="0" marR="0" lvl="0" indent="0" algn="l" defTabSz="914400" rtl="0" eaLnBrk="1" fontAlgn="auto" latinLnBrk="0" hangingPunct="1">
              <a:lnSpc>
                <a:spcPct val="115000"/>
              </a:lnSpc>
              <a:spcBef>
                <a:spcPts val="0"/>
              </a:spcBef>
              <a:spcAft>
                <a:spcPts val="0"/>
              </a:spcAft>
              <a:buClrTx/>
              <a:buSzTx/>
              <a:buFontTx/>
              <a:buNone/>
              <a:tabLst/>
              <a:defRPr/>
            </a:pPr>
            <a:r>
              <a:rPr lang="en" b="0" i="1" dirty="0" smtClean="0">
                <a:solidFill>
                  <a:srgbClr val="FF0000"/>
                </a:solidFill>
                <a:latin typeface="Calibri"/>
                <a:ea typeface="Calibri"/>
                <a:cs typeface="Calibri"/>
                <a:sym typeface="Calibri"/>
              </a:rPr>
              <a:t>“In</a:t>
            </a:r>
            <a:r>
              <a:rPr lang="en" b="0" i="1" baseline="0" dirty="0" smtClean="0">
                <a:solidFill>
                  <a:srgbClr val="FF0000"/>
                </a:solidFill>
                <a:latin typeface="Calibri"/>
                <a:ea typeface="Calibri"/>
                <a:cs typeface="Calibri"/>
                <a:sym typeface="Calibri"/>
              </a:rPr>
              <a:t> addition, by seening the same provider for a long period of time, they </a:t>
            </a:r>
            <a:r>
              <a:rPr lang="en" i="1" baseline="0" dirty="0" smtClean="0">
                <a:solidFill>
                  <a:srgbClr val="FF0000"/>
                </a:solidFill>
                <a:latin typeface="Calibri"/>
                <a:ea typeface="Calibri"/>
                <a:cs typeface="Calibri"/>
                <a:sym typeface="Calibri"/>
              </a:rPr>
              <a:t>have record of your health going back across many visits- which allows them to notice</a:t>
            </a:r>
            <a:r>
              <a:rPr lang="en" b="1" i="1" u="sng" dirty="0" smtClean="0">
                <a:solidFill>
                  <a:srgbClr val="FF0000"/>
                </a:solidFill>
                <a:latin typeface="Calibri"/>
                <a:ea typeface="Calibri"/>
                <a:cs typeface="Calibri"/>
                <a:sym typeface="Calibri"/>
              </a:rPr>
              <a:t> changes in your health.</a:t>
            </a:r>
            <a:r>
              <a:rPr lang="en" i="1" dirty="0" smtClean="0">
                <a:latin typeface="Calibri"/>
                <a:ea typeface="Calibri"/>
                <a:cs typeface="Calibri"/>
                <a:sym typeface="Calibri"/>
              </a:rPr>
              <a:t>”</a:t>
            </a: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dirty="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u="sng" dirty="0" smtClean="0">
                <a:latin typeface="Calibri"/>
                <a:ea typeface="Calibri"/>
                <a:cs typeface="Calibri"/>
                <a:sym typeface="Calibri"/>
              </a:rPr>
              <a:t>Types</a:t>
            </a:r>
            <a:r>
              <a:rPr lang="en" b="1" u="sng" baseline="0" dirty="0" smtClean="0">
                <a:latin typeface="Calibri"/>
                <a:ea typeface="Calibri"/>
                <a:cs typeface="Calibri"/>
                <a:sym typeface="Calibri"/>
              </a:rPr>
              <a:t> of Care Providers: Specialist</a:t>
            </a:r>
            <a:r>
              <a:rPr lang="en" b="1" u="none"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 5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1" u="none"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a:t>
            </a:r>
          </a:p>
          <a:p>
            <a:pPr marL="0" marR="0" lvl="0" indent="0" algn="l" defTabSz="914400" rtl="0" eaLnBrk="1" fontAlgn="auto" latinLnBrk="0" hangingPunct="1">
              <a:lnSpc>
                <a:spcPct val="115000"/>
              </a:lnSpc>
              <a:spcBef>
                <a:spcPts val="0"/>
              </a:spcBef>
              <a:spcAft>
                <a:spcPts val="0"/>
              </a:spcAft>
              <a:buClrTx/>
              <a:buSzTx/>
              <a:buFontTx/>
              <a:buNone/>
              <a:tabLst/>
              <a:defRPr/>
            </a:pPr>
            <a:r>
              <a:rPr lang="en" sz="1100" b="0" i="0" u="none" dirty="0" smtClean="0">
                <a:latin typeface="Calibri"/>
                <a:ea typeface="Calibri"/>
                <a:cs typeface="Calibri"/>
                <a:sym typeface="Calibri"/>
              </a:rPr>
              <a:t>While</a:t>
            </a:r>
            <a:r>
              <a:rPr lang="en" sz="1100" b="0" i="0" u="none" baseline="0" dirty="0" smtClean="0">
                <a:latin typeface="Calibri"/>
                <a:ea typeface="Calibri"/>
                <a:cs typeface="Calibri"/>
                <a:sym typeface="Calibri"/>
              </a:rPr>
              <a:t> you’re on t</a:t>
            </a:r>
            <a:r>
              <a:rPr lang="en-US" sz="1100" b="0" i="0" u="none" baseline="0" dirty="0" smtClean="0">
                <a:latin typeface="Calibri"/>
                <a:ea typeface="Calibri"/>
                <a:cs typeface="Calibri"/>
                <a:sym typeface="Calibri"/>
              </a:rPr>
              <a:t>he</a:t>
            </a:r>
            <a:r>
              <a:rPr lang="en" sz="1100" b="0" i="0" u="none" baseline="0" dirty="0" smtClean="0">
                <a:latin typeface="Calibri"/>
                <a:ea typeface="Calibri"/>
                <a:cs typeface="Calibri"/>
                <a:sym typeface="Calibri"/>
              </a:rPr>
              <a:t> First Animation of the slide-</a:t>
            </a:r>
          </a:p>
          <a:p>
            <a:pPr marL="0" marR="0" lvl="0" indent="0" algn="l" defTabSz="914400" rtl="0" eaLnBrk="1" fontAlgn="auto" latinLnBrk="0" hangingPunct="1">
              <a:lnSpc>
                <a:spcPct val="115000"/>
              </a:lnSpc>
              <a:spcBef>
                <a:spcPts val="0"/>
              </a:spcBef>
              <a:spcAft>
                <a:spcPts val="0"/>
              </a:spcAft>
              <a:buClrTx/>
              <a:buSzTx/>
              <a:buFontTx/>
              <a:buNone/>
              <a:tabLst/>
              <a:defRPr/>
            </a:pPr>
            <a:r>
              <a:rPr lang="en-US" i="1" dirty="0" smtClean="0">
                <a:latin typeface="Calibri"/>
                <a:ea typeface="Calibri"/>
                <a:cs typeface="Calibri"/>
                <a:sym typeface="Calibri"/>
              </a:rPr>
              <a:t>“Your primary care physician is where you go for regular care. But what happens when you need care that your PCP can’t provide? There are other places you may need to go to take care of your health needs. If you need care for a more specialized</a:t>
            </a:r>
            <a:r>
              <a:rPr lang="en-US" i="1" baseline="0" dirty="0" smtClean="0">
                <a:latin typeface="Calibri"/>
                <a:ea typeface="Calibri"/>
                <a:cs typeface="Calibri"/>
                <a:sym typeface="Calibri"/>
              </a:rPr>
              <a:t> health issue</a:t>
            </a:r>
            <a:r>
              <a:rPr lang="en-US" i="1" dirty="0" smtClean="0">
                <a:latin typeface="Calibri"/>
                <a:ea typeface="Calibri"/>
                <a:cs typeface="Calibri"/>
                <a:sym typeface="Calibri"/>
              </a:rPr>
              <a:t>, you might need to see a specialist.”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sz="1100" b="0" i="0" u="none" dirty="0" smtClean="0">
                <a:latin typeface="Calibri"/>
                <a:ea typeface="Calibri"/>
                <a:cs typeface="Calibri"/>
                <a:sym typeface="Calibri"/>
              </a:rPr>
              <a:t>While</a:t>
            </a:r>
            <a:r>
              <a:rPr lang="en" sz="1100" b="0" i="0" u="none" baseline="0" dirty="0" smtClean="0">
                <a:latin typeface="Calibri"/>
                <a:ea typeface="Calibri"/>
                <a:cs typeface="Calibri"/>
                <a:sym typeface="Calibri"/>
              </a:rPr>
              <a:t> you’re on t</a:t>
            </a:r>
            <a:r>
              <a:rPr lang="en-US" sz="1100" b="0" i="0" u="none" baseline="0" dirty="0" smtClean="0">
                <a:latin typeface="Calibri"/>
                <a:ea typeface="Calibri"/>
                <a:cs typeface="Calibri"/>
                <a:sym typeface="Calibri"/>
              </a:rPr>
              <a:t>he</a:t>
            </a:r>
            <a:r>
              <a:rPr lang="en" sz="1100" b="0" i="0" u="none" baseline="0" dirty="0" smtClean="0">
                <a:latin typeface="Calibri"/>
                <a:ea typeface="Calibri"/>
                <a:cs typeface="Calibri"/>
                <a:sym typeface="Calibri"/>
              </a:rPr>
              <a:t> Second Animation of the slide-</a:t>
            </a:r>
          </a:p>
          <a:p>
            <a:pPr marL="0" marR="0" lvl="0" indent="0" algn="l" defTabSz="914400" rtl="0" eaLnBrk="1" fontAlgn="auto" latinLnBrk="0" hangingPunct="1">
              <a:lnSpc>
                <a:spcPct val="115000"/>
              </a:lnSpc>
              <a:spcBef>
                <a:spcPts val="0"/>
              </a:spcBef>
              <a:spcAft>
                <a:spcPts val="0"/>
              </a:spcAft>
              <a:buClrTx/>
              <a:buSzTx/>
              <a:buFontTx/>
              <a:buNone/>
              <a:tabLst/>
              <a:defRPr/>
            </a:pPr>
            <a:r>
              <a:rPr lang="en-US" i="1" dirty="0" smtClean="0">
                <a:latin typeface="Calibri"/>
                <a:ea typeface="Calibri"/>
                <a:cs typeface="Calibri"/>
                <a:sym typeface="Calibri"/>
              </a:rPr>
              <a:t>“A specialist is a medical doctor that has completed advanced education in a particular area</a:t>
            </a:r>
            <a:r>
              <a:rPr lang="en-US" i="1" baseline="0" dirty="0" smtClean="0">
                <a:latin typeface="Calibri"/>
                <a:ea typeface="Calibri"/>
                <a:cs typeface="Calibri"/>
                <a:sym typeface="Calibri"/>
              </a:rPr>
              <a:t> </a:t>
            </a:r>
            <a:r>
              <a:rPr lang="en-US" i="1" dirty="0" smtClean="0">
                <a:latin typeface="Calibri"/>
                <a:ea typeface="Calibri"/>
                <a:cs typeface="Calibri"/>
                <a:sym typeface="Calibri"/>
              </a:rPr>
              <a:t>of medicine.</a:t>
            </a:r>
            <a:r>
              <a:rPr lang="en-US" i="1" baseline="0" dirty="0" smtClean="0">
                <a:latin typeface="Calibri"/>
                <a:ea typeface="Calibri"/>
                <a:cs typeface="Calibri"/>
                <a:sym typeface="Calibri"/>
              </a:rPr>
              <a:t> What are some examples of specialists? </a:t>
            </a:r>
            <a:r>
              <a:rPr lang="en-US" i="0" baseline="0" dirty="0" smtClean="0">
                <a:latin typeface="Calibri"/>
                <a:ea typeface="Calibri"/>
                <a:cs typeface="Calibri"/>
                <a:sym typeface="Calibri"/>
              </a:rPr>
              <a:t>(Take a few answers. Be prepared to name a few to get the group going- dermatologist, cardiologist, oncologist, podiatrist, etc.)</a:t>
            </a:r>
            <a:endParaRPr lang="en-US" i="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sz="1100" b="0" i="0" u="none" dirty="0" smtClean="0">
                <a:latin typeface="Calibri"/>
                <a:ea typeface="Calibri"/>
                <a:cs typeface="Calibri"/>
                <a:sym typeface="Calibri"/>
              </a:rPr>
              <a:t>While</a:t>
            </a:r>
            <a:r>
              <a:rPr lang="en" sz="1100" b="0" i="0" u="none" baseline="0" dirty="0" smtClean="0">
                <a:latin typeface="Calibri"/>
                <a:ea typeface="Calibri"/>
                <a:cs typeface="Calibri"/>
                <a:sym typeface="Calibri"/>
              </a:rPr>
              <a:t> you’re on t</a:t>
            </a:r>
            <a:r>
              <a:rPr lang="en-US" sz="1100" b="0" i="0" u="none" baseline="0" dirty="0" smtClean="0">
                <a:latin typeface="Calibri"/>
                <a:ea typeface="Calibri"/>
                <a:cs typeface="Calibri"/>
                <a:sym typeface="Calibri"/>
              </a:rPr>
              <a:t>he</a:t>
            </a:r>
            <a:r>
              <a:rPr lang="en" sz="1100" b="0" i="0" u="none" baseline="0" dirty="0" smtClean="0">
                <a:latin typeface="Calibri"/>
                <a:ea typeface="Calibri"/>
                <a:cs typeface="Calibri"/>
                <a:sym typeface="Calibri"/>
              </a:rPr>
              <a:t> Third Animation of the slide-</a:t>
            </a:r>
          </a:p>
          <a:p>
            <a:pPr lvl="0" rtl="0">
              <a:lnSpc>
                <a:spcPct val="115000"/>
              </a:lnSpc>
              <a:spcBef>
                <a:spcPts val="0"/>
              </a:spcBef>
              <a:buNone/>
            </a:pPr>
            <a:r>
              <a:rPr lang="en-US" i="1" dirty="0" smtClean="0">
                <a:latin typeface="Calibri"/>
                <a:ea typeface="Calibri"/>
                <a:cs typeface="Calibri"/>
                <a:sym typeface="Calibri"/>
              </a:rPr>
              <a:t>“If</a:t>
            </a:r>
            <a:r>
              <a:rPr lang="en-US" i="1" baseline="0" dirty="0" smtClean="0">
                <a:latin typeface="Calibri"/>
                <a:ea typeface="Calibri"/>
                <a:cs typeface="Calibri"/>
                <a:sym typeface="Calibri"/>
              </a:rPr>
              <a:t> you think you need to see a specialist, it’s important to call your primary care physician first. This is because your PCP may be able to provide the care you need without requiring a specialist, or your PCP may be able to suggest names of specialists they trust. But mainly it’s important to check with your doctor first because some insurance plans require something called a </a:t>
            </a:r>
            <a:r>
              <a:rPr lang="en-US" b="1" i="1" baseline="0" dirty="0" smtClean="0">
                <a:latin typeface="Calibri"/>
                <a:ea typeface="Calibri"/>
                <a:cs typeface="Calibri"/>
                <a:sym typeface="Calibri"/>
              </a:rPr>
              <a:t>referral</a:t>
            </a:r>
            <a:r>
              <a:rPr lang="en-US" i="1" baseline="0" dirty="0" smtClean="0">
                <a:latin typeface="Calibri"/>
                <a:ea typeface="Calibri"/>
                <a:cs typeface="Calibri"/>
                <a:sym typeface="Calibri"/>
              </a:rPr>
              <a:t> (kind of like permission) from your doctor before they’ll provide payment toward your visit at the specialists. If you need a referral to see a specialist and don’t get one before your visit, you may wind up getting stuck with the whole bill</a:t>
            </a:r>
            <a:r>
              <a:rPr lang="en-US" i="1" dirty="0" smtClean="0">
                <a:latin typeface="Calibri"/>
                <a:ea typeface="Calibri"/>
                <a:cs typeface="Calibri"/>
                <a:sym typeface="Calibri"/>
              </a:rPr>
              <a:t>.”</a:t>
            </a:r>
          </a:p>
          <a:p>
            <a:pPr lvl="0" rtl="0">
              <a:lnSpc>
                <a:spcPct val="115000"/>
              </a:lnSpc>
              <a:spcBef>
                <a:spcPts val="0"/>
              </a:spcBef>
              <a:buNone/>
            </a:pPr>
            <a:endParaRPr lang="en-US" dirty="0" smtClean="0">
              <a:latin typeface="Calibri"/>
              <a:ea typeface="Calibri"/>
              <a:cs typeface="Calibri"/>
              <a:sym typeface="Calibri"/>
            </a:endParaRPr>
          </a:p>
          <a:p>
            <a:pPr lvl="0" rtl="0">
              <a:lnSpc>
                <a:spcPct val="115000"/>
              </a:lnSpc>
              <a:spcBef>
                <a:spcPts val="0"/>
              </a:spcBef>
              <a:buNone/>
            </a:pPr>
            <a:endParaRPr lang="en-US" b="1" u="sng" dirty="0" smtClean="0">
              <a:latin typeface="Calibri"/>
              <a:ea typeface="Calibri"/>
              <a:cs typeface="Calibri"/>
              <a:sym typeface="Calibri"/>
            </a:endParaRPr>
          </a:p>
          <a:p>
            <a:pPr lvl="0" rtl="0">
              <a:lnSpc>
                <a:spcPct val="115000"/>
              </a:lnSpc>
              <a:spcBef>
                <a:spcPts val="0"/>
              </a:spcBef>
              <a:buNone/>
            </a:pPr>
            <a:endParaRPr lang="en-US" b="1" u="sng" dirty="0" smtClean="0">
              <a:latin typeface="Calibri"/>
              <a:ea typeface="Calibri"/>
              <a:cs typeface="Calibri"/>
              <a:sym typeface="Calibri"/>
            </a:endParaRPr>
          </a:p>
          <a:p>
            <a:pPr lvl="0" rtl="0">
              <a:lnSpc>
                <a:spcPct val="115000"/>
              </a:lnSpc>
              <a:spcBef>
                <a:spcPts val="0"/>
              </a:spcBef>
              <a:buNone/>
            </a:pPr>
            <a:endParaRPr lang="en-US" dirty="0" smtClean="0">
              <a:latin typeface="Calibri"/>
              <a:ea typeface="Calibri"/>
              <a:cs typeface="Calibri"/>
              <a:sym typeface="Calibri"/>
            </a:endParaRPr>
          </a:p>
          <a:p>
            <a:pPr lvl="0" rtl="0">
              <a:lnSpc>
                <a:spcPct val="115000"/>
              </a:lnSpc>
              <a:spcBef>
                <a:spcPts val="0"/>
              </a:spcBef>
              <a:buNone/>
            </a:pPr>
            <a:endParaRPr lang="en-US" dirty="0" smtClean="0">
              <a:latin typeface="Calibri"/>
              <a:ea typeface="Calibri"/>
              <a:cs typeface="Calibri"/>
              <a:sym typeface="Calibri"/>
            </a:endParaRPr>
          </a:p>
          <a:p>
            <a:pPr lvl="0" rtl="0">
              <a:spcBef>
                <a:spcPts val="0"/>
              </a:spcBef>
              <a:buNone/>
            </a:pPr>
            <a:endParaRPr lang="en-US" dirty="0" smtClean="0">
              <a:latin typeface="Calibri"/>
              <a:ea typeface="Calibri"/>
              <a:cs typeface="Calibri"/>
              <a:sym typeface="Calibri"/>
            </a:endParaRPr>
          </a:p>
          <a:p>
            <a:endParaRPr lang="en-US" dirty="0" smtClean="0">
              <a:latin typeface="Arial Narrow" pitchFamily="34" charset="0"/>
            </a:endParaRPr>
          </a:p>
        </p:txBody>
      </p:sp>
    </p:spTree>
    <p:extLst>
      <p:ext uri="{BB962C8B-B14F-4D97-AF65-F5344CB8AC3E}">
        <p14:creationId xmlns:p14="http://schemas.microsoft.com/office/powerpoint/2010/main" val="2440668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latin typeface="Calibri"/>
                <a:ea typeface="Calibri"/>
                <a:cs typeface="Calibri"/>
                <a:sym typeface="Calibri"/>
              </a:rPr>
              <a:t>Other Places To Get Care</a:t>
            </a:r>
            <a:r>
              <a:rPr lang="en-US" b="1" u="none"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 6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p>
          <a:p>
            <a:pPr lvl="0" rtl="0">
              <a:lnSpc>
                <a:spcPct val="115000"/>
              </a:lnSpc>
              <a:spcBef>
                <a:spcPts val="0"/>
              </a:spcBef>
              <a:buNone/>
            </a:pPr>
            <a:endParaRPr lang="en-US"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SLIDE</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The kinds of services provided at urgent care centers; When urgent care is the best option for care</a:t>
            </a:r>
          </a:p>
          <a:p>
            <a:pPr lvl="0" rtl="0">
              <a:lnSpc>
                <a:spcPct val="115000"/>
              </a:lnSpc>
              <a:spcBef>
                <a:spcPts val="0"/>
              </a:spcBef>
              <a:buNone/>
            </a:pPr>
            <a:endParaRPr lang="en-US" sz="60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800" b="1" u="sng" dirty="0" smtClean="0">
                <a:latin typeface="Calibri"/>
                <a:ea typeface="Calibri"/>
                <a:cs typeface="Calibri"/>
                <a:sym typeface="Calibri"/>
              </a:rPr>
              <a:t>SAMPLE</a:t>
            </a:r>
            <a:r>
              <a:rPr lang="en-US" sz="800" b="1" u="sng" baseline="0" dirty="0" smtClean="0">
                <a:latin typeface="Calibri"/>
                <a:ea typeface="Calibri"/>
                <a:cs typeface="Calibri"/>
                <a:sym typeface="Calibri"/>
              </a:rPr>
              <a:t> SCRIPT for PRESENTER</a:t>
            </a:r>
            <a:r>
              <a:rPr lang="en-US" sz="800" b="1" u="none" dirty="0" smtClean="0">
                <a:latin typeface="Calibri"/>
                <a:ea typeface="Calibri"/>
                <a:cs typeface="Calibri"/>
                <a:sym typeface="Calibri"/>
              </a:rPr>
              <a:t>:</a:t>
            </a:r>
          </a:p>
          <a:p>
            <a:pPr lvl="0" rtl="0">
              <a:lnSpc>
                <a:spcPct val="115000"/>
              </a:lnSpc>
              <a:spcBef>
                <a:spcPts val="0"/>
              </a:spcBef>
              <a:buNone/>
            </a:pPr>
            <a:r>
              <a:rPr lang="en-US" i="1" dirty="0" smtClean="0">
                <a:latin typeface="Calibri"/>
                <a:ea typeface="Calibri"/>
                <a:cs typeface="Calibri"/>
                <a:sym typeface="Calibri"/>
              </a:rPr>
              <a:t>“An urgent care center is another place you might go to take care of your health needs. Urgent care centers have become increasingly popular as a convenient option for health care. An urgent care center provides treatment for many conditions including cold or flu-like illness, cuts and lacerations, sports injuries, and eye or ear problems. Can anyone</a:t>
            </a:r>
            <a:r>
              <a:rPr lang="en-US" i="1" baseline="0" dirty="0" smtClean="0">
                <a:latin typeface="Calibri"/>
                <a:ea typeface="Calibri"/>
                <a:cs typeface="Calibri"/>
                <a:sym typeface="Calibri"/>
              </a:rPr>
              <a:t> name some of the urgent care centers around here</a:t>
            </a:r>
            <a:r>
              <a:rPr lang="en-US" b="0" i="0" baseline="0" dirty="0" smtClean="0">
                <a:latin typeface="Calibri"/>
                <a:ea typeface="Calibri"/>
                <a:cs typeface="Calibri"/>
                <a:sym typeface="Calibri"/>
              </a:rPr>
              <a:t>?”</a:t>
            </a:r>
            <a:r>
              <a:rPr lang="en-US" b="0" i="0" dirty="0" smtClean="0">
                <a:latin typeface="Calibri"/>
                <a:ea typeface="Calibri"/>
                <a:cs typeface="Calibri"/>
                <a:sym typeface="Calibri"/>
              </a:rPr>
              <a:t> </a:t>
            </a:r>
            <a:r>
              <a:rPr lang="en-US" b="0" i="0" dirty="0" smtClean="0">
                <a:solidFill>
                  <a:srgbClr val="FF0000"/>
                </a:solidFill>
                <a:latin typeface="Calibri"/>
                <a:ea typeface="Calibri"/>
                <a:cs typeface="Calibri"/>
                <a:sym typeface="Calibri"/>
              </a:rPr>
              <a:t>(Take</a:t>
            </a:r>
            <a:r>
              <a:rPr lang="en-US" b="0" i="0" baseline="0" dirty="0" smtClean="0">
                <a:solidFill>
                  <a:srgbClr val="FF0000"/>
                </a:solidFill>
                <a:latin typeface="Calibri"/>
                <a:ea typeface="Calibri"/>
                <a:cs typeface="Calibri"/>
                <a:sym typeface="Calibri"/>
              </a:rPr>
              <a:t> some answers. Be prepared to share a few to get the group going- </a:t>
            </a:r>
            <a:r>
              <a:rPr lang="en-US" b="0" i="0" dirty="0" smtClean="0">
                <a:solidFill>
                  <a:srgbClr val="FF0000"/>
                </a:solidFill>
                <a:latin typeface="Calibri"/>
                <a:ea typeface="Calibri"/>
                <a:cs typeface="Calibri"/>
                <a:sym typeface="Calibri"/>
              </a:rPr>
              <a:t> MedExpress, Minute Clinic, Walgreens/CVS clinics, Abby GoCare, etc.) </a:t>
            </a:r>
          </a:p>
          <a:p>
            <a:pPr lvl="0" rtl="0">
              <a:lnSpc>
                <a:spcPct val="115000"/>
              </a:lnSpc>
              <a:spcBef>
                <a:spcPts val="0"/>
              </a:spcBef>
              <a:buNone/>
            </a:pPr>
            <a:endParaRPr lang="en-US" sz="600"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“Many people are choosing urgent care centers because they are open during times when a traditional doctor’s office is not. They’re also a convenient option for when you’re sick or injured and you can’t get a timely appointment with your PCP.”</a:t>
            </a: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spcBef>
                <a:spcPts val="0"/>
              </a:spcBef>
              <a:buNone/>
            </a:pPr>
            <a:endParaRPr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latin typeface="Calibri"/>
                <a:ea typeface="Calibri"/>
                <a:cs typeface="Calibri"/>
                <a:sym typeface="Calibri"/>
              </a:rPr>
              <a:t>Other Places To Get Care</a:t>
            </a:r>
            <a:r>
              <a:rPr lang="en-US" b="1" u="none"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 6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lvl="0" rtl="0">
              <a:lnSpc>
                <a:spcPct val="115000"/>
              </a:lnSpc>
              <a:spcBef>
                <a:spcPts val="0"/>
              </a:spcBef>
              <a:buNone/>
            </a:pPr>
            <a:endParaRPr lang="en-US"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SLIDE</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How to find an urgent care center</a:t>
            </a:r>
          </a:p>
          <a:p>
            <a:pPr lvl="0" rtl="0">
              <a:lnSpc>
                <a:spcPct val="115000"/>
              </a:lnSpc>
              <a:spcBef>
                <a:spcPts val="0"/>
              </a:spcBef>
              <a:buNone/>
            </a:pPr>
            <a:endParaRPr lang="en-US" sz="60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800" b="1" u="sng" dirty="0" smtClean="0">
                <a:latin typeface="Calibri"/>
                <a:ea typeface="Calibri"/>
                <a:cs typeface="Calibri"/>
                <a:sym typeface="Calibri"/>
              </a:rPr>
              <a:t>SAMPLE</a:t>
            </a:r>
            <a:r>
              <a:rPr lang="en-US" sz="800" b="1" u="sng" baseline="0" dirty="0" smtClean="0">
                <a:latin typeface="Calibri"/>
                <a:ea typeface="Calibri"/>
                <a:cs typeface="Calibri"/>
                <a:sym typeface="Calibri"/>
              </a:rPr>
              <a:t> SCRIPT for PRESENTER</a:t>
            </a:r>
            <a:r>
              <a:rPr lang="en-US" sz="800" b="1" u="none" dirty="0" smtClean="0">
                <a:latin typeface="Calibri"/>
                <a:ea typeface="Calibri"/>
                <a:cs typeface="Calibri"/>
                <a:sym typeface="Calibri"/>
              </a:rPr>
              <a:t>:</a:t>
            </a:r>
          </a:p>
          <a:p>
            <a:pPr marL="0" marR="0" lvl="0" indent="0" algn="l" defTabSz="914400" rtl="0" eaLnBrk="1" fontAlgn="auto" latinLnBrk="0" hangingPunct="1">
              <a:lnSpc>
                <a:spcPct val="115000"/>
              </a:lnSpc>
              <a:spcBef>
                <a:spcPts val="0"/>
              </a:spcBef>
              <a:spcAft>
                <a:spcPts val="0"/>
              </a:spcAft>
              <a:buClrTx/>
              <a:buSzTx/>
              <a:buFontTx/>
              <a:buNone/>
              <a:tabLst/>
              <a:defRPr/>
            </a:pPr>
            <a:r>
              <a:rPr lang="en" sz="800" b="0" i="0" u="none" dirty="0" smtClean="0">
                <a:latin typeface="Calibri"/>
                <a:ea typeface="Calibri"/>
                <a:cs typeface="Calibri"/>
                <a:sym typeface="Calibri"/>
              </a:rPr>
              <a:t>While</a:t>
            </a:r>
            <a:r>
              <a:rPr lang="en" sz="800" b="0" i="0" u="none" baseline="0" dirty="0" smtClean="0">
                <a:latin typeface="Calibri"/>
                <a:ea typeface="Calibri"/>
                <a:cs typeface="Calibri"/>
                <a:sym typeface="Calibri"/>
              </a:rPr>
              <a:t> you’re on t</a:t>
            </a:r>
            <a:r>
              <a:rPr lang="en-US" sz="800" b="0" i="0" u="none" baseline="0" dirty="0" smtClean="0">
                <a:latin typeface="Calibri"/>
                <a:ea typeface="Calibri"/>
                <a:cs typeface="Calibri"/>
                <a:sym typeface="Calibri"/>
              </a:rPr>
              <a:t>he</a:t>
            </a:r>
            <a:r>
              <a:rPr lang="en" sz="800" b="0" i="0" u="none" baseline="0" dirty="0" smtClean="0">
                <a:latin typeface="Calibri"/>
                <a:ea typeface="Calibri"/>
                <a:cs typeface="Calibri"/>
                <a:sym typeface="Calibri"/>
              </a:rPr>
              <a:t> First Animation of the slide-</a:t>
            </a:r>
          </a:p>
          <a:p>
            <a:pPr lvl="0" rtl="0">
              <a:lnSpc>
                <a:spcPct val="115000"/>
              </a:lnSpc>
              <a:spcBef>
                <a:spcPts val="0"/>
              </a:spcBef>
              <a:buNone/>
            </a:pPr>
            <a:r>
              <a:rPr lang="en" i="1" dirty="0" smtClean="0">
                <a:latin typeface="Calibri"/>
                <a:ea typeface="Calibri"/>
                <a:cs typeface="Calibri"/>
                <a:sym typeface="Calibri"/>
              </a:rPr>
              <a:t>“If you don’t know where the urgent care centers are located around here, or if you are traveling in the US and need to find an urgent care center, you can use this website </a:t>
            </a:r>
            <a:r>
              <a:rPr lang="en" b="1" i="1" dirty="0" smtClean="0">
                <a:latin typeface="Calibri"/>
                <a:ea typeface="Calibri"/>
                <a:cs typeface="Calibri"/>
                <a:sym typeface="Calibri"/>
              </a:rPr>
              <a:t>(www.urgentcarelocations.com)</a:t>
            </a:r>
            <a:r>
              <a:rPr lang="en" b="0" i="1" baseline="0" dirty="0" smtClean="0">
                <a:latin typeface="Calibri"/>
                <a:ea typeface="Calibri"/>
                <a:cs typeface="Calibri"/>
                <a:sym typeface="Calibri"/>
              </a:rPr>
              <a:t> to find care.</a:t>
            </a:r>
          </a:p>
          <a:p>
            <a:pPr lvl="0" rtl="0">
              <a:lnSpc>
                <a:spcPct val="115000"/>
              </a:lnSpc>
              <a:spcBef>
                <a:spcPts val="0"/>
              </a:spcBef>
              <a:buNone/>
            </a:pPr>
            <a:endParaRPr lang="en" b="0" i="1" u="sng"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sz="1100" b="0" i="0" u="none" dirty="0" smtClean="0">
                <a:latin typeface="Calibri"/>
                <a:ea typeface="Calibri"/>
                <a:cs typeface="Calibri"/>
                <a:sym typeface="Calibri"/>
              </a:rPr>
              <a:t>While</a:t>
            </a:r>
            <a:r>
              <a:rPr lang="en" sz="1100" b="0" i="0" u="none" baseline="0" dirty="0" smtClean="0">
                <a:latin typeface="Calibri"/>
                <a:ea typeface="Calibri"/>
                <a:cs typeface="Calibri"/>
                <a:sym typeface="Calibri"/>
              </a:rPr>
              <a:t> you’re on t</a:t>
            </a:r>
            <a:r>
              <a:rPr lang="en-US" sz="1100" b="0" i="0" u="none" baseline="0" dirty="0" smtClean="0">
                <a:latin typeface="Calibri"/>
                <a:ea typeface="Calibri"/>
                <a:cs typeface="Calibri"/>
                <a:sym typeface="Calibri"/>
              </a:rPr>
              <a:t>he</a:t>
            </a:r>
            <a:r>
              <a:rPr lang="en" sz="1100" b="0" i="0" u="none" baseline="0" dirty="0" smtClean="0">
                <a:latin typeface="Calibri"/>
                <a:ea typeface="Calibri"/>
                <a:cs typeface="Calibri"/>
                <a:sym typeface="Calibri"/>
              </a:rPr>
              <a:t> Second Animation of the slide-</a:t>
            </a:r>
          </a:p>
          <a:p>
            <a:pPr lvl="0" rtl="0">
              <a:lnSpc>
                <a:spcPct val="115000"/>
              </a:lnSpc>
              <a:spcBef>
                <a:spcPts val="0"/>
              </a:spcBef>
              <a:buNone/>
            </a:pPr>
            <a:r>
              <a:rPr lang="en" b="0" u="none" dirty="0" smtClean="0">
                <a:latin typeface="Calibri"/>
                <a:ea typeface="Calibri"/>
                <a:cs typeface="Calibri"/>
                <a:sym typeface="Calibri"/>
              </a:rPr>
              <a:t>You can search</a:t>
            </a:r>
            <a:r>
              <a:rPr lang="en" b="0" u="none" baseline="0" dirty="0" smtClean="0">
                <a:latin typeface="Calibri"/>
                <a:ea typeface="Calibri"/>
                <a:cs typeface="Calibri"/>
                <a:sym typeface="Calibri"/>
              </a:rPr>
              <a:t> by Zip Code or address, or you can search “urgent care near me” in the web browser in you cell or computer.</a:t>
            </a:r>
            <a:endParaRPr lang="en" b="0" u="none"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dirty="0" smtClean="0">
                <a:latin typeface="Calibri"/>
                <a:ea typeface="Calibri"/>
                <a:cs typeface="Calibri"/>
                <a:sym typeface="Calibri"/>
              </a:rPr>
              <a:t>Other Places To Get Care: Emergency Department / Emergency</a:t>
            </a:r>
            <a:r>
              <a:rPr lang="en-US" sz="1100" b="1" u="sng" baseline="0" dirty="0" smtClean="0">
                <a:latin typeface="Calibri"/>
                <a:ea typeface="Calibri"/>
                <a:cs typeface="Calibri"/>
                <a:sym typeface="Calibri"/>
              </a:rPr>
              <a:t> Room</a:t>
            </a:r>
            <a:r>
              <a:rPr lang="en-US" sz="1100" b="1" u="none"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 5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10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SLIDE</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When Emergency Departments are the best option for care</a:t>
            </a:r>
          </a:p>
          <a:p>
            <a:pPr lvl="0" rtl="0">
              <a:lnSpc>
                <a:spcPct val="115000"/>
              </a:lnSpc>
              <a:spcBef>
                <a:spcPts val="0"/>
              </a:spcBef>
              <a:buNone/>
            </a:pPr>
            <a:endParaRPr lang="en-US" sz="110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a:t>
            </a:r>
          </a:p>
          <a:p>
            <a:pPr lvl="0" rtl="0">
              <a:lnSpc>
                <a:spcPct val="115000"/>
              </a:lnSpc>
              <a:spcBef>
                <a:spcPts val="0"/>
              </a:spcBef>
              <a:buNone/>
            </a:pPr>
            <a:r>
              <a:rPr lang="en-US" sz="1100" i="1" dirty="0" smtClean="0">
                <a:latin typeface="Calibri"/>
                <a:ea typeface="Calibri"/>
                <a:cs typeface="Calibri"/>
                <a:sym typeface="Calibri"/>
              </a:rPr>
              <a:t>“The Emergency Department</a:t>
            </a:r>
            <a:r>
              <a:rPr lang="en-US" sz="1100" i="1" baseline="0" dirty="0" smtClean="0">
                <a:latin typeface="Calibri"/>
                <a:ea typeface="Calibri"/>
                <a:cs typeface="Calibri"/>
                <a:sym typeface="Calibri"/>
              </a:rPr>
              <a:t> (aka the </a:t>
            </a:r>
            <a:r>
              <a:rPr lang="en-US" sz="1100" i="1" dirty="0" smtClean="0">
                <a:latin typeface="Calibri"/>
                <a:ea typeface="Calibri"/>
                <a:cs typeface="Calibri"/>
                <a:sym typeface="Calibri"/>
              </a:rPr>
              <a:t>Emergency Room) is open twenty-four hours a day, every day of the year. As convenient as this is, it is only meant to be used for </a:t>
            </a:r>
            <a:r>
              <a:rPr lang="en-US" sz="1100" b="1" i="1" u="sng" dirty="0" smtClean="0">
                <a:latin typeface="Calibri"/>
                <a:ea typeface="Calibri"/>
                <a:cs typeface="Calibri"/>
                <a:sym typeface="Calibri"/>
              </a:rPr>
              <a:t>serious</a:t>
            </a:r>
            <a:r>
              <a:rPr lang="en-US" sz="1100" i="1" dirty="0" smtClean="0">
                <a:latin typeface="Calibri"/>
                <a:ea typeface="Calibri"/>
                <a:cs typeface="Calibri"/>
                <a:sym typeface="Calibri"/>
              </a:rPr>
              <a:t> or </a:t>
            </a:r>
            <a:r>
              <a:rPr lang="en-US" sz="1100" b="1" i="1" u="sng" dirty="0" smtClean="0">
                <a:latin typeface="Calibri"/>
                <a:ea typeface="Calibri"/>
                <a:cs typeface="Calibri"/>
                <a:sym typeface="Calibri"/>
              </a:rPr>
              <a:t>life threatening</a:t>
            </a:r>
            <a:r>
              <a:rPr lang="en-US" sz="1100" i="1" dirty="0" smtClean="0">
                <a:latin typeface="Calibri"/>
                <a:ea typeface="Calibri"/>
                <a:cs typeface="Calibri"/>
                <a:sym typeface="Calibri"/>
              </a:rPr>
              <a:t> illnesses or injuries such as difficulty breathing, very high fever, severe burns, and uncontrollable bleeding. A minor ear-ache is not a problem you should be taking to an Emergency Room.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100"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i="1" dirty="0" smtClean="0">
                <a:latin typeface="Calibri"/>
                <a:ea typeface="Calibri"/>
                <a:cs typeface="Calibri"/>
                <a:sym typeface="Calibri"/>
              </a:rPr>
              <a:t>Because Emergency Departments are very</a:t>
            </a:r>
            <a:r>
              <a:rPr lang="en-US" sz="1100" i="1" baseline="0" dirty="0" smtClean="0">
                <a:latin typeface="Calibri"/>
                <a:ea typeface="Calibri"/>
                <a:cs typeface="Calibri"/>
                <a:sym typeface="Calibri"/>
              </a:rPr>
              <a:t> busy, ED health providers can’t provide follow up care to see how you’re doing after a visit like your PCP’s office or an urgent care center would do.</a:t>
            </a:r>
            <a:r>
              <a:rPr lang="en-US" sz="1100" i="1" dirty="0" smtClean="0">
                <a:latin typeface="Calibri"/>
                <a:ea typeface="Calibri"/>
                <a:cs typeface="Calibri"/>
                <a:sym typeface="Calibri"/>
              </a:rPr>
              <a:t> This is another reason why it’s better to go to an urgent care center or your PCP unless it is truly a life threatening emergency.</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100"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i="1" dirty="0" smtClean="0">
                <a:latin typeface="Calibri"/>
                <a:ea typeface="Calibri"/>
                <a:cs typeface="Calibri"/>
                <a:sym typeface="Calibri"/>
              </a:rPr>
              <a:t>And finally- there’s cost</a:t>
            </a:r>
            <a:r>
              <a:rPr lang="en-US" sz="1100" i="1" baseline="0" dirty="0" smtClean="0">
                <a:latin typeface="Calibri"/>
                <a:ea typeface="Calibri"/>
                <a:cs typeface="Calibri"/>
                <a:sym typeface="Calibri"/>
              </a:rPr>
              <a:t> to consider. Visits to the Emergency Department can cost you hundred of dollars.’ </a:t>
            </a:r>
            <a:endParaRPr lang="en-US" sz="1100" i="1" dirty="0" smtClean="0">
              <a:latin typeface="Calibri"/>
              <a:ea typeface="Calibri"/>
              <a:cs typeface="Calibri"/>
              <a:sym typeface="Calibri"/>
            </a:endParaRPr>
          </a:p>
          <a:p>
            <a:pPr lvl="0" rtl="0">
              <a:lnSpc>
                <a:spcPct val="115000"/>
              </a:lnSpc>
              <a:spcBef>
                <a:spcPts val="0"/>
              </a:spcBef>
              <a:buNone/>
            </a:pPr>
            <a:endParaRPr lang="en" sz="1100" b="1" u="sng" dirty="0" smtClean="0">
              <a:latin typeface="Calibri"/>
              <a:ea typeface="Calibri"/>
              <a:cs typeface="Calibri"/>
              <a:sym typeface="Calibri"/>
            </a:endParaRPr>
          </a:p>
          <a:p>
            <a:pPr lvl="0" rtl="0">
              <a:lnSpc>
                <a:spcPct val="115000"/>
              </a:lnSpc>
              <a:spcBef>
                <a:spcPts val="0"/>
              </a:spcBef>
              <a:buNone/>
            </a:pPr>
            <a:endParaRPr lang="en" sz="1100" b="1" u="sng" dirty="0" smtClean="0">
              <a:latin typeface="Calibri"/>
              <a:ea typeface="Calibri"/>
              <a:cs typeface="Calibri"/>
              <a:sym typeface="Calibri"/>
            </a:endParaRPr>
          </a:p>
          <a:p>
            <a:pPr lvl="0" rtl="0">
              <a:lnSpc>
                <a:spcPct val="115000"/>
              </a:lnSpc>
              <a:spcBef>
                <a:spcPts val="0"/>
              </a:spcBef>
              <a:buNone/>
            </a:pPr>
            <a:endParaRPr lang="en" sz="1100" b="1" u="sng" dirty="0" smtClean="0">
              <a:latin typeface="Calibri"/>
              <a:ea typeface="Calibri"/>
              <a:cs typeface="Calibri"/>
              <a:sym typeface="Calibri"/>
            </a:endParaRPr>
          </a:p>
          <a:p>
            <a:pPr lvl="0" rtl="0">
              <a:lnSpc>
                <a:spcPct val="115000"/>
              </a:lnSpc>
              <a:spcBef>
                <a:spcPts val="0"/>
              </a:spcBef>
              <a:buNone/>
            </a:pPr>
            <a:endParaRPr lang="en" sz="1100" b="1" u="sng" dirty="0" smtClean="0">
              <a:latin typeface="Calibri"/>
              <a:ea typeface="Calibri"/>
              <a:cs typeface="Calibri"/>
              <a:sym typeface="Calibri"/>
            </a:endParaRPr>
          </a:p>
          <a:p>
            <a:pPr lvl="0" rtl="0">
              <a:lnSpc>
                <a:spcPct val="115000"/>
              </a:lnSpc>
              <a:spcBef>
                <a:spcPts val="0"/>
              </a:spcBef>
              <a:buNone/>
            </a:pPr>
            <a:endParaRPr sz="1100" dirty="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l" rtl="0">
              <a:lnSpc>
                <a:spcPct val="115000"/>
              </a:lnSpc>
              <a:spcBef>
                <a:spcPts val="0"/>
              </a:spcBef>
              <a:buNone/>
            </a:pPr>
            <a:r>
              <a:rPr lang="en" dirty="0" smtClean="0">
                <a:latin typeface="Calibri"/>
                <a:ea typeface="Calibri"/>
                <a:cs typeface="Calibri"/>
                <a:sym typeface="Calibri"/>
              </a:rPr>
              <a:t>(Hide</a:t>
            </a:r>
            <a:r>
              <a:rPr lang="en" baseline="0" dirty="0" smtClean="0">
                <a:latin typeface="Calibri"/>
                <a:ea typeface="Calibri"/>
                <a:cs typeface="Calibri"/>
                <a:sym typeface="Calibri"/>
              </a:rPr>
              <a:t> or omit this slide if/when it becomes out of date….)</a:t>
            </a:r>
            <a:endParaRPr lang="en" dirty="0">
              <a:latin typeface="Calibri"/>
              <a:ea typeface="Calibri"/>
              <a:cs typeface="Calibri"/>
              <a:sym typeface="Calibri"/>
            </a:endParaRPr>
          </a:p>
        </p:txBody>
      </p:sp>
    </p:spTree>
    <p:extLst>
      <p:ext uri="{BB962C8B-B14F-4D97-AF65-F5344CB8AC3E}">
        <p14:creationId xmlns:p14="http://schemas.microsoft.com/office/powerpoint/2010/main" val="1765370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 b="1" u="sng" dirty="0" smtClean="0">
                <a:latin typeface="Calibri"/>
                <a:ea typeface="Calibri"/>
                <a:cs typeface="Calibri"/>
                <a:sym typeface="Calibri"/>
              </a:rPr>
              <a:t>Where</a:t>
            </a:r>
            <a:r>
              <a:rPr lang="en" b="1" u="sng" baseline="0" dirty="0" smtClean="0">
                <a:latin typeface="Calibri"/>
                <a:ea typeface="Calibri"/>
                <a:cs typeface="Calibri"/>
                <a:sym typeface="Calibri"/>
              </a:rPr>
              <a:t> Should I Go?</a:t>
            </a:r>
            <a:r>
              <a:rPr lang="en" b="1" u="none" baseline="0"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 6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endParaRPr lang="en" sz="1100" b="0" i="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ACTIVITY</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Knowing the most appropriate place to go for care for various types of health issues</a:t>
            </a:r>
          </a:p>
          <a:p>
            <a:pPr lvl="0" rtl="0">
              <a:lnSpc>
                <a:spcPct val="115000"/>
              </a:lnSpc>
              <a:spcBef>
                <a:spcPts val="0"/>
              </a:spcBef>
              <a:buNone/>
            </a:pPr>
            <a:endParaRPr lang="en"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1" u="none" strike="noStrike" kern="0" cap="none" spc="0" normalizeH="0" baseline="0" noProof="0" dirty="0" smtClean="0">
                <a:ln>
                  <a:noFill/>
                </a:ln>
                <a:solidFill>
                  <a:srgbClr val="000000"/>
                </a:solidFill>
                <a:effectLst/>
                <a:uLnTx/>
                <a:uFillTx/>
                <a:latin typeface="Calibri"/>
                <a:ea typeface="Calibri"/>
                <a:cs typeface="Calibri"/>
                <a:sym typeface="Calibri"/>
              </a:rPr>
              <a:t>“There are several options when it comes to getting treatment and it’s really important for you to be able to determine the most appropriate place to get care for any health issues you might face. During this activity we’ll look at different scenarios and discuss, as a group, the best place for the person to go.” </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100" b="0" i="1"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(The next 2 slides are animated. Click for each scenario, then its answer. In some cases, participants may raise “what if” considerations that somewhat disagree with the answers on the slide. The idea isn’t that there is always exactly one “right” option- the idea is to practice thinking about options and gave a general sense of what’s best.)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1" u="none" strike="noStrike" kern="0" cap="none" spc="0" normalizeH="0" baseline="0" noProof="0" dirty="0" smtClean="0">
                <a:ln>
                  <a:noFill/>
                </a:ln>
                <a:solidFill>
                  <a:srgbClr val="000000"/>
                </a:solidFill>
                <a:effectLst/>
                <a:uLnTx/>
                <a:uFillTx/>
                <a:latin typeface="Calibri"/>
                <a:ea typeface="Calibri"/>
                <a:cs typeface="Calibri"/>
                <a:sym typeface="Calibri"/>
              </a:rPr>
              <a:t> </a:t>
            </a:r>
            <a:endParaRPr lang="en" dirty="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b="1" dirty="0" smtClean="0">
                <a:latin typeface="Calibri"/>
                <a:ea typeface="Calibri"/>
                <a:cs typeface="Calibri"/>
                <a:sym typeface="Calibri"/>
              </a:rPr>
              <a:t>IMPORTANT NOTE</a:t>
            </a:r>
            <a:r>
              <a:rPr lang="en-US" dirty="0" smtClean="0">
                <a:latin typeface="Calibri"/>
                <a:ea typeface="Calibri"/>
                <a:cs typeface="Calibri"/>
                <a:sym typeface="Calibri"/>
              </a:rPr>
              <a:t>: Slides #33</a:t>
            </a:r>
            <a:r>
              <a:rPr lang="en-US" baseline="0" dirty="0" smtClean="0">
                <a:latin typeface="Calibri"/>
                <a:ea typeface="Calibri"/>
                <a:cs typeface="Calibri"/>
                <a:sym typeface="Calibri"/>
              </a:rPr>
              <a:t> and #34</a:t>
            </a:r>
            <a:r>
              <a:rPr lang="en-US" dirty="0" smtClean="0">
                <a:latin typeface="Calibri"/>
                <a:ea typeface="Calibri"/>
                <a:cs typeface="Calibri"/>
                <a:sym typeface="Calibri"/>
              </a:rPr>
              <a:t> contain state-specific information. You will need to update the slides with the information specific to your state. This should be easy to find with a quick Google search. If you need assistance, please email NTHCS@nemours.org.</a:t>
            </a:r>
          </a:p>
          <a:p>
            <a:pPr marL="457200" lvl="1" indent="0" rtl="0">
              <a:lnSpc>
                <a:spcPct val="115000"/>
              </a:lnSpc>
              <a:spcBef>
                <a:spcPts val="0"/>
              </a:spcBef>
              <a:spcAft>
                <a:spcPts val="0"/>
              </a:spcAft>
              <a:buFont typeface="Arial" panose="020B0604020202020204" pitchFamily="34" charset="0"/>
              <a:buNone/>
            </a:pPr>
            <a:endParaRPr lang="en-US" dirty="0" smtClean="0">
              <a:latin typeface="Calibri"/>
              <a:ea typeface="Calibri"/>
              <a:cs typeface="Calibri"/>
              <a:sym typeface="Calibri"/>
            </a:endParaRPr>
          </a:p>
        </p:txBody>
      </p:sp>
    </p:spTree>
    <p:extLst>
      <p:ext uri="{BB962C8B-B14F-4D97-AF65-F5344CB8AC3E}">
        <p14:creationId xmlns:p14="http://schemas.microsoft.com/office/powerpoint/2010/main" val="4138953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 b="1" u="sng" dirty="0" smtClean="0">
                <a:latin typeface="Calibri"/>
                <a:ea typeface="Calibri"/>
                <a:cs typeface="Calibri"/>
                <a:sym typeface="Calibri"/>
              </a:rPr>
              <a:t>Where</a:t>
            </a:r>
            <a:r>
              <a:rPr lang="en" b="1" u="sng" baseline="0" dirty="0" smtClean="0">
                <a:latin typeface="Calibri"/>
                <a:ea typeface="Calibri"/>
                <a:cs typeface="Calibri"/>
                <a:sym typeface="Calibri"/>
              </a:rPr>
              <a:t> Should I Go?</a:t>
            </a:r>
            <a:r>
              <a:rPr lang="en" b="1" u="none" baseline="0"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 6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endParaRPr lang="en" sz="1100" b="0" i="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lvl="0" rtl="0">
              <a:lnSpc>
                <a:spcPct val="115000"/>
              </a:lnSpc>
              <a:spcBef>
                <a:spcPts val="0"/>
              </a:spcBef>
              <a:buNone/>
            </a:pPr>
            <a:endParaRPr lang="en-US"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Click for each scenario, then its answer. In some cases, participants may raise “what if” considerations that somewhat disagree with the answers on the slide. The idea isn’t that there is always exactly one “right” option- the idea is to practice thinking about options and gave a general sense of what’s best.</a:t>
            </a:r>
          </a:p>
          <a:p>
            <a:pPr lvl="0" rtl="0">
              <a:lnSpc>
                <a:spcPct val="115000"/>
              </a:lnSpc>
              <a:spcBef>
                <a:spcPts val="0"/>
              </a:spcBef>
              <a:buNone/>
            </a:pPr>
            <a:endParaRPr lang="en-US" dirty="0" smtClean="0">
              <a:latin typeface="Calibri"/>
              <a:ea typeface="Calibri"/>
              <a:cs typeface="Calibri"/>
              <a:sym typeface="Calibri"/>
            </a:endParaRPr>
          </a:p>
        </p:txBody>
      </p:sp>
    </p:spTree>
    <p:extLst>
      <p:ext uri="{BB962C8B-B14F-4D97-AF65-F5344CB8AC3E}">
        <p14:creationId xmlns:p14="http://schemas.microsoft.com/office/powerpoint/2010/main" val="3550644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 b="1" u="sng" dirty="0" smtClean="0">
                <a:latin typeface="Calibri"/>
                <a:ea typeface="Calibri"/>
                <a:cs typeface="Calibri"/>
                <a:sym typeface="Calibri"/>
              </a:rPr>
              <a:t>Where</a:t>
            </a:r>
            <a:r>
              <a:rPr lang="en" b="1" u="sng" baseline="0" dirty="0" smtClean="0">
                <a:latin typeface="Calibri"/>
                <a:ea typeface="Calibri"/>
                <a:cs typeface="Calibri"/>
                <a:sym typeface="Calibri"/>
              </a:rPr>
              <a:t> Should I Go?</a:t>
            </a:r>
            <a:r>
              <a:rPr lang="en" b="1" u="none" baseline="0"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 6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endParaRPr lang="en" sz="1100" b="0" i="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lvl="0" rtl="0">
              <a:lnSpc>
                <a:spcPct val="115000"/>
              </a:lnSpc>
              <a:spcBef>
                <a:spcPts val="0"/>
              </a:spcBef>
              <a:buNone/>
            </a:pPr>
            <a:endParaRPr lang="en-US"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Click for each scenario, then its answer. In some cases, participants may raise “what if” considerations that somewhat disagree with the answers on the slide. The idea isn’t that there is always exactly one “right” option- the idea is to practice thinking about options and gave a general sense of what’s best.</a:t>
            </a:r>
          </a:p>
          <a:p>
            <a:pPr lvl="0" rtl="0">
              <a:lnSpc>
                <a:spcPct val="115000"/>
              </a:lnSpc>
              <a:spcBef>
                <a:spcPts val="0"/>
              </a:spcBef>
              <a:buNone/>
            </a:pPr>
            <a:endParaRPr lang="en-US" dirty="0" smtClean="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a:ea typeface="Calibri"/>
                <a:cs typeface="Calibri"/>
                <a:sym typeface="Calibri"/>
              </a:rPr>
              <a:t>Family &amp; Personal Health History</a:t>
            </a:r>
            <a:r>
              <a:rPr lang="en-US" b="1" u="none"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pages 6-7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endParaRPr lang="en" sz="1100" b="0" i="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ACTIVITY</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Knowing how family health history can impact your health; Knowing why it’s important to share your family and personal health history with your health care providers</a:t>
            </a:r>
            <a:endParaRPr lang="en"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100" b="1" u="sng"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 </a:t>
            </a:r>
          </a:p>
          <a:p>
            <a:pPr lvl="0" rtl="0">
              <a:lnSpc>
                <a:spcPct val="115000"/>
              </a:lnSpc>
              <a:spcBef>
                <a:spcPts val="0"/>
              </a:spcBef>
              <a:buNone/>
            </a:pPr>
            <a:r>
              <a:rPr lang="en-US" i="1" dirty="0" smtClean="0">
                <a:latin typeface="Calibri"/>
                <a:ea typeface="Calibri"/>
                <a:cs typeface="Calibri"/>
                <a:sym typeface="Calibri"/>
              </a:rPr>
              <a:t>“No matter where you choose to go for care, your personal and family health history are going to be important to your treatment. Just like we inherit genes from our parents that determine our hair color and personality, we inherit genes that make us more likely to have certain diseases or health issues. If two people in your family have heart disease, it does not guarantee you will have heart disease, it just means your are more likely to have heart disease.”</a:t>
            </a:r>
          </a:p>
          <a:p>
            <a:pPr lvl="0" rtl="0">
              <a:lnSpc>
                <a:spcPct val="115000"/>
              </a:lnSpc>
              <a:spcBef>
                <a:spcPts val="0"/>
              </a:spcBef>
              <a:buNone/>
            </a:pPr>
            <a:endParaRPr lang="en-US" sz="600"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“Information about your personal and family health history can help the doctor identify your risks and suggest educated choices you can make to reduce those risks. Family members that are diagnosed with diseases earlier than normal, multiple family members with the same disease, and combinations of diagnoses like heart disease and hypertension can all be considered risks. Unfortunately we cannot control the genes that are passed down, but we can make choices and participate in behaviors that will reduce those risks.”</a:t>
            </a:r>
          </a:p>
          <a:p>
            <a:pPr lvl="0" rtl="0">
              <a:lnSpc>
                <a:spcPct val="115000"/>
              </a:lnSpc>
              <a:spcBef>
                <a:spcPts val="0"/>
              </a:spcBef>
              <a:buNone/>
            </a:pPr>
            <a:endParaRPr lang="en-US" sz="600"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“We’re going to look at an example for Sam-</a:t>
            </a:r>
            <a:r>
              <a:rPr lang="en-US" i="1" baseline="0" dirty="0" smtClean="0">
                <a:latin typeface="Calibri"/>
                <a:ea typeface="Calibri"/>
                <a:cs typeface="Calibri"/>
                <a:sym typeface="Calibri"/>
              </a:rPr>
              <a:t> on this slide.”</a:t>
            </a:r>
            <a:r>
              <a:rPr lang="en-US" i="1" dirty="0" smtClean="0">
                <a:latin typeface="Calibri"/>
                <a:ea typeface="Calibri"/>
                <a:cs typeface="Calibri"/>
                <a:sym typeface="Calibri"/>
              </a:rPr>
              <a:t> </a:t>
            </a:r>
          </a:p>
          <a:p>
            <a:pPr lvl="0" rtl="0">
              <a:lnSpc>
                <a:spcPct val="115000"/>
              </a:lnSpc>
              <a:spcBef>
                <a:spcPts val="0"/>
              </a:spcBef>
              <a:buNone/>
            </a:pPr>
            <a:r>
              <a:rPr lang="en-US" i="1" dirty="0" smtClean="0">
                <a:latin typeface="Calibri"/>
                <a:ea typeface="Calibri"/>
                <a:cs typeface="Calibri"/>
                <a:sym typeface="Calibri"/>
              </a:rPr>
              <a:t>“What</a:t>
            </a:r>
            <a:r>
              <a:rPr lang="en-US" i="1" baseline="0" dirty="0" smtClean="0">
                <a:latin typeface="Calibri"/>
                <a:ea typeface="Calibri"/>
                <a:cs typeface="Calibri"/>
                <a:sym typeface="Calibri"/>
              </a:rPr>
              <a:t> do we see, overall?” </a:t>
            </a:r>
            <a:r>
              <a:rPr lang="en-US" i="0" baseline="0" dirty="0" smtClean="0">
                <a:latin typeface="Calibri"/>
                <a:ea typeface="Calibri"/>
                <a:cs typeface="Calibri"/>
                <a:sym typeface="Calibri"/>
              </a:rPr>
              <a:t>(Take responses.)</a:t>
            </a:r>
            <a:endParaRPr lang="en-US" i="0"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“What health risks exist for Sam” </a:t>
            </a:r>
            <a:r>
              <a:rPr lang="en-US" i="0" dirty="0" smtClean="0">
                <a:solidFill>
                  <a:srgbClr val="FF0000"/>
                </a:solidFill>
                <a:latin typeface="Calibri"/>
                <a:ea typeface="Calibri"/>
                <a:cs typeface="Calibri"/>
                <a:sym typeface="Calibri"/>
              </a:rPr>
              <a:t>(Great Grandma &amp; Grandpa had breast cancer - Great Grandma had it early- at age 30; Great Grandpa and Mom have heart disease; Great Grandma, Grandma, and Mom have hypertension; Grandma has diabetes; Sam is obese)</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“Sam went to his PCP for a regular checkup. What do you think the doctor would suggest to him to reduce health risks based on his family and personal health history?” </a:t>
            </a:r>
            <a:r>
              <a:rPr lang="en-US" i="0" dirty="0" smtClean="0">
                <a:solidFill>
                  <a:srgbClr val="FF0000"/>
                </a:solidFill>
                <a:latin typeface="Calibri"/>
                <a:ea typeface="Calibri"/>
                <a:cs typeface="Calibri"/>
                <a:sym typeface="Calibri"/>
              </a:rPr>
              <a:t>(Make lifestyle changes like eat healthy and exercise to reduce weight - in turn will reduce risks associated with obesity such as diabetes, heart disease, and hypertension; get checked for breast cancer because great grandma had it young and grandpa had it.)</a:t>
            </a:r>
            <a:endParaRPr lang="en-US" i="0" dirty="0" smtClean="0">
              <a:latin typeface="Calibri"/>
              <a:ea typeface="Calibri"/>
              <a:cs typeface="Calibri"/>
              <a:sym typeface="Calibri"/>
            </a:endParaRPr>
          </a:p>
          <a:p>
            <a:pPr lvl="0" algn="l" rtl="0">
              <a:lnSpc>
                <a:spcPct val="115000"/>
              </a:lnSpc>
              <a:spcBef>
                <a:spcPts val="0"/>
              </a:spcBef>
              <a:buNone/>
            </a:pPr>
            <a:endParaRPr lang="en" b="1" u="sng" dirty="0" smtClean="0">
              <a:latin typeface="Calibri"/>
              <a:ea typeface="Calibri"/>
              <a:cs typeface="Calibri"/>
              <a:sym typeface="Calibri"/>
            </a:endParaRPr>
          </a:p>
          <a:p>
            <a:pPr lvl="0" algn="l" rtl="0">
              <a:lnSpc>
                <a:spcPct val="115000"/>
              </a:lnSpc>
              <a:spcBef>
                <a:spcPts val="0"/>
              </a:spcBef>
              <a:buNone/>
            </a:pPr>
            <a:endParaRPr lang="en" b="1" u="sng" dirty="0" smtClean="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0910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u="sng" dirty="0" smtClean="0">
                <a:latin typeface="Calibri" panose="020F0502020204030204" pitchFamily="34" charset="0"/>
                <a:ea typeface="Calibri"/>
                <a:cs typeface="Calibri" panose="020F0502020204030204" pitchFamily="34" charset="0"/>
                <a:sym typeface="Calibri"/>
              </a:rPr>
              <a:t>Words Worth Knowing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u="sng" dirty="0" smtClean="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u="sng" dirty="0" smtClean="0">
                <a:latin typeface="Calibri"/>
                <a:ea typeface="Calibri"/>
                <a:cs typeface="Calibri"/>
                <a:sym typeface="Calibri"/>
              </a:rPr>
              <a:t>BIG IDEA of THIS SLIDE</a:t>
            </a:r>
            <a:r>
              <a:rPr lang="en-US" sz="1100" b="1" i="0" u="none" dirty="0" smtClean="0">
                <a:latin typeface="Calibri"/>
                <a:ea typeface="Calibri"/>
                <a:cs typeface="Calibri"/>
                <a:sym typeface="Calibri"/>
              </a:rPr>
              <a:t>:</a:t>
            </a:r>
            <a:r>
              <a:rPr lang="en-US" sz="1100" b="1" i="0" u="none" baseline="0" dirty="0" smtClean="0">
                <a:latin typeface="Calibri"/>
                <a:ea typeface="Calibri"/>
                <a:cs typeface="Calibri"/>
                <a:sym typeface="Calibri"/>
              </a:rPr>
              <a:t> </a:t>
            </a:r>
            <a:r>
              <a:rPr lang="en-US" sz="1100" b="0" i="0" u="none" baseline="0" dirty="0" smtClean="0">
                <a:latin typeface="Calibri"/>
                <a:ea typeface="Calibri"/>
                <a:cs typeface="Calibri"/>
                <a:sym typeface="Calibri"/>
              </a:rPr>
              <a:t>To introduce vocabulary words that will be used in Part 2. Definitions are given as we go.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100" b="0" i="1"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“Words Worth Knowing” vocabulary list</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a:t>
            </a:r>
          </a:p>
          <a:p>
            <a:pPr marL="285750" indent="-285750">
              <a:lnSpc>
                <a:spcPct val="150000"/>
              </a:lnSpc>
              <a:buFont typeface="Arial" panose="020B0604020202020204" pitchFamily="34" charset="0"/>
              <a:buChar char="-"/>
            </a:pPr>
            <a:r>
              <a:rPr lang="en-US" sz="1100" dirty="0" smtClean="0">
                <a:latin typeface="Calibri" panose="020F0502020204030204" pitchFamily="34" charset="0"/>
              </a:rPr>
              <a:t>Symptoms </a:t>
            </a:r>
          </a:p>
          <a:p>
            <a:pPr marL="285750" indent="-285750">
              <a:lnSpc>
                <a:spcPct val="150000"/>
              </a:lnSpc>
              <a:buFont typeface="Arial" panose="020B0604020202020204" pitchFamily="34" charset="0"/>
              <a:buChar char="-"/>
            </a:pPr>
            <a:r>
              <a:rPr lang="en-US" sz="1100" dirty="0" smtClean="0">
                <a:latin typeface="Calibri" panose="020F0502020204030204" pitchFamily="34" charset="0"/>
              </a:rPr>
              <a:t>Diagnosis</a:t>
            </a:r>
          </a:p>
          <a:p>
            <a:pPr marL="285750" indent="-285750">
              <a:lnSpc>
                <a:spcPct val="150000"/>
              </a:lnSpc>
              <a:buFont typeface="Arial" panose="020B0604020202020204" pitchFamily="34" charset="0"/>
              <a:buChar char="-"/>
            </a:pPr>
            <a:r>
              <a:rPr lang="en-US" sz="1100" dirty="0" smtClean="0">
                <a:latin typeface="Calibri" panose="020F0502020204030204" pitchFamily="34" charset="0"/>
              </a:rPr>
              <a:t>Prescription Drug </a:t>
            </a:r>
          </a:p>
          <a:p>
            <a:pPr marL="285750" indent="-285750">
              <a:lnSpc>
                <a:spcPct val="150000"/>
              </a:lnSpc>
              <a:buFont typeface="Arial" panose="020B0604020202020204" pitchFamily="34" charset="0"/>
              <a:buChar char="-"/>
            </a:pPr>
            <a:r>
              <a:rPr lang="en-US" sz="1100" dirty="0" smtClean="0">
                <a:latin typeface="Calibri" panose="020F0502020204030204" pitchFamily="34" charset="0"/>
              </a:rPr>
              <a:t>Over-the-Counter Drug (OTC)</a:t>
            </a:r>
          </a:p>
          <a:p>
            <a:pPr marL="285750" indent="-285750">
              <a:lnSpc>
                <a:spcPct val="150000"/>
              </a:lnSpc>
              <a:buFont typeface="Arial" panose="020B0604020202020204" pitchFamily="34" charset="0"/>
              <a:buChar char="-"/>
            </a:pPr>
            <a:r>
              <a:rPr lang="en-US" sz="1100" dirty="0" smtClean="0">
                <a:latin typeface="Calibri" panose="020F0502020204030204" pitchFamily="34" charset="0"/>
              </a:rPr>
              <a:t>Drug Facts Label</a:t>
            </a:r>
          </a:p>
          <a:p>
            <a:pPr marL="285750" indent="-285750">
              <a:lnSpc>
                <a:spcPct val="150000"/>
              </a:lnSpc>
              <a:buFont typeface="Arial" panose="020B0604020202020204" pitchFamily="34" charset="0"/>
              <a:buChar char="-"/>
            </a:pPr>
            <a:r>
              <a:rPr lang="en-US" sz="1100" dirty="0" smtClean="0">
                <a:latin typeface="Calibri" panose="020F0502020204030204" pitchFamily="34" charset="0"/>
              </a:rPr>
              <a:t>Vaccine</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F790D-4306-4FAF-B3D7-17E21DED6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657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Responsible</a:t>
            </a:r>
            <a:r>
              <a:rPr lang="en-US" b="1" u="sng" baseline="0" dirty="0" smtClean="0">
                <a:latin typeface="Calibri" panose="020F0502020204030204" pitchFamily="34" charset="0"/>
                <a:ea typeface="Calibri"/>
                <a:cs typeface="Calibri" panose="020F0502020204030204" pitchFamily="34" charset="0"/>
                <a:sym typeface="Calibri"/>
              </a:rPr>
              <a:t> Medication Use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16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lang="en-US" sz="1100" u="none" kern="1200" dirty="0" smtClean="0">
                <a:solidFill>
                  <a:schemeClr val="tx1"/>
                </a:solidFill>
                <a:effectLst/>
                <a:latin typeface="Calibri" panose="020F0502020204030204" pitchFamily="34" charset="0"/>
                <a:ea typeface="+mn-ea"/>
                <a:cs typeface="Calibri" panose="020F0502020204030204" pitchFamily="34" charset="0"/>
              </a:rPr>
              <a:t>Knowing </a:t>
            </a:r>
            <a:r>
              <a:rPr lang="en-US" sz="1100" kern="1200" dirty="0" smtClean="0">
                <a:solidFill>
                  <a:schemeClr val="tx1"/>
                </a:solidFill>
                <a:effectLst/>
                <a:latin typeface="Calibri" panose="020F0502020204030204" pitchFamily="34" charset="0"/>
                <a:ea typeface="+mn-ea"/>
                <a:cs typeface="Calibri" panose="020F0502020204030204" pitchFamily="34" charset="0"/>
              </a:rPr>
              <a:t>how to take prescription and over-the-counter (OTC) drugs responsibly</a:t>
            </a:r>
          </a:p>
          <a:p>
            <a:pPr lvl="0" rtl="0">
              <a:lnSpc>
                <a:spcPct val="115000"/>
              </a:lnSpc>
              <a:spcBef>
                <a:spcPts val="0"/>
              </a:spcBef>
              <a:buNone/>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 </a:t>
            </a:r>
          </a:p>
          <a:p>
            <a:pPr lvl="0"/>
            <a:r>
              <a:rPr lang="en-US" sz="1100" i="1" kern="1200" dirty="0" smtClean="0">
                <a:solidFill>
                  <a:schemeClr val="tx1"/>
                </a:solidFill>
                <a:effectLst/>
                <a:latin typeface="Calibri" panose="020F0502020204030204" pitchFamily="34" charset="0"/>
                <a:ea typeface="+mn-ea"/>
                <a:cs typeface="Calibri" panose="020F0502020204030204" pitchFamily="34" charset="0"/>
              </a:rPr>
              <a:t>“As part of your treatment, your doctor might give you a prescription for a medicine or suggest an over the counter medicine to help your medical condition. Even though a doctor recommends them, these medicines can be dangerous if they are not used responsibly. Medicines come in many different forms such as pills, liquids, and even inhalers and all of them come with information related to their use. You need to know what medication you are taking and what the medication treats so you can use them responsibly.”</a:t>
            </a:r>
          </a:p>
          <a:p>
            <a:pPr lvl="0"/>
            <a:endParaRPr lang="en-US" sz="1100" i="1" kern="1200" dirty="0" smtClean="0">
              <a:solidFill>
                <a:schemeClr val="tx1"/>
              </a:solidFill>
              <a:effectLst/>
              <a:latin typeface="Calibri" panose="020F0502020204030204" pitchFamily="34" charset="0"/>
              <a:ea typeface="+mn-ea"/>
              <a:cs typeface="Calibri" panose="020F0502020204030204" pitchFamily="34" charset="0"/>
            </a:endParaRPr>
          </a:p>
          <a:p>
            <a:pPr lvl="0"/>
            <a:r>
              <a:rPr lang="en-US" sz="1100" i="1" kern="1200" dirty="0" smtClean="0">
                <a:solidFill>
                  <a:schemeClr val="tx1"/>
                </a:solidFill>
                <a:effectLst/>
                <a:latin typeface="Calibri" panose="020F0502020204030204" pitchFamily="34" charset="0"/>
                <a:ea typeface="+mn-ea"/>
                <a:cs typeface="Calibri" panose="020F0502020204030204" pitchFamily="34" charset="0"/>
              </a:rPr>
              <a:t>“What’s the difference between prescription drugs and over the counter (OTC) drugs?” </a:t>
            </a:r>
            <a:r>
              <a:rPr lang="en-US" sz="1100" kern="1200" dirty="0" smtClean="0">
                <a:solidFill>
                  <a:schemeClr val="tx1"/>
                </a:solidFill>
                <a:effectLst/>
                <a:latin typeface="Calibri" panose="020F0502020204030204" pitchFamily="34" charset="0"/>
                <a:ea typeface="+mn-ea"/>
                <a:cs typeface="Calibri" panose="020F0502020204030204" pitchFamily="34" charset="0"/>
              </a:rPr>
              <a:t>(Take answers from the group. Clarify and reinforce as needed-- Prescription drugs require a prescription from your doctor, and you have to pick them up from the pharmacy counter. Over the counter drugs are the ones you can get in a store without a prescription- like Tylenol for a headache or Claritin for allergies. Continue-) </a:t>
            </a:r>
          </a:p>
          <a:p>
            <a:pPr lvl="0"/>
            <a:endParaRPr lang="en-US" sz="1100" i="1" kern="1200" dirty="0" smtClean="0">
              <a:solidFill>
                <a:schemeClr val="tx1"/>
              </a:solidFill>
              <a:effectLst/>
              <a:latin typeface="Calibri" panose="020F0502020204030204" pitchFamily="34" charset="0"/>
              <a:ea typeface="+mn-ea"/>
              <a:cs typeface="Calibri" panose="020F0502020204030204" pitchFamily="34" charset="0"/>
            </a:endParaRPr>
          </a:p>
          <a:p>
            <a:pPr lvl="0"/>
            <a:r>
              <a:rPr lang="en-US" sz="1100" i="1" kern="1200" dirty="0" smtClean="0">
                <a:solidFill>
                  <a:schemeClr val="tx1"/>
                </a:solidFill>
                <a:effectLst/>
                <a:latin typeface="Calibri" panose="020F0502020204030204" pitchFamily="34" charset="0"/>
                <a:ea typeface="+mn-ea"/>
                <a:cs typeface="Calibri" panose="020F0502020204030204" pitchFamily="34" charset="0"/>
              </a:rPr>
              <a:t>“Just like prescription drugs, OTC drugs are an effective treatment for many health issues but need to be used carefully and correctly. For both types of medicine, reading the labels and understanding the information on the label is important so you can avoid unexpected side effects.”</a:t>
            </a:r>
          </a:p>
          <a:p>
            <a:pPr lvl="0"/>
            <a:endParaRPr lang="en-US" sz="1100" b="1" kern="1200" dirty="0" smtClean="0">
              <a:solidFill>
                <a:schemeClr val="tx1"/>
              </a:solidFill>
              <a:effectLst/>
              <a:latin typeface="Calibri" panose="020F0502020204030204" pitchFamily="34" charset="0"/>
              <a:ea typeface="+mn-ea"/>
              <a:cs typeface="Calibri" panose="020F0502020204030204" pitchFamily="34" charset="0"/>
            </a:endParaRPr>
          </a:p>
          <a:p>
            <a:pPr lvl="0"/>
            <a:r>
              <a:rPr lang="en-US" sz="1100" b="1" kern="1200" dirty="0" smtClean="0">
                <a:solidFill>
                  <a:schemeClr val="tx1"/>
                </a:solidFill>
                <a:effectLst/>
                <a:latin typeface="Calibri" panose="020F0502020204030204" pitchFamily="34" charset="0"/>
                <a:ea typeface="+mn-ea"/>
                <a:cs typeface="Calibri" panose="020F0502020204030204" pitchFamily="34" charset="0"/>
              </a:rPr>
              <a:t>OPTIONAL ACTIVITY- If</a:t>
            </a:r>
            <a:r>
              <a:rPr lang="en-US" sz="1100" b="1" kern="1200" baseline="0" dirty="0" smtClean="0">
                <a:solidFill>
                  <a:schemeClr val="tx1"/>
                </a:solidFill>
                <a:effectLst/>
                <a:latin typeface="Calibri" panose="020F0502020204030204" pitchFamily="34" charset="0"/>
                <a:ea typeface="+mn-ea"/>
                <a:cs typeface="Calibri" panose="020F0502020204030204" pitchFamily="34" charset="0"/>
              </a:rPr>
              <a:t> technology permits, you can use the link on this slide to access the Kahoot website as a guest and take a 12 item multiple choice quiz with participants. </a:t>
            </a:r>
            <a:r>
              <a:rPr lang="en-US" sz="1100" kern="1200" dirty="0" smtClean="0">
                <a:solidFill>
                  <a:schemeClr val="tx1"/>
                </a:solidFill>
                <a:effectLst/>
                <a:latin typeface="Calibri" panose="020F0502020204030204" pitchFamily="34" charset="0"/>
                <a:ea typeface="+mn-ea"/>
                <a:cs typeface="Calibri" panose="020F0502020204030204" pitchFamily="34" charset="0"/>
              </a:rPr>
              <a:t>“Understanding how to use prescription and OTC drugs safely and responsibly is an essential life skill that you’ll need in order to manage your own health and health care. Let’s move into an activity to learn more.”</a:t>
            </a:r>
          </a:p>
          <a:p>
            <a:pPr marL="0" lvl="0" indent="0" rtl="0">
              <a:lnSpc>
                <a:spcPct val="115000"/>
              </a:lnSpc>
              <a:spcBef>
                <a:spcPts val="0"/>
              </a:spcBef>
              <a:buFont typeface="Calibri" panose="020F0502020204030204" pitchFamily="34" charset="0"/>
              <a:buNone/>
            </a:pPr>
            <a:endParaRPr lang="en" dirty="0" smtClean="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885578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Responsible</a:t>
            </a:r>
            <a:r>
              <a:rPr lang="en-US" b="1" u="sng" baseline="0" dirty="0" smtClean="0">
                <a:latin typeface="Calibri" panose="020F0502020204030204" pitchFamily="34" charset="0"/>
                <a:ea typeface="Calibri"/>
                <a:cs typeface="Calibri" panose="020F0502020204030204" pitchFamily="34" charset="0"/>
                <a:sym typeface="Calibri"/>
              </a:rPr>
              <a:t> Medication Use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16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lang="en-US" sz="1100" u="none" kern="1200" dirty="0" smtClean="0">
                <a:solidFill>
                  <a:schemeClr val="tx1"/>
                </a:solidFill>
                <a:effectLst/>
                <a:latin typeface="Calibri" panose="020F0502020204030204" pitchFamily="34" charset="0"/>
                <a:ea typeface="+mn-ea"/>
                <a:cs typeface="Calibri" panose="020F0502020204030204" pitchFamily="34" charset="0"/>
              </a:rPr>
              <a:t>Knowing </a:t>
            </a:r>
            <a:r>
              <a:rPr lang="en-US" sz="1100" kern="1200" dirty="0" smtClean="0">
                <a:solidFill>
                  <a:schemeClr val="tx1"/>
                </a:solidFill>
                <a:effectLst/>
                <a:latin typeface="Calibri" panose="020F0502020204030204" pitchFamily="34" charset="0"/>
                <a:ea typeface="+mn-ea"/>
                <a:cs typeface="Calibri" panose="020F0502020204030204" pitchFamily="34" charset="0"/>
              </a:rPr>
              <a:t>how to take prescription and over-the-counter (OTC) drugs responsibly</a:t>
            </a:r>
          </a:p>
          <a:p>
            <a:pPr lvl="0" rtl="0">
              <a:lnSpc>
                <a:spcPct val="115000"/>
              </a:lnSpc>
              <a:spcBef>
                <a:spcPts val="0"/>
              </a:spcBef>
              <a:buNone/>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 </a:t>
            </a:r>
          </a:p>
          <a:p>
            <a:pPr lvl="0" rtl="0">
              <a:lnSpc>
                <a:spcPct val="115000"/>
              </a:lnSpc>
              <a:spcBef>
                <a:spcPts val="0"/>
              </a:spcBef>
              <a:buNone/>
            </a:pPr>
            <a:r>
              <a:rPr lang="en" i="1" dirty="0" smtClean="0">
                <a:latin typeface="Calibri" panose="020F0502020204030204" pitchFamily="34" charset="0"/>
                <a:ea typeface="Calibri"/>
                <a:cs typeface="Calibri" panose="020F0502020204030204" pitchFamily="34" charset="0"/>
                <a:sym typeface="Calibri"/>
              </a:rPr>
              <a:t>“Labels provide important information about medication. We must be able to understand the information on the label to protect ourselves. We’re going to watch a short clip from the show “House” about using an inhaler. How does an inhaler work?” </a:t>
            </a:r>
            <a:r>
              <a:rPr lang="en" i="0" dirty="0" smtClean="0">
                <a:solidFill>
                  <a:srgbClr val="FF0000"/>
                </a:solidFill>
                <a:latin typeface="Calibri" panose="020F0502020204030204" pitchFamily="34" charset="0"/>
                <a:ea typeface="Calibri"/>
                <a:cs typeface="Calibri" panose="020F0502020204030204" pitchFamily="34" charset="0"/>
                <a:sym typeface="Calibri"/>
              </a:rPr>
              <a:t>(</a:t>
            </a:r>
            <a:r>
              <a:rPr lang="en" b="0" i="0" dirty="0" smtClean="0">
                <a:solidFill>
                  <a:srgbClr val="FF0000"/>
                </a:solidFill>
                <a:latin typeface="Calibri" panose="020F0502020204030204" pitchFamily="34" charset="0"/>
                <a:ea typeface="Calibri"/>
                <a:cs typeface="Calibri" panose="020F0502020204030204" pitchFamily="34" charset="0"/>
                <a:sym typeface="Calibri"/>
              </a:rPr>
              <a:t>Answer: Exhale. </a:t>
            </a:r>
            <a:r>
              <a:rPr lang="en" i="0" dirty="0" smtClean="0">
                <a:solidFill>
                  <a:srgbClr val="FF0000"/>
                </a:solidFill>
                <a:latin typeface="Calibri" panose="020F0502020204030204" pitchFamily="34" charset="0"/>
                <a:ea typeface="Calibri"/>
                <a:cs typeface="Calibri" panose="020F0502020204030204" pitchFamily="34" charset="0"/>
                <a:sym typeface="Calibri"/>
              </a:rPr>
              <a:t>Put the</a:t>
            </a:r>
            <a:r>
              <a:rPr lang="en" i="0" baseline="0" dirty="0" smtClean="0">
                <a:solidFill>
                  <a:srgbClr val="FF0000"/>
                </a:solidFill>
                <a:latin typeface="Calibri" panose="020F0502020204030204" pitchFamily="34" charset="0"/>
                <a:ea typeface="Calibri"/>
                <a:cs typeface="Calibri" panose="020F0502020204030204" pitchFamily="34" charset="0"/>
                <a:sym typeface="Calibri"/>
              </a:rPr>
              <a:t> mouthpiece in your mouth and close your lips around it. Spray the medication and inhale deeply.)</a:t>
            </a:r>
            <a:endParaRPr lang="en" i="0" dirty="0" smtClean="0">
              <a:latin typeface="Calibri" panose="020F0502020204030204" pitchFamily="34" charset="0"/>
              <a:ea typeface="Calibri"/>
              <a:cs typeface="Calibri" panose="020F0502020204030204" pitchFamily="34" charset="0"/>
              <a:sym typeface="Calibri"/>
            </a:endParaRPr>
          </a:p>
          <a:p>
            <a:pPr lvl="0" rtl="0">
              <a:lnSpc>
                <a:spcPct val="115000"/>
              </a:lnSpc>
              <a:spcBef>
                <a:spcPts val="0"/>
              </a:spcBef>
              <a:buNone/>
            </a:pPr>
            <a:endParaRPr lang="en" i="0" dirty="0" smtClean="0">
              <a:latin typeface="Calibri" panose="020F0502020204030204" pitchFamily="34" charset="0"/>
              <a:ea typeface="Calibri"/>
              <a:cs typeface="Calibri" panose="020F0502020204030204" pitchFamily="34" charset="0"/>
              <a:sym typeface="Calibri"/>
            </a:endParaRPr>
          </a:p>
          <a:p>
            <a:pPr lvl="0" rtl="0">
              <a:lnSpc>
                <a:spcPct val="115000"/>
              </a:lnSpc>
              <a:spcBef>
                <a:spcPts val="0"/>
              </a:spcBef>
              <a:buNone/>
            </a:pPr>
            <a:r>
              <a:rPr lang="en" i="0" dirty="0" smtClean="0">
                <a:latin typeface="Calibri" panose="020F0502020204030204" pitchFamily="34" charset="0"/>
                <a:ea typeface="Calibri"/>
                <a:cs typeface="Calibri" panose="020F0502020204030204" pitchFamily="34" charset="0"/>
                <a:sym typeface="Calibri"/>
              </a:rPr>
              <a:t>“</a:t>
            </a:r>
            <a:r>
              <a:rPr lang="en" i="1" dirty="0" smtClean="0">
                <a:latin typeface="Calibri" panose="020F0502020204030204" pitchFamily="34" charset="0"/>
                <a:ea typeface="Calibri"/>
                <a:cs typeface="Calibri" panose="020F0502020204030204" pitchFamily="34" charset="0"/>
                <a:sym typeface="Calibri"/>
              </a:rPr>
              <a:t>In this episode, Dr. House is trying to help Anna figure out why she is having trouble with the inhaler she uses for her asthma. Let’s watch.”</a:t>
            </a:r>
          </a:p>
          <a:p>
            <a:pPr lvl="0" algn="l" rtl="0">
              <a:lnSpc>
                <a:spcPct val="115000"/>
              </a:lnSpc>
              <a:spcBef>
                <a:spcPts val="0"/>
              </a:spcBef>
              <a:buNone/>
            </a:pPr>
            <a:endParaRPr lang="en" b="1" u="sng" dirty="0" smtClean="0">
              <a:latin typeface="Calibri" panose="020F0502020204030204" pitchFamily="34" charset="0"/>
              <a:ea typeface="Calibri"/>
              <a:cs typeface="Calibri" panose="020F0502020204030204" pitchFamily="34" charset="0"/>
              <a:sym typeface="Calibri"/>
            </a:endParaRPr>
          </a:p>
          <a:p>
            <a:pPr marL="0" lvl="0" indent="0">
              <a:spcBef>
                <a:spcPts val="0"/>
              </a:spcBef>
              <a:spcAft>
                <a:spcPts val="0"/>
              </a:spcAft>
              <a:buNone/>
            </a:pPr>
            <a:r>
              <a:rPr lang="en-US" sz="1100" b="1"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IMPORTANT</a:t>
            </a:r>
            <a:r>
              <a:rPr lang="en-US" sz="1100" b="1"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NOTE</a:t>
            </a:r>
            <a:r>
              <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a:t>
            </a: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The video is embedded in this slide. </a:t>
            </a:r>
            <a:r>
              <a:rPr lang="en-US" sz="1100" b="1"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IT WILL ONLY PLAY IF YOU’RE CONNECTED TO THE INTERNET WHILE YOU’RE PRESENTING.</a:t>
            </a: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a:t>
            </a:r>
          </a:p>
          <a:p>
            <a:pPr marL="171450" lvl="0" indent="-171450">
              <a:spcBef>
                <a:spcPts val="0"/>
              </a:spcBef>
              <a:spcAft>
                <a:spcPts val="0"/>
              </a:spcAft>
              <a:buFont typeface="Arial" panose="020B0604020202020204" pitchFamily="34" charset="0"/>
              <a:buChar char="•"/>
            </a:pP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If you’re not 100% sure you’ll have internet connection, download the video and save it to the laptop you’ll use for presenting so that you can play it from the file saved to your laptop instead of using the one embedded in this slide. </a:t>
            </a:r>
          </a:p>
          <a:p>
            <a:pPr marL="171450" lvl="0" indent="-171450">
              <a:spcBef>
                <a:spcPts val="0"/>
              </a:spcBef>
              <a:spcAft>
                <a:spcPts val="0"/>
              </a:spcAft>
              <a:buFont typeface="Arial" panose="020B0604020202020204" pitchFamily="34" charset="0"/>
              <a:buChar char="•"/>
            </a:pP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An active link to download the video is in the Preparing to Present slide, or you can copy and paste this link into your web browser: </a:t>
            </a:r>
            <a:r>
              <a:rPr lang="en-US" sz="1100" dirty="0" smtClean="0">
                <a:solidFill>
                  <a:srgbClr val="000000"/>
                </a:solidFill>
                <a:latin typeface="Calibri" panose="020F0502020204030204" pitchFamily="34" charset="0"/>
                <a:ea typeface="Arial"/>
                <a:cs typeface="Calibri" panose="020F0502020204030204" pitchFamily="34" charset="0"/>
                <a:sym typeface="Arial"/>
                <a:hlinkClick r:id="rId3"/>
              </a:rPr>
              <a:t>https://youtu.be/bDHEEV0M62Y</a:t>
            </a:r>
            <a:r>
              <a:rPr lang="en-US" sz="1100" dirty="0" smtClean="0">
                <a:solidFill>
                  <a:srgbClr val="000000"/>
                </a:solidFill>
                <a:latin typeface="Calibri" panose="020F0502020204030204" pitchFamily="34" charset="0"/>
                <a:ea typeface="Arial"/>
                <a:cs typeface="Calibri" panose="020F0502020204030204" pitchFamily="34" charset="0"/>
                <a:sym typeface="Arial"/>
              </a:rPr>
              <a:t> </a:t>
            </a:r>
            <a:endParaRPr lang="en" b="1" u="sng" dirty="0" smtClean="0">
              <a:latin typeface="Calibri" panose="020F0502020204030204" pitchFamily="34" charset="0"/>
              <a:ea typeface="Calibri"/>
              <a:cs typeface="Calibri" panose="020F0502020204030204" pitchFamily="34" charset="0"/>
              <a:sym typeface="Calibri"/>
            </a:endParaRPr>
          </a:p>
          <a:p>
            <a:pPr lvl="0">
              <a:lnSpc>
                <a:spcPct val="115000"/>
              </a:lnSpc>
              <a:spcBef>
                <a:spcPts val="0"/>
              </a:spcBef>
              <a:buNone/>
            </a:pPr>
            <a:endParaRPr dirty="0">
              <a:latin typeface="Calibri" panose="020F0502020204030204" pitchFamily="34" charset="0"/>
              <a:ea typeface="Calibri"/>
              <a:cs typeface="Calibri" panose="020F0502020204030204" pitchFamily="34" charset="0"/>
              <a:sym typeface="Calibri"/>
            </a:endParaRPr>
          </a:p>
          <a:p>
            <a:pPr marL="171450" lvl="0" indent="-171450">
              <a:lnSpc>
                <a:spcPct val="115000"/>
              </a:lnSpc>
              <a:spcBef>
                <a:spcPts val="0"/>
              </a:spcBef>
              <a:buFontTx/>
              <a:buChar char="-"/>
            </a:pPr>
            <a:endParaRPr lang="en"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011426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Responsible</a:t>
            </a:r>
            <a:r>
              <a:rPr lang="en-US" b="1" u="sng" baseline="0" dirty="0" smtClean="0">
                <a:latin typeface="Calibri" panose="020F0502020204030204" pitchFamily="34" charset="0"/>
                <a:ea typeface="Calibri"/>
                <a:cs typeface="Calibri" panose="020F0502020204030204" pitchFamily="34" charset="0"/>
                <a:sym typeface="Calibri"/>
              </a:rPr>
              <a:t> Medication Use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16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lang="en-US" sz="1100" u="none" kern="1200" dirty="0" smtClean="0">
                <a:solidFill>
                  <a:schemeClr val="tx1"/>
                </a:solidFill>
                <a:effectLst/>
                <a:latin typeface="Calibri" panose="020F0502020204030204" pitchFamily="34" charset="0"/>
                <a:ea typeface="+mn-ea"/>
                <a:cs typeface="Calibri" panose="020F0502020204030204" pitchFamily="34" charset="0"/>
              </a:rPr>
              <a:t>Knowing </a:t>
            </a:r>
            <a:r>
              <a:rPr lang="en-US" sz="1100" kern="1200" dirty="0" smtClean="0">
                <a:solidFill>
                  <a:schemeClr val="tx1"/>
                </a:solidFill>
                <a:effectLst/>
                <a:latin typeface="Calibri" panose="020F0502020204030204" pitchFamily="34" charset="0"/>
                <a:ea typeface="+mn-ea"/>
                <a:cs typeface="Calibri" panose="020F0502020204030204" pitchFamily="34" charset="0"/>
              </a:rPr>
              <a:t>how to take prescription and over-the-counter (OTC) drugs responsibly</a:t>
            </a:r>
          </a:p>
          <a:p>
            <a:pPr lvl="0" rtl="0">
              <a:lnSpc>
                <a:spcPct val="115000"/>
              </a:lnSpc>
              <a:spcBef>
                <a:spcPts val="0"/>
              </a:spcBef>
              <a:buNone/>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 </a:t>
            </a:r>
          </a:p>
          <a:p>
            <a:pPr lvl="0" rtl="0">
              <a:lnSpc>
                <a:spcPct val="115000"/>
              </a:lnSpc>
              <a:spcBef>
                <a:spcPts val="0"/>
              </a:spcBef>
              <a:buNone/>
            </a:pPr>
            <a:r>
              <a:rPr lang="en-US" i="1" dirty="0" smtClean="0">
                <a:latin typeface="Calibri" panose="020F0502020204030204" pitchFamily="34" charset="0"/>
                <a:ea typeface="Calibri"/>
                <a:cs typeface="Calibri" panose="020F0502020204030204" pitchFamily="34" charset="0"/>
                <a:sym typeface="Calibri"/>
              </a:rPr>
              <a:t>“What happened to Anna in this clip?” </a:t>
            </a:r>
            <a:r>
              <a:rPr lang="en-US" i="0" dirty="0" smtClean="0">
                <a:solidFill>
                  <a:srgbClr val="FF0000"/>
                </a:solidFill>
                <a:latin typeface="Calibri" panose="020F0502020204030204" pitchFamily="34" charset="0"/>
                <a:ea typeface="Calibri"/>
                <a:cs typeface="Calibri" panose="020F0502020204030204" pitchFamily="34" charset="0"/>
                <a:sym typeface="Calibri"/>
              </a:rPr>
              <a:t>(</a:t>
            </a:r>
            <a:r>
              <a:rPr lang="en-US" b="0" i="0" dirty="0" smtClean="0">
                <a:solidFill>
                  <a:srgbClr val="FF0000"/>
                </a:solidFill>
                <a:latin typeface="Calibri" panose="020F0502020204030204" pitchFamily="34" charset="0"/>
                <a:ea typeface="Calibri"/>
                <a:cs typeface="Calibri" panose="020F0502020204030204" pitchFamily="34" charset="0"/>
                <a:sym typeface="Calibri"/>
              </a:rPr>
              <a:t>Answer: </a:t>
            </a:r>
            <a:r>
              <a:rPr lang="en-US" i="0" dirty="0" smtClean="0">
                <a:solidFill>
                  <a:srgbClr val="FF0000"/>
                </a:solidFill>
                <a:latin typeface="Calibri" panose="020F0502020204030204" pitchFamily="34" charset="0"/>
                <a:ea typeface="Calibri"/>
                <a:cs typeface="Calibri" panose="020F0502020204030204" pitchFamily="34" charset="0"/>
                <a:sym typeface="Calibri"/>
              </a:rPr>
              <a:t>She was going through inhalers really quickly because she wasn’t using them properly.)</a:t>
            </a:r>
            <a:r>
              <a:rPr lang="en-US" i="1" dirty="0" smtClean="0">
                <a:latin typeface="Calibri" panose="020F0502020204030204" pitchFamily="34" charset="0"/>
                <a:ea typeface="Calibri"/>
                <a:cs typeface="Calibri" panose="020F0502020204030204" pitchFamily="34" charset="0"/>
                <a:sym typeface="Calibri"/>
              </a:rPr>
              <a:t> </a:t>
            </a:r>
          </a:p>
          <a:p>
            <a:pPr lvl="0" rtl="0">
              <a:lnSpc>
                <a:spcPct val="115000"/>
              </a:lnSpc>
              <a:spcBef>
                <a:spcPts val="0"/>
              </a:spcBef>
              <a:buNone/>
            </a:pPr>
            <a:endParaRPr lang="en-US" i="1" dirty="0" smtClean="0">
              <a:latin typeface="Calibri" panose="020F0502020204030204" pitchFamily="34" charset="0"/>
              <a:ea typeface="Calibri"/>
              <a:cs typeface="Calibri" panose="020F0502020204030204" pitchFamily="34" charset="0"/>
              <a:sym typeface="Calibri"/>
            </a:endParaRPr>
          </a:p>
          <a:p>
            <a:pPr lvl="0" rtl="0">
              <a:lnSpc>
                <a:spcPct val="115000"/>
              </a:lnSpc>
              <a:spcBef>
                <a:spcPts val="0"/>
              </a:spcBef>
              <a:buNone/>
            </a:pPr>
            <a:r>
              <a:rPr lang="en-US" i="1" dirty="0" smtClean="0">
                <a:latin typeface="Calibri" panose="020F0502020204030204" pitchFamily="34" charset="0"/>
                <a:ea typeface="Calibri"/>
                <a:cs typeface="Calibri" panose="020F0502020204030204" pitchFamily="34" charset="0"/>
                <a:sym typeface="Calibri"/>
              </a:rPr>
              <a:t>“How could she have avoided this embarrassing situation?” </a:t>
            </a:r>
            <a:r>
              <a:rPr lang="en-US" i="0" dirty="0" smtClean="0">
                <a:solidFill>
                  <a:srgbClr val="FF0000"/>
                </a:solidFill>
                <a:latin typeface="Calibri" panose="020F0502020204030204" pitchFamily="34" charset="0"/>
                <a:ea typeface="Calibri"/>
                <a:cs typeface="Calibri" panose="020F0502020204030204" pitchFamily="34" charset="0"/>
                <a:sym typeface="Calibri"/>
              </a:rPr>
              <a:t>(</a:t>
            </a:r>
            <a:r>
              <a:rPr lang="en-US" b="0" i="0" dirty="0" smtClean="0">
                <a:solidFill>
                  <a:srgbClr val="FF0000"/>
                </a:solidFill>
                <a:latin typeface="Calibri" panose="020F0502020204030204" pitchFamily="34" charset="0"/>
                <a:ea typeface="Calibri"/>
                <a:cs typeface="Calibri" panose="020F0502020204030204" pitchFamily="34" charset="0"/>
                <a:sym typeface="Calibri"/>
              </a:rPr>
              <a:t>Answer: </a:t>
            </a:r>
            <a:r>
              <a:rPr lang="en-US" i="0" dirty="0" smtClean="0">
                <a:solidFill>
                  <a:srgbClr val="FF0000"/>
                </a:solidFill>
                <a:latin typeface="Calibri" panose="020F0502020204030204" pitchFamily="34" charset="0"/>
                <a:ea typeface="Calibri"/>
                <a:cs typeface="Calibri" panose="020F0502020204030204" pitchFamily="34" charset="0"/>
                <a:sym typeface="Calibri"/>
              </a:rPr>
              <a:t>Read the directions on the label, ask the pharmacist or doctor for help.)</a:t>
            </a:r>
          </a:p>
          <a:p>
            <a:pPr lvl="0" rtl="0">
              <a:lnSpc>
                <a:spcPct val="115000"/>
              </a:lnSpc>
              <a:spcBef>
                <a:spcPts val="0"/>
              </a:spcBef>
              <a:buNone/>
            </a:pPr>
            <a:endParaRPr lang="en-US" i="1" dirty="0" smtClean="0">
              <a:latin typeface="Calibri" panose="020F0502020204030204" pitchFamily="34" charset="0"/>
              <a:ea typeface="Calibri"/>
              <a:cs typeface="Calibri" panose="020F0502020204030204" pitchFamily="34" charset="0"/>
              <a:sym typeface="Calibri"/>
            </a:endParaRPr>
          </a:p>
          <a:p>
            <a:pPr lvl="0" rtl="0">
              <a:lnSpc>
                <a:spcPct val="115000"/>
              </a:lnSpc>
              <a:spcBef>
                <a:spcPts val="0"/>
              </a:spcBef>
              <a:buNone/>
            </a:pPr>
            <a:r>
              <a:rPr lang="en-US" i="1" dirty="0" smtClean="0">
                <a:latin typeface="Calibri" panose="020F0502020204030204" pitchFamily="34" charset="0"/>
                <a:ea typeface="Calibri"/>
                <a:cs typeface="Calibri" panose="020F0502020204030204" pitchFamily="34" charset="0"/>
                <a:sym typeface="Calibri"/>
              </a:rPr>
              <a:t>“In this situation, Anna was having trouble with her inhaler she used for asthma because she wasn’t using it correctly. She was spending a lot of money to replace them once a week, and her lack of concern about what was on the label could have lead to more serious consequences.”</a:t>
            </a:r>
          </a:p>
          <a:p>
            <a:pPr lvl="0" rtl="0">
              <a:lnSpc>
                <a:spcPct val="115000"/>
              </a:lnSpc>
              <a:spcBef>
                <a:spcPts val="0"/>
              </a:spcBef>
              <a:buNone/>
            </a:pPr>
            <a:endParaRPr lang="en" b="1" u="sng" dirty="0" smtClean="0">
              <a:latin typeface="Calibri" panose="020F0502020204030204" pitchFamily="34" charset="0"/>
              <a:ea typeface="Calibri"/>
              <a:cs typeface="Calibri" panose="020F0502020204030204" pitchFamily="34" charset="0"/>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dirty="0">
              <a:latin typeface="Calibri"/>
              <a:ea typeface="Calibri"/>
              <a:cs typeface="Calibri"/>
              <a:sym typeface="Calibri"/>
            </a:endParaRPr>
          </a:p>
        </p:txBody>
      </p:sp>
    </p:spTree>
    <p:extLst>
      <p:ext uri="{BB962C8B-B14F-4D97-AF65-F5344CB8AC3E}">
        <p14:creationId xmlns:p14="http://schemas.microsoft.com/office/powerpoint/2010/main" val="2332835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Responsible</a:t>
            </a:r>
            <a:r>
              <a:rPr lang="en-US" b="1" u="sng" baseline="0" dirty="0" smtClean="0">
                <a:latin typeface="Calibri" panose="020F0502020204030204" pitchFamily="34" charset="0"/>
                <a:ea typeface="Calibri"/>
                <a:cs typeface="Calibri" panose="020F0502020204030204" pitchFamily="34" charset="0"/>
                <a:sym typeface="Calibri"/>
              </a:rPr>
              <a:t> Medication Use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16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lang="en-US" sz="1100" u="none" kern="1200" dirty="0" smtClean="0">
                <a:solidFill>
                  <a:schemeClr val="tx1"/>
                </a:solidFill>
                <a:effectLst/>
                <a:latin typeface="Calibri" panose="020F0502020204030204" pitchFamily="34" charset="0"/>
                <a:ea typeface="+mn-ea"/>
                <a:cs typeface="Calibri" panose="020F0502020204030204" pitchFamily="34" charset="0"/>
              </a:rPr>
              <a:t>Knowing </a:t>
            </a:r>
            <a:r>
              <a:rPr lang="en-US" sz="1100" kern="1200" dirty="0" smtClean="0">
                <a:solidFill>
                  <a:schemeClr val="tx1"/>
                </a:solidFill>
                <a:effectLst/>
                <a:latin typeface="Calibri" panose="020F0502020204030204" pitchFamily="34" charset="0"/>
                <a:ea typeface="+mn-ea"/>
                <a:cs typeface="Calibri" panose="020F0502020204030204" pitchFamily="34" charset="0"/>
              </a:rPr>
              <a:t>how to take prescription and over-the-counter (OTC) drugs responsibly</a:t>
            </a:r>
          </a:p>
          <a:p>
            <a:pPr lvl="0" rtl="0">
              <a:lnSpc>
                <a:spcPct val="115000"/>
              </a:lnSpc>
              <a:spcBef>
                <a:spcPts val="0"/>
              </a:spcBef>
              <a:buNone/>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 </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none" dirty="0" smtClean="0">
                <a:latin typeface="Calibri" panose="020F0502020204030204" pitchFamily="34" charset="0"/>
                <a:ea typeface="Calibri"/>
                <a:cs typeface="Calibri" panose="020F0502020204030204" pitchFamily="34" charset="0"/>
                <a:sym typeface="Calibri"/>
              </a:rPr>
              <a:t>“</a:t>
            </a:r>
            <a:r>
              <a:rPr kumimoji="0" 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We’re going to spend more time specifically talking about the parts of an over the counter drug label. You’ll typically find more information on these labels because they don’t require a doctor’s visit or prescription to purchase. The label essentially has to play the part of the doctor which makes it even more critical you understand what you’re reading and where to find important information. We’re going to look at a sample OTC drug label and a few different scenarios where people need to make informed decisions related to using the drug.”</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“In addition to all of the information on the label, it is important to note medications have an expiration date that will be printed on the bottle or box. We need to pay attention to these expiration dates and avoid using expired medications. We have to be our own advocate when we are using OTC drugs and use our health literacy skills to use medication safely.”</a:t>
            </a:r>
          </a:p>
          <a:p>
            <a:pPr lvl="0" rtl="0">
              <a:lnSpc>
                <a:spcPct val="115000"/>
              </a:lnSpc>
              <a:spcBef>
                <a:spcPts val="0"/>
              </a:spcBef>
              <a:buNone/>
            </a:pPr>
            <a:endParaRPr lang="en" u="sng" dirty="0" smtClean="0">
              <a:latin typeface="Calibri" panose="020F0502020204030204" pitchFamily="34" charset="0"/>
              <a:ea typeface="Calibri"/>
              <a:cs typeface="Calibri" panose="020F0502020204030204" pitchFamily="34" charset="0"/>
              <a:sym typeface="Calibri"/>
            </a:endParaRPr>
          </a:p>
          <a:p>
            <a:pPr lvl="0" rtl="0">
              <a:lnSpc>
                <a:spcPct val="115000"/>
              </a:lnSpc>
              <a:spcBef>
                <a:spcPts val="0"/>
              </a:spcBef>
              <a:buNone/>
            </a:pPr>
            <a:r>
              <a:rPr lang="en" u="none" dirty="0" smtClean="0">
                <a:latin typeface="Calibri" panose="020F0502020204030204" pitchFamily="34" charset="0"/>
                <a:ea typeface="Calibri"/>
                <a:cs typeface="Calibri" panose="020F0502020204030204" pitchFamily="34" charset="0"/>
                <a:sym typeface="Calibri"/>
              </a:rPr>
              <a:t>“</a:t>
            </a:r>
            <a:r>
              <a:rPr lang="en" i="1" u="none" dirty="0" smtClean="0">
                <a:latin typeface="Calibri" panose="020F0502020204030204" pitchFamily="34" charset="0"/>
                <a:ea typeface="Calibri"/>
                <a:cs typeface="Calibri" panose="020F0502020204030204" pitchFamily="34" charset="0"/>
                <a:sym typeface="Calibri"/>
              </a:rPr>
              <a:t>Let’s move</a:t>
            </a:r>
            <a:r>
              <a:rPr lang="en" i="1" u="none" baseline="0" dirty="0" smtClean="0">
                <a:latin typeface="Calibri" panose="020F0502020204030204" pitchFamily="34" charset="0"/>
                <a:ea typeface="Calibri"/>
                <a:cs typeface="Calibri" panose="020F0502020204030204" pitchFamily="34" charset="0"/>
                <a:sym typeface="Calibri"/>
              </a:rPr>
              <a:t> on to the activity. I’m going to ask you questions and we’ll work together to come up with answers based on the sample label on the next slide.”</a:t>
            </a:r>
            <a:endParaRPr lang="en" i="1" u="none" dirty="0" smtClean="0">
              <a:latin typeface="Calibri" panose="020F0502020204030204" pitchFamily="34" charset="0"/>
              <a:ea typeface="Calibri"/>
              <a:cs typeface="Calibri" panose="020F0502020204030204" pitchFamily="34" charset="0"/>
              <a:sym typeface="Calibri"/>
            </a:endParaRPr>
          </a:p>
          <a:p>
            <a:pPr marL="171450" lvl="0" indent="-171450" rtl="0">
              <a:lnSpc>
                <a:spcPct val="115000"/>
              </a:lnSpc>
              <a:spcBef>
                <a:spcPts val="0"/>
              </a:spcBef>
              <a:buFont typeface="Calibri" panose="020F0502020204030204" pitchFamily="34" charset="0"/>
              <a:buChar char="-"/>
            </a:pPr>
            <a:endParaRPr lang="en" dirty="0">
              <a:latin typeface="Calibri"/>
              <a:ea typeface="Calibri"/>
              <a:cs typeface="Calibri"/>
              <a:sym typeface="Calibri"/>
            </a:endParaRPr>
          </a:p>
        </p:txBody>
      </p:sp>
    </p:spTree>
    <p:extLst>
      <p:ext uri="{BB962C8B-B14F-4D97-AF65-F5344CB8AC3E}">
        <p14:creationId xmlns:p14="http://schemas.microsoft.com/office/powerpoint/2010/main" val="4230040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Responsible</a:t>
            </a:r>
            <a:r>
              <a:rPr lang="en-US" b="1" u="sng" baseline="0" dirty="0" smtClean="0">
                <a:latin typeface="Calibri" panose="020F0502020204030204" pitchFamily="34" charset="0"/>
                <a:ea typeface="Calibri"/>
                <a:cs typeface="Calibri" panose="020F0502020204030204" pitchFamily="34" charset="0"/>
                <a:sym typeface="Calibri"/>
              </a:rPr>
              <a:t> Medication Use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16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endPar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endParaRPr>
          </a:p>
          <a:p>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Questions,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with answers: </a:t>
            </a: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What do you use this drug for?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Sneezing , runny nose, itchy, watery eyes, itchy throat</a:t>
            </a: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Should you take this drug if you have a headache?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No </a:t>
            </a: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How much should you take?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2 tablets every 4-6 hours </a:t>
            </a:r>
            <a:endPar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endParaRP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If after 2 hours you are not feeling better should you take more? Why or why not?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No, because it says every 4-6 hours </a:t>
            </a:r>
            <a:endPar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endParaRP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You are babysitting a 7 year old and mom told you to give them this medicine, how much do you give them?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1 tablet every 4-6 hours </a:t>
            </a:r>
            <a:endPar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endParaRP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You are babysitting a 2 year old, what should you do?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Call their parents </a:t>
            </a:r>
            <a:endPar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endParaRP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What are the potential side effects?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Drowsiness, excitability may occur, especially in children </a:t>
            </a:r>
            <a:endPar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endParaRP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What should you avoid while taking this?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Alcohol, sedatives, tranquilizers, be careful when driving a vehicle or operating machinery </a:t>
            </a: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Because you took this does it mean you can’t drive?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It depends. If this is the 1</a:t>
            </a:r>
            <a:r>
              <a:rPr lang="en-US" sz="1100" b="1" i="0" u="none" strike="noStrike" kern="1200" baseline="30000" dirty="0" smtClean="0">
                <a:solidFill>
                  <a:schemeClr val="tx1"/>
                </a:solidFill>
                <a:latin typeface="Calibri" panose="020F0502020204030204" pitchFamily="34" charset="0"/>
                <a:ea typeface="+mn-ea"/>
                <a:cs typeface="Calibri" panose="020F0502020204030204" pitchFamily="34" charset="0"/>
              </a:rPr>
              <a:t>st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time you’re taking it you want to see how your body reacts to it. If you’ve taken it before and it doesn’t make you drowsy it should be alright to drive. </a:t>
            </a: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What temperature should you store this at?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68-77◦F (room temperature)</a:t>
            </a:r>
          </a:p>
          <a:p>
            <a:pPr marL="228600" indent="-228600">
              <a:buAutoNum type="arabicPeriod"/>
            </a:pPr>
            <a:r>
              <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rPr>
              <a:t>Is storing this in your car a good idea? </a:t>
            </a:r>
            <a:r>
              <a:rPr lang="en-US" sz="1100" b="1" i="0" u="none" strike="noStrike" kern="1200" baseline="0" dirty="0" smtClean="0">
                <a:solidFill>
                  <a:schemeClr val="tx1"/>
                </a:solidFill>
                <a:latin typeface="Calibri" panose="020F0502020204030204" pitchFamily="34" charset="0"/>
                <a:ea typeface="+mn-ea"/>
                <a:cs typeface="Calibri" panose="020F0502020204030204" pitchFamily="34" charset="0"/>
              </a:rPr>
              <a:t>No </a:t>
            </a:r>
          </a:p>
          <a:p>
            <a:endParaRPr lang="en-US" sz="1100" b="0" i="0" u="none" strike="noStrike" kern="1200" baseline="0" dirty="0" smtClean="0">
              <a:solidFill>
                <a:schemeClr val="tx1"/>
              </a:solidFill>
              <a:latin typeface="Calibri" panose="020F0502020204030204" pitchFamily="34" charset="0"/>
              <a:ea typeface="+mn-ea"/>
              <a:cs typeface="Calibri" panose="020F0502020204030204" pitchFamily="34" charset="0"/>
            </a:endParaRPr>
          </a:p>
          <a:p>
            <a:pPr marL="0" lvl="0" indent="0" rtl="0">
              <a:lnSpc>
                <a:spcPct val="115000"/>
              </a:lnSpc>
              <a:spcBef>
                <a:spcPts val="0"/>
              </a:spcBef>
              <a:spcAft>
                <a:spcPts val="0"/>
              </a:spcAft>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906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b="1" u="sng" dirty="0" smtClean="0">
                <a:latin typeface="Calibri"/>
                <a:ea typeface="Calibri"/>
                <a:cs typeface="Calibri"/>
                <a:sym typeface="Calibri"/>
              </a:rPr>
              <a:t>SAMPLE</a:t>
            </a:r>
            <a:r>
              <a:rPr lang="en-US" b="1" u="sng" baseline="0" dirty="0" smtClean="0">
                <a:latin typeface="Calibri"/>
                <a:ea typeface="Calibri"/>
                <a:cs typeface="Calibri"/>
                <a:sym typeface="Calibri"/>
              </a:rPr>
              <a:t> SCRIPT for PRESENTER:</a:t>
            </a:r>
            <a:endParaRPr lang="en-US" b="1" u="sng" dirty="0" smtClean="0">
              <a:latin typeface="Calibri"/>
              <a:ea typeface="Calibri"/>
              <a:cs typeface="Calibri"/>
              <a:sym typeface="Calibri"/>
            </a:endParaRPr>
          </a:p>
          <a:p>
            <a:pPr marL="0" lvl="0" indent="0">
              <a:spcBef>
                <a:spcPts val="0"/>
              </a:spcBef>
              <a:spcAft>
                <a:spcPts val="0"/>
              </a:spcAft>
              <a:buNone/>
            </a:pPr>
            <a:r>
              <a:rPr lang="en-US" i="1" dirty="0" smtClean="0">
                <a:latin typeface="Calibri"/>
                <a:ea typeface="Calibri"/>
                <a:cs typeface="Calibri"/>
                <a:sym typeface="Calibri"/>
              </a:rPr>
              <a:t>“The</a:t>
            </a:r>
            <a:r>
              <a:rPr lang="en-US" i="1" baseline="0" dirty="0" smtClean="0">
                <a:latin typeface="Calibri"/>
                <a:ea typeface="Calibri"/>
                <a:cs typeface="Calibri"/>
                <a:sym typeface="Calibri"/>
              </a:rPr>
              <a:t> healthcare system in the United States is complicated. Today’s session focuses on basic skills and information that will help you navigate the health system and communicate with health care providers. The content is broken into 4 parts: Introduction to Key Terms and Types of Care Providers; Understanding Your Medical History; Insurance &amp; Privacy; and Making &amp; Navigating Your Visit. Let’s start with a video clip that captures the frustration that can come along with dealing with the healthcare system.” </a:t>
            </a:r>
            <a:endParaRPr lang="en-US" i="0" u="sng" dirty="0" smtClean="0">
              <a:latin typeface="Calibri"/>
              <a:ea typeface="Calibri"/>
              <a:cs typeface="Calibri"/>
              <a:sym typeface="Calibri"/>
            </a:endParaRPr>
          </a:p>
          <a:p>
            <a:pPr marL="0" lvl="0" indent="0">
              <a:spcBef>
                <a:spcPts val="0"/>
              </a:spcBef>
              <a:spcAft>
                <a:spcPts val="0"/>
              </a:spcAft>
              <a:buNone/>
            </a:pPr>
            <a:endParaRPr lang="en-US" sz="1100" b="0" i="0" u="sng" strike="noStrike" cap="none" dirty="0" smtClean="0">
              <a:solidFill>
                <a:srgbClr val="000000"/>
              </a:solidFill>
              <a:effectLst/>
              <a:latin typeface="Calibri"/>
              <a:ea typeface="Arial"/>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8045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1" indent="0" rtl="0">
              <a:lnSpc>
                <a:spcPct val="115000"/>
              </a:lnSpc>
              <a:spcBef>
                <a:spcPts val="0"/>
              </a:spcBef>
              <a:spcAft>
                <a:spcPts val="0"/>
              </a:spcAft>
              <a:buFont typeface="Arial" panose="020B0604020202020204" pitchFamily="34" charset="0"/>
              <a:buNone/>
            </a:pPr>
            <a:r>
              <a:rPr lang="en-US" b="1" dirty="0" smtClean="0">
                <a:latin typeface="Calibri"/>
                <a:ea typeface="Calibri"/>
                <a:cs typeface="Calibri"/>
                <a:sym typeface="Calibri"/>
              </a:rPr>
              <a:t>IMPORTANT NOTE</a:t>
            </a:r>
            <a:r>
              <a:rPr lang="en-US" dirty="0" smtClean="0">
                <a:latin typeface="Calibri"/>
                <a:ea typeface="Calibri"/>
                <a:cs typeface="Calibri"/>
                <a:sym typeface="Calibri"/>
              </a:rPr>
              <a:t>: Slides #33</a:t>
            </a:r>
            <a:r>
              <a:rPr lang="en-US" baseline="0" dirty="0" smtClean="0">
                <a:latin typeface="Calibri"/>
                <a:ea typeface="Calibri"/>
                <a:cs typeface="Calibri"/>
                <a:sym typeface="Calibri"/>
              </a:rPr>
              <a:t> and #34</a:t>
            </a:r>
            <a:r>
              <a:rPr lang="en-US" dirty="0" smtClean="0">
                <a:latin typeface="Calibri"/>
                <a:ea typeface="Calibri"/>
                <a:cs typeface="Calibri"/>
                <a:sym typeface="Calibri"/>
              </a:rPr>
              <a:t> contain state-specific information. You will need to update the slides with the information specific to your state. This should be easy to find with a quick Google search. If you need assistance, please email NTHCS@nemours.org.</a:t>
            </a:r>
          </a:p>
          <a:p>
            <a:pPr marL="0" lvl="0" indent="0" rtl="0">
              <a:lnSpc>
                <a:spcPct val="115000"/>
              </a:lnSpc>
              <a:spcBef>
                <a:spcPts val="0"/>
              </a:spcBef>
              <a:spcAft>
                <a:spcPts val="0"/>
              </a:spcAft>
              <a:buNone/>
            </a:pPr>
            <a:endParaRPr lang="en-US"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400"/>
              <a:buFont typeface="Calibri" panose="020F0502020204030204" pitchFamily="34" charset="0"/>
              <a:buNone/>
              <a:tabLst/>
              <a:defRPr/>
            </a:pPr>
            <a:endParaRPr lang="en-US" dirty="0" smtClean="0">
              <a:latin typeface="Calibri"/>
              <a:ea typeface="Calibri"/>
              <a:cs typeface="Calibri"/>
              <a:sym typeface="Calibri"/>
            </a:endParaRPr>
          </a:p>
          <a:p>
            <a:pPr marL="0" lvl="0" indent="0" rtl="0">
              <a:lnSpc>
                <a:spcPct val="115000"/>
              </a:lnSpc>
              <a:spcBef>
                <a:spcPts val="0"/>
              </a:spcBef>
              <a:spcAft>
                <a:spcPts val="0"/>
              </a:spcAft>
              <a:buFont typeface="Calibri" panose="020F0502020204030204" pitchFamily="34" charset="0"/>
              <a:buNone/>
            </a:pPr>
            <a:endParaRPr lang="en-US" dirty="0" smtClean="0">
              <a:latin typeface="Calibri"/>
              <a:ea typeface="Calibri"/>
              <a:cs typeface="Calibri"/>
              <a:sym typeface="Calibri"/>
            </a:endParaRPr>
          </a:p>
        </p:txBody>
      </p:sp>
    </p:spTree>
    <p:extLst>
      <p:ext uri="{BB962C8B-B14F-4D97-AF65-F5344CB8AC3E}">
        <p14:creationId xmlns:p14="http://schemas.microsoft.com/office/powerpoint/2010/main" val="452154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dirty="0" smtClean="0">
                <a:latin typeface="Calibri" panose="020F0502020204030204" pitchFamily="34" charset="0"/>
                <a:ea typeface="Calibri"/>
                <a:cs typeface="Calibri" panose="020F0502020204030204" pitchFamily="34" charset="0"/>
                <a:sym typeface="Calibri"/>
              </a:rPr>
              <a:t>Words Worth Knowing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dirty="0" smtClean="0">
                <a:latin typeface="Calibri" panose="020F0502020204030204" pitchFamily="34" charset="0"/>
                <a:ea typeface="Calibri"/>
                <a:cs typeface="Calibri" panose="020F0502020204030204" pitchFamily="34" charset="0"/>
                <a:sym typeface="Calibri"/>
              </a:rPr>
              <a:t>BIG IDEA of THIS SLIDE</a:t>
            </a:r>
            <a:r>
              <a:rPr lang="en-US" sz="1200" b="1" i="0" u="none" dirty="0" smtClean="0">
                <a:latin typeface="Calibri" panose="020F0502020204030204" pitchFamily="34" charset="0"/>
                <a:ea typeface="Calibri"/>
                <a:cs typeface="Calibri" panose="020F0502020204030204" pitchFamily="34" charset="0"/>
                <a:sym typeface="Calibri"/>
              </a:rPr>
              <a:t>:</a:t>
            </a:r>
            <a:r>
              <a:rPr lang="en-US" sz="1200" b="1" i="0" u="none" baseline="0" dirty="0" smtClean="0">
                <a:latin typeface="Calibri" panose="020F0502020204030204" pitchFamily="34" charset="0"/>
                <a:ea typeface="Calibri"/>
                <a:cs typeface="Calibri" panose="020F0502020204030204" pitchFamily="34" charset="0"/>
                <a:sym typeface="Calibri"/>
              </a:rPr>
              <a:t> </a:t>
            </a:r>
            <a:r>
              <a:rPr lang="en-US" sz="1200" b="0" i="0" u="none" baseline="0" dirty="0" smtClean="0">
                <a:latin typeface="Calibri" panose="020F0502020204030204" pitchFamily="34" charset="0"/>
                <a:ea typeface="Calibri"/>
                <a:cs typeface="Calibri" panose="020F0502020204030204" pitchFamily="34" charset="0"/>
                <a:sym typeface="Calibri"/>
              </a:rPr>
              <a:t>To introduce vocabulary words that will be used in Part 3. Definitions are given as we go.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000" b="0" i="1"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“Words Worth Knowing” vocabulary list</a:t>
            </a:r>
            <a:r>
              <a:rPr kumimoji="0" lang="en-US" sz="20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a:t>
            </a:r>
          </a:p>
          <a:p>
            <a:pPr marL="171450" lvl="0" indent="-171450" rtl="0">
              <a:lnSpc>
                <a:spcPct val="115000"/>
              </a:lnSpc>
              <a:spcBef>
                <a:spcPts val="0"/>
              </a:spcBef>
              <a:spcAft>
                <a:spcPts val="0"/>
              </a:spcAft>
              <a:buFontTx/>
              <a:buChar char="-"/>
            </a:pPr>
            <a:r>
              <a:rPr lang="en-US" sz="1200" dirty="0" smtClean="0">
                <a:latin typeface="Calibri" panose="020F0502020204030204" pitchFamily="34" charset="0"/>
                <a:ea typeface="Calibri"/>
                <a:cs typeface="Calibri" panose="020F0502020204030204" pitchFamily="34" charset="0"/>
                <a:sym typeface="Calibri"/>
              </a:rPr>
              <a:t>Private Insurance</a:t>
            </a:r>
          </a:p>
          <a:p>
            <a:pPr marL="171450" lvl="0" indent="-171450" rtl="0">
              <a:lnSpc>
                <a:spcPct val="115000"/>
              </a:lnSpc>
              <a:spcBef>
                <a:spcPts val="0"/>
              </a:spcBef>
              <a:spcAft>
                <a:spcPts val="0"/>
              </a:spcAft>
              <a:buFontTx/>
              <a:buChar char="-"/>
            </a:pPr>
            <a:r>
              <a:rPr lang="en-US" sz="1200" dirty="0" smtClean="0">
                <a:latin typeface="Calibri" panose="020F0502020204030204" pitchFamily="34" charset="0"/>
                <a:ea typeface="Calibri"/>
                <a:cs typeface="Calibri" panose="020F0502020204030204" pitchFamily="34" charset="0"/>
                <a:sym typeface="Calibri"/>
              </a:rPr>
              <a:t>Insurance Exchange</a:t>
            </a:r>
          </a:p>
          <a:p>
            <a:pPr marL="171450" lvl="0" indent="-171450" rtl="0">
              <a:lnSpc>
                <a:spcPct val="115000"/>
              </a:lnSpc>
              <a:spcBef>
                <a:spcPts val="0"/>
              </a:spcBef>
              <a:spcAft>
                <a:spcPts val="0"/>
              </a:spcAft>
              <a:buFontTx/>
              <a:buChar char="-"/>
            </a:pPr>
            <a:r>
              <a:rPr lang="en-US" sz="1200" dirty="0" smtClean="0">
                <a:latin typeface="Calibri" panose="020F0502020204030204" pitchFamily="34" charset="0"/>
                <a:ea typeface="Calibri"/>
                <a:cs typeface="Calibri" panose="020F0502020204030204" pitchFamily="34" charset="0"/>
                <a:sym typeface="Calibri"/>
              </a:rPr>
              <a:t>Medicaid</a:t>
            </a:r>
          </a:p>
          <a:p>
            <a:pPr marL="171450" lvl="0" indent="-171450" rtl="0">
              <a:lnSpc>
                <a:spcPct val="115000"/>
              </a:lnSpc>
              <a:spcBef>
                <a:spcPts val="0"/>
              </a:spcBef>
              <a:spcAft>
                <a:spcPts val="0"/>
              </a:spcAft>
              <a:buFontTx/>
              <a:buChar char="-"/>
            </a:pPr>
            <a:r>
              <a:rPr lang="en-US" sz="1200" dirty="0" smtClean="0">
                <a:latin typeface="Calibri" panose="020F0502020204030204" pitchFamily="34" charset="0"/>
                <a:ea typeface="Calibri"/>
                <a:cs typeface="Calibri" panose="020F0502020204030204" pitchFamily="34" charset="0"/>
                <a:sym typeface="Calibri"/>
              </a:rPr>
              <a:t>Open Enrollment</a:t>
            </a:r>
          </a:p>
          <a:p>
            <a:pPr marL="171450" lvl="0" indent="-171450" rtl="0">
              <a:lnSpc>
                <a:spcPct val="115000"/>
              </a:lnSpc>
              <a:spcBef>
                <a:spcPts val="0"/>
              </a:spcBef>
              <a:spcAft>
                <a:spcPts val="0"/>
              </a:spcAft>
              <a:buFontTx/>
              <a:buChar char="-"/>
            </a:pPr>
            <a:r>
              <a:rPr lang="en-US" sz="1200" dirty="0" smtClean="0">
                <a:latin typeface="Calibri" panose="020F0502020204030204" pitchFamily="34" charset="0"/>
                <a:ea typeface="Calibri"/>
                <a:cs typeface="Calibri" panose="020F0502020204030204" pitchFamily="34" charset="0"/>
                <a:sym typeface="Calibri"/>
              </a:rPr>
              <a:t>Prescription Insurance</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Brand Name</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Generic Name</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Life-Changing Event</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Premium</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Deductible</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Co-pay</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Coinsurance</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Prescription</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Member ID</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Group Number</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Copay</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Rx (Prescription Abbreviation)</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Confidentiality</a:t>
            </a:r>
          </a:p>
          <a:p>
            <a:pPr marL="171450" lvl="0" indent="-171450" rtl="0">
              <a:lnSpc>
                <a:spcPct val="115000"/>
              </a:lnSpc>
              <a:spcBef>
                <a:spcPts val="0"/>
              </a:spcBef>
              <a:spcAft>
                <a:spcPts val="0"/>
              </a:spcAft>
              <a:buFontTx/>
              <a:buChar char="-"/>
            </a:pPr>
            <a:r>
              <a:rPr lang="en-US" dirty="0" smtClean="0">
                <a:latin typeface="Calibri" panose="020F0502020204030204" pitchFamily="34" charset="0"/>
                <a:ea typeface="Calibri"/>
                <a:cs typeface="Calibri" panose="020F0502020204030204" pitchFamily="34" charset="0"/>
                <a:sym typeface="Calibri"/>
              </a:rPr>
              <a:t>Explanation of Benefits</a:t>
            </a:r>
          </a:p>
          <a:p>
            <a:pPr marL="171450" lvl="0" indent="-171450" rtl="0">
              <a:lnSpc>
                <a:spcPct val="115000"/>
              </a:lnSpc>
              <a:spcBef>
                <a:spcPts val="0"/>
              </a:spcBef>
              <a:spcAft>
                <a:spcPts val="0"/>
              </a:spcAft>
              <a:buFontTx/>
              <a:buChar char="-"/>
            </a:pPr>
            <a:endParaRPr lang="en-US" sz="1100" dirty="0" smtClean="0">
              <a:latin typeface="Calibri" panose="020F0502020204030204" pitchFamily="34" charset="0"/>
              <a:ea typeface="Calibri"/>
              <a:cs typeface="Calibri" panose="020F0502020204030204" pitchFamily="34" charset="0"/>
              <a:sym typeface="Arial"/>
            </a:endParaRPr>
          </a:p>
          <a:p>
            <a:pPr marL="171450" lvl="0" indent="-171450" rtl="0">
              <a:lnSpc>
                <a:spcPct val="115000"/>
              </a:lnSpc>
              <a:spcBef>
                <a:spcPts val="0"/>
              </a:spcBef>
              <a:spcAft>
                <a:spcPts val="0"/>
              </a:spcAft>
              <a:buFontTx/>
              <a:buChar char="-"/>
            </a:pPr>
            <a:endParaRPr lang="en-US" sz="1200" dirty="0" smtClean="0">
              <a:latin typeface="Calibri" panose="020F0502020204030204" pitchFamily="34" charset="0"/>
              <a:ea typeface="Calibri"/>
              <a:cs typeface="Calibri" panose="020F0502020204030204" pitchFamily="34" charset="0"/>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F790D-4306-4FAF-B3D7-17E21DED6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8165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Health Insurance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22-23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Understanding types of health insurance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 </a:t>
            </a:r>
          </a:p>
          <a:p>
            <a:pPr lvl="0" rtl="0">
              <a:lnSpc>
                <a:spcPct val="115000"/>
              </a:lnSpc>
              <a:spcBef>
                <a:spcPts val="0"/>
              </a:spcBef>
              <a:buNone/>
            </a:pPr>
            <a:r>
              <a:rPr lang="en-US" i="1" dirty="0" smtClean="0">
                <a:latin typeface="Calibri"/>
                <a:ea typeface="Calibri"/>
                <a:cs typeface="Calibri"/>
                <a:sym typeface="Calibri"/>
              </a:rPr>
              <a:t>“If you broke your arm and had to go to the Emergency Room, it would cost a lot of money for you to see the doctor, get X-Rays, and get casted. Without insurance, this ER trip could cost around $5,000.</a:t>
            </a:r>
            <a:r>
              <a:rPr lang="en-US" i="1" baseline="0" dirty="0" smtClean="0">
                <a:latin typeface="Calibri"/>
                <a:ea typeface="Calibri"/>
                <a:cs typeface="Calibri"/>
                <a:sym typeface="Calibri"/>
              </a:rPr>
              <a:t> WITH</a:t>
            </a:r>
            <a:r>
              <a:rPr lang="en-US" i="1" dirty="0" smtClean="0">
                <a:latin typeface="Calibri"/>
                <a:ea typeface="Calibri"/>
                <a:cs typeface="Calibri"/>
                <a:sym typeface="Calibri"/>
              </a:rPr>
              <a:t> insurance the cost could be lowered to around $600 – a</a:t>
            </a:r>
            <a:r>
              <a:rPr lang="en-US" i="1" baseline="0" dirty="0" smtClean="0">
                <a:latin typeface="Calibri"/>
                <a:ea typeface="Calibri"/>
                <a:cs typeface="Calibri"/>
                <a:sym typeface="Calibri"/>
              </a:rPr>
              <a:t> savings of $4,400</a:t>
            </a:r>
            <a:r>
              <a:rPr lang="en-US" i="1" dirty="0" smtClean="0">
                <a:latin typeface="Calibri"/>
                <a:ea typeface="Calibri"/>
                <a:cs typeface="Calibri"/>
                <a:sym typeface="Calibri"/>
              </a:rPr>
              <a:t>! </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It’s important to note that not all insurances are the same and a procedure covered by one insurance plan might not be covered by another. This is why it’s important to know what your insurance plan cover</a:t>
            </a:r>
            <a:r>
              <a:rPr lang="en-US" i="1" baseline="0" dirty="0" smtClean="0">
                <a:latin typeface="Calibri"/>
                <a:ea typeface="Calibri"/>
                <a:cs typeface="Calibri"/>
                <a:sym typeface="Calibri"/>
              </a:rPr>
              <a:t>s and doesn’t.</a:t>
            </a:r>
            <a:r>
              <a:rPr lang="en-US" i="1" dirty="0" smtClean="0">
                <a:latin typeface="Calibri"/>
                <a:ea typeface="Calibri"/>
                <a:cs typeface="Calibri"/>
                <a:sym typeface="Calibri"/>
              </a:rPr>
              <a:t> </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There</a:t>
            </a:r>
            <a:r>
              <a:rPr lang="en-US" i="1" baseline="0" dirty="0" smtClean="0">
                <a:latin typeface="Calibri"/>
                <a:ea typeface="Calibri"/>
                <a:cs typeface="Calibri"/>
                <a:sym typeface="Calibri"/>
              </a:rPr>
              <a:t> are a few types </a:t>
            </a:r>
            <a:r>
              <a:rPr lang="en-US" i="1" dirty="0" smtClean="0">
                <a:latin typeface="Calibri"/>
                <a:ea typeface="Calibri"/>
                <a:cs typeface="Calibri"/>
                <a:sym typeface="Calibri"/>
              </a:rPr>
              <a:t>of insurance.</a:t>
            </a:r>
            <a:r>
              <a:rPr lang="en-US" i="1" baseline="0" dirty="0" smtClean="0">
                <a:latin typeface="Calibri"/>
                <a:ea typeface="Calibri"/>
                <a:cs typeface="Calibri"/>
                <a:sym typeface="Calibri"/>
              </a:rPr>
              <a:t> The type you have depends on where you get it.</a:t>
            </a:r>
            <a:r>
              <a:rPr lang="en-US" i="1" dirty="0" smtClean="0">
                <a:latin typeface="Calibri"/>
                <a:ea typeface="Calibri"/>
                <a:cs typeface="Calibri"/>
                <a:sym typeface="Calibri"/>
              </a:rPr>
              <a:t> </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The 1</a:t>
            </a:r>
            <a:r>
              <a:rPr lang="en-US" i="1" baseline="30000" dirty="0" smtClean="0">
                <a:latin typeface="Calibri"/>
                <a:ea typeface="Calibri"/>
                <a:cs typeface="Calibri"/>
                <a:sym typeface="Calibri"/>
              </a:rPr>
              <a:t>st</a:t>
            </a:r>
            <a:r>
              <a:rPr lang="en-US" i="1" dirty="0" smtClean="0">
                <a:latin typeface="Calibri"/>
                <a:ea typeface="Calibri"/>
                <a:cs typeface="Calibri"/>
                <a:sym typeface="Calibri"/>
              </a:rPr>
              <a:t> type is </a:t>
            </a:r>
            <a:r>
              <a:rPr lang="en-US" b="1" i="1" dirty="0" smtClean="0">
                <a:latin typeface="Calibri"/>
                <a:ea typeface="Calibri"/>
                <a:cs typeface="Calibri"/>
                <a:sym typeface="Calibri"/>
              </a:rPr>
              <a:t>Private Insurance</a:t>
            </a:r>
            <a:r>
              <a:rPr lang="en-US" i="1" dirty="0" smtClean="0">
                <a:latin typeface="Calibri"/>
                <a:ea typeface="Calibri"/>
                <a:cs typeface="Calibri"/>
                <a:sym typeface="Calibri"/>
              </a:rPr>
              <a:t>.</a:t>
            </a:r>
            <a:r>
              <a:rPr lang="en-US" i="1" baseline="0" dirty="0" smtClean="0">
                <a:latin typeface="Calibri"/>
                <a:ea typeface="Calibri"/>
                <a:cs typeface="Calibri"/>
                <a:sym typeface="Calibri"/>
              </a:rPr>
              <a:t> If you get insurance from your job, </a:t>
            </a:r>
            <a:r>
              <a:rPr lang="en-US" i="1" dirty="0" smtClean="0">
                <a:latin typeface="Calibri"/>
                <a:ea typeface="Calibri"/>
                <a:cs typeface="Calibri"/>
                <a:sym typeface="Calibri"/>
              </a:rPr>
              <a:t>it’s known as private insurance. What</a:t>
            </a:r>
            <a:r>
              <a:rPr lang="en-US" i="1" baseline="0" dirty="0" smtClean="0">
                <a:latin typeface="Calibri"/>
                <a:ea typeface="Calibri"/>
                <a:cs typeface="Calibri"/>
                <a:sym typeface="Calibri"/>
              </a:rPr>
              <a:t> are the names of some private insurance companies? (Take a few answers. Be prepared to give a few examples to get the group started- </a:t>
            </a:r>
            <a:r>
              <a:rPr lang="en-US" i="1" dirty="0" smtClean="0">
                <a:latin typeface="Calibri"/>
                <a:ea typeface="Calibri"/>
                <a:cs typeface="Calibri"/>
                <a:sym typeface="Calibri"/>
              </a:rPr>
              <a:t>Aetna, Blue Cross Blue Shield, and</a:t>
            </a:r>
            <a:r>
              <a:rPr lang="en-US" i="1" baseline="0" dirty="0" smtClean="0">
                <a:latin typeface="Calibri"/>
                <a:ea typeface="Calibri"/>
                <a:cs typeface="Calibri"/>
                <a:sym typeface="Calibri"/>
              </a:rPr>
              <a:t> Highmark.)</a:t>
            </a:r>
            <a:r>
              <a:rPr lang="en-US" i="1" dirty="0" smtClean="0">
                <a:latin typeface="Calibri"/>
                <a:ea typeface="Calibri"/>
                <a:cs typeface="Calibri"/>
                <a:sym typeface="Calibri"/>
              </a:rPr>
              <a:t> </a:t>
            </a:r>
          </a:p>
          <a:p>
            <a:pPr lvl="0" rtl="0">
              <a:lnSpc>
                <a:spcPct val="115000"/>
              </a:lnSpc>
              <a:spcBef>
                <a:spcPts val="0"/>
              </a:spcBef>
              <a:buNone/>
            </a:pPr>
            <a:r>
              <a:rPr lang="en-US" i="1" dirty="0" smtClean="0">
                <a:latin typeface="Calibri"/>
                <a:ea typeface="Calibri"/>
                <a:cs typeface="Calibri"/>
                <a:sym typeface="Calibri"/>
              </a:rPr>
              <a:t>Most insurance plans allow you to be on your parents’/caregivers’ policy</a:t>
            </a:r>
            <a:r>
              <a:rPr lang="en-US" i="1" baseline="0" dirty="0" smtClean="0">
                <a:latin typeface="Calibri"/>
                <a:ea typeface="Calibri"/>
                <a:cs typeface="Calibri"/>
                <a:sym typeface="Calibri"/>
              </a:rPr>
              <a:t> until you turn 26</a:t>
            </a:r>
            <a:r>
              <a:rPr lang="en-US" i="1" dirty="0" smtClean="0">
                <a:latin typeface="Calibri"/>
                <a:ea typeface="Calibri"/>
                <a:cs typeface="Calibri"/>
                <a:sym typeface="Calibri"/>
              </a:rPr>
              <a:t>.</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b="0" i="1" baseline="0" dirty="0" smtClean="0">
                <a:latin typeface="Calibri"/>
                <a:ea typeface="Calibri"/>
                <a:cs typeface="Calibri"/>
                <a:sym typeface="Calibri"/>
              </a:rPr>
              <a:t>The 2</a:t>
            </a:r>
            <a:r>
              <a:rPr lang="en-US" b="0" i="1" baseline="30000" dirty="0" smtClean="0">
                <a:latin typeface="Calibri"/>
                <a:ea typeface="Calibri"/>
                <a:cs typeface="Calibri"/>
                <a:sym typeface="Calibri"/>
              </a:rPr>
              <a:t>nd</a:t>
            </a:r>
            <a:r>
              <a:rPr lang="en-US" b="0" i="1" baseline="0" dirty="0" smtClean="0">
                <a:latin typeface="Calibri"/>
                <a:ea typeface="Calibri"/>
                <a:cs typeface="Calibri"/>
                <a:sym typeface="Calibri"/>
              </a:rPr>
              <a:t> type is </a:t>
            </a:r>
            <a:r>
              <a:rPr lang="en-US" b="1" i="1" baseline="0" dirty="0" smtClean="0">
                <a:latin typeface="Calibri"/>
                <a:ea typeface="Calibri"/>
                <a:cs typeface="Calibri"/>
                <a:sym typeface="Calibri"/>
              </a:rPr>
              <a:t>Government Insurance</a:t>
            </a:r>
            <a:r>
              <a:rPr lang="en-US" i="1" baseline="0" dirty="0" smtClean="0">
                <a:latin typeface="Calibri"/>
                <a:ea typeface="Calibri"/>
                <a:cs typeface="Calibri"/>
                <a:sym typeface="Calibri"/>
              </a:rPr>
              <a:t>. Depending on age and income you may qualify for Medicaid or Medicare. </a:t>
            </a:r>
            <a:r>
              <a:rPr lang="en-US" i="1" dirty="0" smtClean="0">
                <a:latin typeface="Calibri"/>
                <a:ea typeface="Calibri"/>
                <a:cs typeface="Calibri"/>
                <a:sym typeface="Calibri"/>
              </a:rPr>
              <a:t>There is no cost to apply and depending on income and family size, you may qualify for free or low-cost health care. </a:t>
            </a:r>
          </a:p>
          <a:p>
            <a:pPr marL="171450" lvl="0" indent="-171450" rtl="0">
              <a:lnSpc>
                <a:spcPct val="115000"/>
              </a:lnSpc>
              <a:spcBef>
                <a:spcPts val="0"/>
              </a:spcBef>
              <a:buFont typeface="Arial" panose="020B0604020202020204" pitchFamily="34" charset="0"/>
              <a:buChar char="•"/>
            </a:pPr>
            <a:r>
              <a:rPr lang="en-US" sz="1100" b="1" i="1" kern="1200" baseline="0" dirty="0" smtClean="0">
                <a:solidFill>
                  <a:schemeClr val="tx1"/>
                </a:solidFill>
                <a:latin typeface="Calibri"/>
                <a:ea typeface="Calibri"/>
                <a:cs typeface="Calibri"/>
                <a:sym typeface="Calibri"/>
              </a:rPr>
              <a:t>Medicaid</a:t>
            </a:r>
            <a:r>
              <a:rPr lang="en-US" sz="1100" i="1" kern="1200" baseline="0" dirty="0" smtClean="0">
                <a:solidFill>
                  <a:schemeClr val="tx1"/>
                </a:solidFill>
                <a:latin typeface="Calibri"/>
                <a:ea typeface="Calibri"/>
                <a:cs typeface="Calibri"/>
                <a:sym typeface="Calibri"/>
              </a:rPr>
              <a:t> </a:t>
            </a:r>
            <a:r>
              <a:rPr lang="en-US" sz="1100" i="1" kern="1200" baseline="0" dirty="0" smtClean="0">
                <a:solidFill>
                  <a:schemeClr val="tx1"/>
                </a:solidFill>
                <a:latin typeface="Calibri"/>
                <a:ea typeface="Calibri"/>
                <a:cs typeface="Calibri"/>
              </a:rPr>
              <a:t>provides health coverage to millions of Americans, including eligible low-income adults, children, pregnant women, elderly adults and people with disabilities. Medicaid is administered by states, according to federal requirements. The program is funded jointly by states and the federal government.</a:t>
            </a:r>
          </a:p>
          <a:p>
            <a:pPr marL="171450" lvl="0" indent="-171450" rtl="0">
              <a:lnSpc>
                <a:spcPct val="115000"/>
              </a:lnSpc>
              <a:spcBef>
                <a:spcPts val="0"/>
              </a:spcBef>
              <a:buFont typeface="Arial" panose="020B0604020202020204" pitchFamily="34" charset="0"/>
              <a:buChar char="•"/>
            </a:pPr>
            <a:r>
              <a:rPr lang="en-US" sz="1100" b="1" i="1" kern="1200" baseline="0" dirty="0" smtClean="0">
                <a:solidFill>
                  <a:schemeClr val="tx1"/>
                </a:solidFill>
                <a:latin typeface="Calibri"/>
                <a:ea typeface="Calibri"/>
                <a:cs typeface="Calibri"/>
                <a:sym typeface="Calibri"/>
              </a:rPr>
              <a:t>Medicare</a:t>
            </a:r>
            <a:r>
              <a:rPr lang="en-US" sz="1100" i="1" kern="1200" baseline="0" dirty="0" smtClean="0">
                <a:solidFill>
                  <a:schemeClr val="tx1"/>
                </a:solidFill>
                <a:latin typeface="Calibri"/>
                <a:ea typeface="Calibri"/>
                <a:cs typeface="Calibri"/>
                <a:sym typeface="Calibri"/>
              </a:rPr>
              <a:t> </a:t>
            </a:r>
            <a:r>
              <a:rPr lang="en-US" sz="1100" i="1" kern="1200" baseline="0" dirty="0" smtClean="0">
                <a:solidFill>
                  <a:schemeClr val="tx1"/>
                </a:solidFill>
                <a:latin typeface="Calibri"/>
                <a:ea typeface="Calibri"/>
                <a:cs typeface="Calibri"/>
              </a:rPr>
              <a:t>is the federal health insurance program for people who are </a:t>
            </a:r>
            <a:r>
              <a:rPr lang="en-US" sz="1100" b="0" i="1" u="sng" kern="1200" baseline="0" dirty="0" smtClean="0">
                <a:solidFill>
                  <a:schemeClr val="tx1"/>
                </a:solidFill>
                <a:latin typeface="Calibri"/>
                <a:ea typeface="Calibri"/>
                <a:cs typeface="Calibri"/>
              </a:rPr>
              <a:t>65 or older</a:t>
            </a:r>
            <a:r>
              <a:rPr lang="en-US" sz="1100" b="1" i="1" kern="1200" baseline="0" dirty="0" smtClean="0">
                <a:solidFill>
                  <a:schemeClr val="tx1"/>
                </a:solidFill>
                <a:latin typeface="Calibri"/>
                <a:ea typeface="Calibri"/>
                <a:cs typeface="Calibri"/>
              </a:rPr>
              <a:t>, </a:t>
            </a:r>
            <a:r>
              <a:rPr lang="en-US" sz="1100" i="1" kern="1200" baseline="0" dirty="0" smtClean="0">
                <a:solidFill>
                  <a:schemeClr val="tx1"/>
                </a:solidFill>
                <a:latin typeface="Calibri"/>
                <a:ea typeface="Calibri"/>
                <a:cs typeface="Calibri"/>
              </a:rPr>
              <a:t>certain younger people with disabilities, and people with End-Stage Renal Disease (permanent kidney failure requiring dialysis or a transplant, sometimes called ESRD).</a:t>
            </a:r>
            <a:endParaRPr lang="en-US" sz="1100" i="1" kern="1200" baseline="0" dirty="0" smtClean="0">
              <a:solidFill>
                <a:schemeClr val="tx1"/>
              </a:solidFill>
              <a:latin typeface="Calibri"/>
              <a:ea typeface="Calibri"/>
              <a:cs typeface="Calibri"/>
              <a:sym typeface="Calibri"/>
            </a:endParaRP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When you enroll in an insurance plan, either private or through the government, it’s only for one year. Each year, during a time called </a:t>
            </a:r>
            <a:r>
              <a:rPr lang="en-US" b="1" i="1" dirty="0" smtClean="0">
                <a:latin typeface="Calibri"/>
                <a:ea typeface="Calibri"/>
                <a:cs typeface="Calibri"/>
                <a:sym typeface="Calibri"/>
              </a:rPr>
              <a:t>open enrollment, </a:t>
            </a:r>
            <a:r>
              <a:rPr lang="en-US" i="1" dirty="0" smtClean="0">
                <a:latin typeface="Calibri"/>
                <a:ea typeface="Calibri"/>
                <a:cs typeface="Calibri"/>
                <a:sym typeface="Calibri"/>
              </a:rPr>
              <a:t>you can find out if there were any changes made to your plan by the insurance company such as cost or what your plan does or does not cover. During this period, you can also change the plan you pay for. It is important to know when the open enrollment period is for your insurance because it is different for every insurance plan. </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If you don’t like your insurance coverage and you want to change it you have to wait for the open </a:t>
            </a:r>
            <a:r>
              <a:rPr lang="en-US" b="0" i="1" dirty="0" smtClean="0">
                <a:latin typeface="Calibri"/>
                <a:ea typeface="Calibri"/>
                <a:cs typeface="Calibri"/>
                <a:sym typeface="Calibri"/>
              </a:rPr>
              <a:t>enrollment period</a:t>
            </a:r>
            <a:r>
              <a:rPr lang="en-US" i="1" dirty="0" smtClean="0">
                <a:latin typeface="Calibri"/>
                <a:ea typeface="Calibri"/>
                <a:cs typeface="Calibri"/>
                <a:sym typeface="Calibri"/>
              </a:rPr>
              <a:t>. However, if you have a </a:t>
            </a:r>
            <a:r>
              <a:rPr lang="en-US" b="1" i="1" dirty="0" smtClean="0">
                <a:latin typeface="Calibri"/>
                <a:ea typeface="Calibri"/>
                <a:cs typeface="Calibri"/>
                <a:sym typeface="Calibri"/>
              </a:rPr>
              <a:t>life-changing event</a:t>
            </a:r>
            <a:r>
              <a:rPr lang="en-US" b="1" i="1" baseline="0" dirty="0" smtClean="0">
                <a:latin typeface="Calibri"/>
                <a:ea typeface="Calibri"/>
                <a:cs typeface="Calibri"/>
                <a:sym typeface="Calibri"/>
              </a:rPr>
              <a:t> </a:t>
            </a:r>
            <a:r>
              <a:rPr lang="en-US" b="0" i="1" baseline="0" dirty="0" smtClean="0">
                <a:latin typeface="Calibri"/>
                <a:ea typeface="Calibri"/>
                <a:cs typeface="Calibri"/>
                <a:sym typeface="Calibri"/>
              </a:rPr>
              <a:t>(for example- a </a:t>
            </a:r>
            <a:r>
              <a:rPr lang="en-US" b="0" i="1" dirty="0" smtClean="0">
                <a:latin typeface="Calibri"/>
                <a:ea typeface="Calibri"/>
                <a:cs typeface="Calibri"/>
                <a:sym typeface="Calibri"/>
              </a:rPr>
              <a:t>change </a:t>
            </a:r>
            <a:r>
              <a:rPr lang="en-US" i="1" dirty="0" smtClean="0">
                <a:latin typeface="Calibri"/>
                <a:ea typeface="Calibri"/>
                <a:cs typeface="Calibri"/>
                <a:sym typeface="Calibri"/>
              </a:rPr>
              <a:t>of employment,</a:t>
            </a:r>
            <a:r>
              <a:rPr lang="en-US" i="1" baseline="0" dirty="0" smtClean="0">
                <a:latin typeface="Calibri"/>
                <a:ea typeface="Calibri"/>
                <a:cs typeface="Calibri"/>
                <a:sym typeface="Calibri"/>
              </a:rPr>
              <a:t> marriage, or divorce)</a:t>
            </a:r>
            <a:r>
              <a:rPr lang="en-US" i="1" dirty="0" smtClean="0">
                <a:latin typeface="Calibri"/>
                <a:ea typeface="Calibri"/>
                <a:cs typeface="Calibri"/>
                <a:sym typeface="Calibri"/>
              </a:rPr>
              <a:t> in the middle of the policy year, you can change your insurance if necessary.”</a:t>
            </a:r>
            <a:endParaRPr lang="en-US" b="1" u="sng" dirty="0" smtClean="0">
              <a:latin typeface="Calibri"/>
              <a:ea typeface="Calibri"/>
              <a:cs typeface="Calibri"/>
              <a:sym typeface="Calibri"/>
            </a:endParaRPr>
          </a:p>
          <a:p>
            <a:pPr lvl="0" rtl="0">
              <a:lnSpc>
                <a:spcPct val="115000"/>
              </a:lnSpc>
              <a:spcBef>
                <a:spcPts val="0"/>
              </a:spcBef>
              <a:buNone/>
            </a:pPr>
            <a:endParaRPr lang="en-US" b="1" u="sng" dirty="0" smtClean="0">
              <a:latin typeface="Calibri"/>
              <a:ea typeface="Calibri"/>
              <a:cs typeface="Calibri"/>
              <a:sym typeface="Calibri"/>
            </a:endParaRPr>
          </a:p>
          <a:p>
            <a:pPr lvl="0" rtl="0">
              <a:lnSpc>
                <a:spcPct val="115000"/>
              </a:lnSpc>
              <a:spcBef>
                <a:spcPts val="0"/>
              </a:spcBef>
              <a:buNone/>
            </a:pPr>
            <a:endParaRPr lang="en-US" b="1" u="sng" dirty="0" smtClean="0">
              <a:latin typeface="Calibri"/>
              <a:ea typeface="Calibri"/>
              <a:cs typeface="Calibri"/>
              <a:sym typeface="Calibri"/>
            </a:endParaRPr>
          </a:p>
          <a:p>
            <a:pPr lvl="0" rtl="0">
              <a:lnSpc>
                <a:spcPct val="115000"/>
              </a:lnSpc>
              <a:spcBef>
                <a:spcPts val="0"/>
              </a:spcBef>
              <a:buNone/>
            </a:pPr>
            <a:endParaRPr lang="en-US" dirty="0" smtClean="0">
              <a:latin typeface="Calibri"/>
              <a:ea typeface="Calibri"/>
              <a:cs typeface="Calibri"/>
              <a:sym typeface="Calibri"/>
            </a:endParaRPr>
          </a:p>
        </p:txBody>
      </p:sp>
    </p:spTree>
    <p:extLst>
      <p:ext uri="{BB962C8B-B14F-4D97-AF65-F5344CB8AC3E}">
        <p14:creationId xmlns:p14="http://schemas.microsoft.com/office/powerpoint/2010/main" val="2425669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i="1" dirty="0" smtClean="0">
                <a:latin typeface="Calibri"/>
                <a:ea typeface="Calibri"/>
                <a:cs typeface="Calibri"/>
                <a:sym typeface="Calibri"/>
              </a:rPr>
              <a:t>IMPORTANT NOTE: Slides #33</a:t>
            </a:r>
            <a:r>
              <a:rPr lang="en-US" b="1" i="1" baseline="0" dirty="0" smtClean="0">
                <a:latin typeface="Calibri"/>
                <a:ea typeface="Calibri"/>
                <a:cs typeface="Calibri"/>
                <a:sym typeface="Calibri"/>
              </a:rPr>
              <a:t> and #34</a:t>
            </a:r>
            <a:r>
              <a:rPr lang="en-US" b="1" i="1" dirty="0" smtClean="0">
                <a:latin typeface="Calibri"/>
                <a:ea typeface="Calibri"/>
                <a:cs typeface="Calibri"/>
                <a:sym typeface="Calibri"/>
              </a:rPr>
              <a:t> contain state-specific information. You will need to update the slides and the</a:t>
            </a:r>
            <a:r>
              <a:rPr lang="en-US" b="1" i="1" baseline="0" dirty="0" smtClean="0">
                <a:latin typeface="Calibri"/>
                <a:ea typeface="Calibri"/>
                <a:cs typeface="Calibri"/>
                <a:sym typeface="Calibri"/>
              </a:rPr>
              <a:t> speaker’s note </a:t>
            </a:r>
            <a:r>
              <a:rPr lang="en-US" b="1" i="1" dirty="0" smtClean="0">
                <a:latin typeface="Calibri"/>
                <a:ea typeface="Calibri"/>
                <a:cs typeface="Calibri"/>
                <a:sym typeface="Calibri"/>
              </a:rPr>
              <a:t>with the information specific to your state. This should be easy to find with a quick Google search. If you need assistance, please email NTHCS@nemours.org.</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Health Insurance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22-23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Understanding how to apply for insurance</a:t>
            </a: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100"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00000"/>
                </a:solidFill>
                <a:effectLst/>
                <a:uLnTx/>
                <a:uFillTx/>
                <a:latin typeface="Calibri"/>
                <a:ea typeface="Calibri"/>
                <a:cs typeface="Calibri"/>
                <a:sym typeface="Calibri"/>
              </a:rPr>
              <a:t>“If you don’t get insurance through an employer </a:t>
            </a:r>
            <a:r>
              <a:rPr kumimoji="0" lang="en-US" sz="1100" b="0" i="1" u="sng" strike="noStrike" kern="1200" cap="none" spc="0" normalizeH="0" baseline="0" noProof="0" dirty="0" smtClean="0">
                <a:ln>
                  <a:noFill/>
                </a:ln>
                <a:solidFill>
                  <a:srgbClr val="000000"/>
                </a:solidFill>
                <a:effectLst/>
                <a:uLnTx/>
                <a:uFillTx/>
                <a:latin typeface="Calibri"/>
                <a:ea typeface="Calibri"/>
                <a:cs typeface="Calibri"/>
                <a:sym typeface="Calibri"/>
              </a:rPr>
              <a:t>and</a:t>
            </a:r>
            <a:r>
              <a:rPr kumimoji="0" lang="en-US" sz="1100" b="0" i="0" u="none" strike="noStrike" kern="1200" cap="none" spc="0" normalizeH="0" baseline="0" noProof="0" dirty="0" smtClean="0">
                <a:ln>
                  <a:noFill/>
                </a:ln>
                <a:solidFill>
                  <a:srgbClr val="000000"/>
                </a:solidFill>
                <a:effectLst/>
                <a:uLnTx/>
                <a:uFillTx/>
                <a:latin typeface="Calibri"/>
                <a:ea typeface="Calibri"/>
                <a:cs typeface="Calibri"/>
                <a:sym typeface="Calibri"/>
              </a:rPr>
              <a:t> </a:t>
            </a:r>
            <a:r>
              <a:rPr kumimoji="0" lang="en-US" sz="1100" b="0" i="1" u="none" strike="noStrike" kern="1200" cap="none" spc="0" normalizeH="0" baseline="0" noProof="0" dirty="0" smtClean="0">
                <a:ln>
                  <a:noFill/>
                </a:ln>
                <a:solidFill>
                  <a:srgbClr val="000000"/>
                </a:solidFill>
                <a:effectLst/>
                <a:uLnTx/>
                <a:uFillTx/>
                <a:latin typeface="Calibri"/>
                <a:ea typeface="Calibri"/>
                <a:cs typeface="Calibri"/>
                <a:sym typeface="Calibri"/>
              </a:rPr>
              <a:t>you don’t qualify for government insurance then you can purchase it through the </a:t>
            </a:r>
            <a:r>
              <a:rPr kumimoji="0" lang="en-US" sz="1100" b="1" i="1" u="none" strike="noStrike" kern="1200" cap="none" spc="0" normalizeH="0" baseline="0" noProof="0" dirty="0" smtClean="0">
                <a:ln>
                  <a:noFill/>
                </a:ln>
                <a:solidFill>
                  <a:srgbClr val="000000"/>
                </a:solidFill>
                <a:effectLst/>
                <a:uLnTx/>
                <a:uFillTx/>
                <a:latin typeface="Calibri"/>
                <a:ea typeface="Calibri"/>
                <a:cs typeface="Calibri"/>
                <a:sym typeface="Calibri"/>
              </a:rPr>
              <a:t>Insurance Exchange </a:t>
            </a:r>
            <a:r>
              <a:rPr kumimoji="0" lang="en-US" sz="1100" b="0" i="1" u="none" strike="noStrike" kern="1200" cap="none" spc="0" normalizeH="0" baseline="0" noProof="0" dirty="0" smtClean="0">
                <a:ln>
                  <a:noFill/>
                </a:ln>
                <a:solidFill>
                  <a:srgbClr val="000000"/>
                </a:solidFill>
                <a:effectLst/>
                <a:uLnTx/>
                <a:uFillTx/>
                <a:latin typeface="Calibri"/>
                <a:ea typeface="Calibri"/>
                <a:cs typeface="Calibri"/>
                <a:sym typeface="Calibri"/>
              </a:rPr>
              <a:t>website. The Insurance Exchange is a tool for consumers to help them identify their insurance needs and purchase private insurance through the company of their choice. In order to start the application process, you must go to the website menu and click “Enroll Now”. You will need to enter basic information such as birthdates and social security numbers of those applying, information about any current health coverage and family income, and it will even give you the option to list your current doctors. After entering this information, the Insurance Exchange will show the options available to you by price, coverage, and whether or not it is accepted by your current doctors. If you are eligible for Medicaid, the results from the DE Insurance Exchange website will include a link to the Assist website where you can apply.</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100" b="0" i="1" u="none" strike="noStrike" kern="120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00000"/>
                </a:solidFill>
                <a:effectLst/>
                <a:uLnTx/>
                <a:uFillTx/>
                <a:latin typeface="Calibri"/>
                <a:ea typeface="Calibri"/>
                <a:cs typeface="Calibri"/>
                <a:sym typeface="Calibri"/>
              </a:rPr>
              <a:t>Unfortunately, you cannot just apply for insurance through the Exchange at any time during the year. You must wait for the open enrollment period to sign up or make any changes to the plan you currently have, unless you qualify for a special enrollment period due to a life-changing event.”</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100" b="0" i="1" u="none" strike="noStrike" kern="120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Bree Serif"/>
                <a:ea typeface="Bree Serif"/>
                <a:cs typeface="Bree Serif"/>
                <a:sym typeface="Bree Serif"/>
              </a:rPr>
              <a:t>NOTE: </a:t>
            </a:r>
            <a:r>
              <a:rPr kumimoji="0" lang="en-US" sz="1100" b="0" i="0" u="none" strike="noStrike" kern="1200" cap="none" spc="0" normalizeH="0" baseline="0" noProof="0" dirty="0" smtClean="0">
                <a:ln>
                  <a:noFill/>
                </a:ln>
                <a:solidFill>
                  <a:srgbClr val="000000"/>
                </a:solidFill>
                <a:effectLst/>
                <a:uLnTx/>
                <a:uFillTx/>
                <a:latin typeface="Bree Serif"/>
                <a:ea typeface="Bree Serif"/>
                <a:cs typeface="Bree Serif"/>
                <a:sym typeface="Bree Serif"/>
              </a:rPr>
              <a:t>If participants have more questions about applying for insurance outside of open enrollment, or are curious about all of the life events that would qualify for a special enrollment period, you can refer them to the following site:  </a:t>
            </a:r>
            <a:r>
              <a:rPr lang="en-US" dirty="0" smtClean="0">
                <a:hlinkClick r:id="rId3"/>
              </a:rPr>
              <a:t>https://www.healthcare.gov/screener/marketplace.html</a:t>
            </a:r>
            <a:endParaRPr lang="en-US" dirty="0" smtClean="0"/>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a:ea typeface="Calibri"/>
              <a:cs typeface="Calibri"/>
              <a:sym typeface="Calibri"/>
            </a:endParaRPr>
          </a:p>
          <a:p>
            <a:pPr marL="0" lvl="0" indent="0" rtl="0">
              <a:lnSpc>
                <a:spcPct val="115000"/>
              </a:lnSpc>
              <a:spcBef>
                <a:spcPts val="0"/>
              </a:spcBef>
              <a:spcAft>
                <a:spcPts val="0"/>
              </a:spcAft>
              <a:buFont typeface="Calibri" panose="020F0502020204030204" pitchFamily="34" charset="0"/>
              <a:buNone/>
            </a:pPr>
            <a:endParaRPr lang="en" strike="sngStrike" baseline="0" dirty="0" smtClean="0">
              <a:latin typeface="Calibri"/>
              <a:ea typeface="Calibri"/>
              <a:cs typeface="Calibri"/>
              <a:sym typeface="Calibri"/>
            </a:endParaRPr>
          </a:p>
          <a:p>
            <a:pPr marL="171450" lvl="0" indent="-171450" rtl="0">
              <a:lnSpc>
                <a:spcPct val="115000"/>
              </a:lnSpc>
              <a:spcBef>
                <a:spcPts val="0"/>
              </a:spcBef>
              <a:spcAft>
                <a:spcPts val="0"/>
              </a:spcAft>
              <a:buFont typeface="Calibri" panose="020F0502020204030204" pitchFamily="34" charset="0"/>
              <a:buChar char="-"/>
            </a:pPr>
            <a:endParaRPr lang="en-US" dirty="0" smtClean="0">
              <a:latin typeface="Calibri"/>
              <a:ea typeface="Calibri"/>
              <a:cs typeface="Calibri"/>
              <a:sym typeface="Calibri"/>
            </a:endParaRPr>
          </a:p>
        </p:txBody>
      </p:sp>
    </p:spTree>
    <p:extLst>
      <p:ext uri="{BB962C8B-B14F-4D97-AF65-F5344CB8AC3E}">
        <p14:creationId xmlns:p14="http://schemas.microsoft.com/office/powerpoint/2010/main" val="2314593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i="1" dirty="0" smtClean="0">
                <a:latin typeface="Calibri"/>
                <a:ea typeface="Calibri"/>
                <a:cs typeface="Calibri"/>
                <a:sym typeface="Calibri"/>
              </a:rPr>
              <a:t>IMPORTANT NOTE: Slides #33</a:t>
            </a:r>
            <a:r>
              <a:rPr lang="en-US" b="1" i="1" baseline="0" dirty="0" smtClean="0">
                <a:latin typeface="Calibri"/>
                <a:ea typeface="Calibri"/>
                <a:cs typeface="Calibri"/>
                <a:sym typeface="Calibri"/>
              </a:rPr>
              <a:t> and #34</a:t>
            </a:r>
            <a:r>
              <a:rPr lang="en-US" b="1" i="1" dirty="0" smtClean="0">
                <a:latin typeface="Calibri"/>
                <a:ea typeface="Calibri"/>
                <a:cs typeface="Calibri"/>
                <a:sym typeface="Calibri"/>
              </a:rPr>
              <a:t> contain state-specific information. You will need to update the slides and</a:t>
            </a:r>
            <a:r>
              <a:rPr lang="en-US" b="1" i="1" baseline="0" dirty="0" smtClean="0">
                <a:latin typeface="Calibri"/>
                <a:ea typeface="Calibri"/>
                <a:cs typeface="Calibri"/>
                <a:sym typeface="Calibri"/>
              </a:rPr>
              <a:t> speaker’s notes</a:t>
            </a:r>
            <a:r>
              <a:rPr lang="en-US" b="1" i="1" dirty="0" smtClean="0">
                <a:latin typeface="Calibri"/>
                <a:ea typeface="Calibri"/>
                <a:cs typeface="Calibri"/>
                <a:sym typeface="Calibri"/>
              </a:rPr>
              <a:t> with the information specific to your state. This should be easy to find with a quick Google search. If you need assistance, please email NTHCS@nemours.org.</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Types</a:t>
            </a:r>
            <a:r>
              <a:rPr lang="en-US" b="1" u="sng" baseline="0" dirty="0" smtClean="0">
                <a:latin typeface="Calibri" panose="020F0502020204030204" pitchFamily="34" charset="0"/>
                <a:ea typeface="Calibri"/>
                <a:cs typeface="Calibri" panose="020F0502020204030204" pitchFamily="34" charset="0"/>
                <a:sym typeface="Calibri"/>
              </a:rPr>
              <a:t> of Health</a:t>
            </a:r>
            <a:r>
              <a:rPr lang="en-US" b="1" u="sng" dirty="0" smtClean="0">
                <a:latin typeface="Calibri" panose="020F0502020204030204" pitchFamily="34" charset="0"/>
                <a:ea typeface="Calibri"/>
                <a:cs typeface="Calibri" panose="020F0502020204030204" pitchFamily="34" charset="0"/>
                <a:sym typeface="Calibri"/>
              </a:rPr>
              <a:t> Insurance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22-23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lvl="0" rtl="0">
              <a:lnSpc>
                <a:spcPct val="115000"/>
              </a:lnSpc>
              <a:spcBef>
                <a:spcPts val="0"/>
              </a:spcBef>
              <a:buNone/>
            </a:pPr>
            <a:endParaRPr lang="en-US" b="1" u="sng" dirty="0" smtClean="0">
              <a:latin typeface="Calibri"/>
              <a:ea typeface="Calibri"/>
              <a:cs typeface="Calibri"/>
              <a:sym typeface="Calibri"/>
            </a:endParaRPr>
          </a:p>
          <a:p>
            <a:pPr lvl="0"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lang="en-US" sz="1100" kern="1200" baseline="0" noProof="0" dirty="0" smtClean="0">
                <a:solidFill>
                  <a:schemeClr val="tx1"/>
                </a:solidFill>
                <a:latin typeface="Calibri"/>
                <a:ea typeface="Calibri"/>
                <a:cs typeface="Calibri"/>
                <a:sym typeface="Calibri"/>
              </a:rPr>
              <a:t>The </a:t>
            </a:r>
            <a:r>
              <a:rPr lang="en-US" sz="1100" kern="1200" baseline="0" dirty="0" smtClean="0">
                <a:solidFill>
                  <a:schemeClr val="tx1"/>
                </a:solidFill>
                <a:latin typeface="Calibri"/>
                <a:ea typeface="Calibri"/>
                <a:cs typeface="Calibri"/>
                <a:sym typeface="Calibri"/>
              </a:rPr>
              <a:t>different </a:t>
            </a:r>
            <a:r>
              <a:rPr lang="en-US" dirty="0" smtClean="0">
                <a:latin typeface="Calibri"/>
                <a:ea typeface="Calibri"/>
                <a:cs typeface="Calibri"/>
                <a:sym typeface="Calibri"/>
              </a:rPr>
              <a:t>types of insurance;</a:t>
            </a:r>
            <a:r>
              <a:rPr lang="en-US" baseline="0" dirty="0" smtClean="0">
                <a:latin typeface="Calibri"/>
                <a:ea typeface="Calibri"/>
                <a:cs typeface="Calibri"/>
                <a:sym typeface="Calibri"/>
              </a:rPr>
              <a:t> How to apply for </a:t>
            </a:r>
            <a:r>
              <a:rPr lang="en-US" dirty="0" smtClean="0">
                <a:latin typeface="Calibri"/>
                <a:ea typeface="Calibri"/>
                <a:cs typeface="Calibri"/>
                <a:sym typeface="Calibri"/>
              </a:rPr>
              <a:t>government insurance</a:t>
            </a:r>
          </a:p>
          <a:p>
            <a:pPr lvl="0" rtl="0">
              <a:lnSpc>
                <a:spcPct val="115000"/>
              </a:lnSpc>
              <a:spcBef>
                <a:spcPts val="0"/>
              </a:spcBef>
              <a:buNone/>
            </a:pPr>
            <a:endParaRPr lang="en-US" sz="60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 </a:t>
            </a:r>
          </a:p>
          <a:p>
            <a:pPr marL="0" marR="0" lvl="0" indent="0" algn="l" defTabSz="914400" rtl="0" eaLnBrk="1" fontAlgn="auto" latinLnBrk="0" hangingPunct="1">
              <a:lnSpc>
                <a:spcPct val="115000"/>
              </a:lnSpc>
              <a:spcBef>
                <a:spcPts val="0"/>
              </a:spcBef>
              <a:spcAft>
                <a:spcPts val="0"/>
              </a:spcAft>
              <a:buClrTx/>
              <a:buSzTx/>
              <a:buFontTx/>
              <a:buNone/>
              <a:tabLst/>
              <a:defRPr/>
            </a:pPr>
            <a:r>
              <a:rPr lang="en" sz="1100" b="0" i="0" u="none" dirty="0" smtClean="0">
                <a:latin typeface="Calibri"/>
                <a:ea typeface="Calibri"/>
                <a:cs typeface="Calibri"/>
                <a:sym typeface="Calibri"/>
              </a:rPr>
              <a:t>While</a:t>
            </a:r>
            <a:r>
              <a:rPr lang="en" sz="1100" b="0" i="0" u="none" baseline="0" dirty="0" smtClean="0">
                <a:latin typeface="Calibri"/>
                <a:ea typeface="Calibri"/>
                <a:cs typeface="Calibri"/>
                <a:sym typeface="Calibri"/>
              </a:rPr>
              <a:t> you’re on t</a:t>
            </a:r>
            <a:r>
              <a:rPr lang="en-US" sz="1100" b="0" i="0" u="none" baseline="0" dirty="0" smtClean="0">
                <a:latin typeface="Calibri"/>
                <a:ea typeface="Calibri"/>
                <a:cs typeface="Calibri"/>
                <a:sym typeface="Calibri"/>
              </a:rPr>
              <a:t>he</a:t>
            </a:r>
            <a:r>
              <a:rPr lang="en" sz="1100" b="0" i="0" u="none" baseline="0" dirty="0" smtClean="0">
                <a:latin typeface="Calibri"/>
                <a:ea typeface="Calibri"/>
                <a:cs typeface="Calibri"/>
                <a:sym typeface="Calibri"/>
              </a:rPr>
              <a:t> First Animation of the slide-</a:t>
            </a:r>
          </a:p>
          <a:p>
            <a:pPr lvl="0" rtl="0">
              <a:lnSpc>
                <a:spcPct val="115000"/>
              </a:lnSpc>
              <a:spcBef>
                <a:spcPts val="0"/>
              </a:spcBef>
              <a:buNone/>
            </a:pPr>
            <a:r>
              <a:rPr lang="en" i="1" dirty="0" smtClean="0">
                <a:latin typeface="Calibri"/>
                <a:ea typeface="Calibri"/>
                <a:cs typeface="Calibri"/>
                <a:sym typeface="Calibri"/>
              </a:rPr>
              <a:t>“In order to see if you qualify for Medicaid, you can go online to the ASSIST website or call the Medicaid Customer Relations number and they can help you through the process. The website is user friendly and easy to navigate.</a:t>
            </a:r>
          </a:p>
          <a:p>
            <a:pPr lvl="0" rtl="0">
              <a:lnSpc>
                <a:spcPct val="115000"/>
              </a:lnSpc>
              <a:spcBef>
                <a:spcPts val="0"/>
              </a:spcBef>
              <a:buNone/>
            </a:pPr>
            <a:endParaRPr lang="en"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sz="1100" b="0" i="0" u="none" dirty="0" smtClean="0">
                <a:latin typeface="Calibri"/>
                <a:ea typeface="Calibri"/>
                <a:cs typeface="Calibri"/>
                <a:sym typeface="Calibri"/>
              </a:rPr>
              <a:t>While</a:t>
            </a:r>
            <a:r>
              <a:rPr lang="en" sz="1100" b="0" i="0" u="none" baseline="0" dirty="0" smtClean="0">
                <a:latin typeface="Calibri"/>
                <a:ea typeface="Calibri"/>
                <a:cs typeface="Calibri"/>
                <a:sym typeface="Calibri"/>
              </a:rPr>
              <a:t> you’re on t</a:t>
            </a:r>
            <a:r>
              <a:rPr lang="en-US" sz="1100" b="0" i="0" u="none" baseline="0" dirty="0" smtClean="0">
                <a:latin typeface="Calibri"/>
                <a:ea typeface="Calibri"/>
                <a:cs typeface="Calibri"/>
                <a:sym typeface="Calibri"/>
              </a:rPr>
              <a:t>he</a:t>
            </a:r>
            <a:r>
              <a:rPr lang="en" sz="1100" b="0" i="0" u="none" baseline="0" dirty="0" smtClean="0">
                <a:latin typeface="Calibri"/>
                <a:ea typeface="Calibri"/>
                <a:cs typeface="Calibri"/>
                <a:sym typeface="Calibri"/>
              </a:rPr>
              <a:t> Second Animation of the slide-</a:t>
            </a:r>
          </a:p>
          <a:p>
            <a:pPr lvl="0" rtl="0">
              <a:lnSpc>
                <a:spcPct val="115000"/>
              </a:lnSpc>
              <a:spcBef>
                <a:spcPts val="0"/>
              </a:spcBef>
              <a:buNone/>
            </a:pPr>
            <a:r>
              <a:rPr lang="en" i="1" dirty="0" smtClean="0">
                <a:latin typeface="Calibri"/>
                <a:ea typeface="Calibri"/>
                <a:cs typeface="Calibri"/>
                <a:sym typeface="Calibri"/>
              </a:rPr>
              <a:t>The</a:t>
            </a:r>
            <a:r>
              <a:rPr lang="en" i="1" baseline="0" dirty="0" smtClean="0">
                <a:latin typeface="Calibri"/>
                <a:ea typeface="Calibri"/>
                <a:cs typeface="Calibri"/>
                <a:sym typeface="Calibri"/>
              </a:rPr>
              <a:t> </a:t>
            </a:r>
            <a:r>
              <a:rPr lang="en" b="1" i="1" baseline="0" dirty="0" smtClean="0">
                <a:latin typeface="Calibri"/>
                <a:ea typeface="Calibri"/>
                <a:cs typeface="Calibri"/>
                <a:sym typeface="Calibri"/>
              </a:rPr>
              <a:t>Insurance Exchange </a:t>
            </a:r>
            <a:r>
              <a:rPr lang="en" i="1" baseline="0" dirty="0" smtClean="0">
                <a:latin typeface="Calibri"/>
                <a:ea typeface="Calibri"/>
                <a:cs typeface="Calibri"/>
                <a:sym typeface="Calibri"/>
              </a:rPr>
              <a:t>(the previous slide) will also determine if you qualify for medicaid and redirect you to this site if you do.”</a:t>
            </a:r>
            <a:endParaRPr lang="en" i="1"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dirty="0">
              <a:latin typeface="Calibri"/>
              <a:ea typeface="Calibri"/>
              <a:cs typeface="Calibri"/>
              <a:sym typeface="Calibri"/>
            </a:endParaRPr>
          </a:p>
        </p:txBody>
      </p:sp>
    </p:spTree>
    <p:extLst>
      <p:ext uri="{BB962C8B-B14F-4D97-AF65-F5344CB8AC3E}">
        <p14:creationId xmlns:p14="http://schemas.microsoft.com/office/powerpoint/2010/main" val="532051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Types</a:t>
            </a:r>
            <a:r>
              <a:rPr lang="en-US" b="1" u="sng" baseline="0" dirty="0" smtClean="0">
                <a:latin typeface="Calibri" panose="020F0502020204030204" pitchFamily="34" charset="0"/>
                <a:ea typeface="Calibri"/>
                <a:cs typeface="Calibri" panose="020F0502020204030204" pitchFamily="34" charset="0"/>
                <a:sym typeface="Calibri"/>
              </a:rPr>
              <a:t> of Insurance- Medicar</a:t>
            </a:r>
            <a:r>
              <a:rPr lang="en-US" b="1" u="sng" dirty="0" smtClean="0">
                <a:latin typeface="Calibri" panose="020F0502020204030204" pitchFamily="34" charset="0"/>
                <a:ea typeface="Calibri"/>
                <a:cs typeface="Calibri" panose="020F0502020204030204" pitchFamily="34" charset="0"/>
                <a:sym typeface="Calibri"/>
              </a:rPr>
              <a:t>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22-23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lang="en-US" baseline="0" dirty="0" smtClean="0">
                <a:latin typeface="Calibri"/>
                <a:ea typeface="Calibri"/>
                <a:cs typeface="Calibri"/>
                <a:sym typeface="Calibri"/>
              </a:rPr>
              <a:t>How to apply for </a:t>
            </a:r>
            <a:r>
              <a:rPr lang="en-US" dirty="0" smtClean="0">
                <a:latin typeface="Calibri"/>
                <a:ea typeface="Calibri"/>
                <a:cs typeface="Calibri"/>
                <a:sym typeface="Calibri"/>
              </a:rPr>
              <a:t>government insurance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b="1" u="none"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“If you qualify for Medicare, you can go online to the Medicare website or call the Medicaid Customer Relations number and they can help you through the process. The website is user friendly and easy to navigate.” </a:t>
            </a: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i="1" dirty="0">
              <a:latin typeface="Calibri"/>
              <a:ea typeface="Calibri"/>
              <a:cs typeface="Calibri"/>
              <a:sym typeface="Calibri"/>
            </a:endParaRPr>
          </a:p>
        </p:txBody>
      </p:sp>
    </p:spTree>
    <p:extLst>
      <p:ext uri="{BB962C8B-B14F-4D97-AF65-F5344CB8AC3E}">
        <p14:creationId xmlns:p14="http://schemas.microsoft.com/office/powerpoint/2010/main" val="486971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Prescription Insurance</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24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What prescription insurance is</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b="1" u="none"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“An insurance plan covers your medical costs. If</a:t>
            </a:r>
            <a:r>
              <a:rPr lang="en-US" i="1" baseline="0" dirty="0" smtClean="0">
                <a:latin typeface="Calibri"/>
                <a:ea typeface="Calibri"/>
                <a:cs typeface="Calibri"/>
                <a:sym typeface="Calibri"/>
              </a:rPr>
              <a:t> you broke your arm, medical insurance would help pay for care you received in the Emergency Department. HOWEVER medicine is separate. If the doctor who treated your broken arm </a:t>
            </a:r>
            <a:r>
              <a:rPr lang="en-US" i="1" dirty="0" smtClean="0">
                <a:latin typeface="Calibri"/>
                <a:ea typeface="Calibri"/>
                <a:cs typeface="Calibri"/>
                <a:sym typeface="Calibri"/>
              </a:rPr>
              <a:t>doctor decided to prescribe pain medication, </a:t>
            </a:r>
            <a:r>
              <a:rPr lang="en-US" b="1" i="1" dirty="0" smtClean="0">
                <a:latin typeface="Calibri"/>
                <a:ea typeface="Calibri"/>
                <a:cs typeface="Calibri"/>
                <a:sym typeface="Calibri"/>
              </a:rPr>
              <a:t>prescription</a:t>
            </a:r>
            <a:r>
              <a:rPr lang="en-US" b="1" i="1" baseline="0" dirty="0" smtClean="0">
                <a:latin typeface="Calibri"/>
                <a:ea typeface="Calibri"/>
                <a:cs typeface="Calibri"/>
                <a:sym typeface="Calibri"/>
              </a:rPr>
              <a:t> insurance </a:t>
            </a:r>
            <a:r>
              <a:rPr lang="en-US" i="1" dirty="0" smtClean="0">
                <a:latin typeface="Calibri"/>
                <a:ea typeface="Calibri"/>
                <a:cs typeface="Calibri"/>
                <a:sym typeface="Calibri"/>
              </a:rPr>
              <a:t>would help you pay for it.</a:t>
            </a:r>
          </a:p>
          <a:p>
            <a:pPr lvl="0" rtl="0">
              <a:lnSpc>
                <a:spcPct val="115000"/>
              </a:lnSpc>
              <a:spcBef>
                <a:spcPts val="0"/>
              </a:spcBef>
              <a:buNone/>
            </a:pPr>
            <a:endParaRPr lang="en-US" b="0"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b="0" i="1" dirty="0" smtClean="0">
                <a:latin typeface="Calibri"/>
                <a:ea typeface="Calibri"/>
                <a:cs typeface="Calibri"/>
                <a:sym typeface="Calibri"/>
              </a:rPr>
              <a:t>Prescription insurance </a:t>
            </a:r>
            <a:r>
              <a:rPr lang="en-US" i="1" dirty="0" smtClean="0">
                <a:latin typeface="Calibri"/>
                <a:ea typeface="Calibri"/>
                <a:cs typeface="Calibri"/>
                <a:sym typeface="Calibri"/>
              </a:rPr>
              <a:t>works similarly to medical insurance - it allows you to get medications at a much lower cost. For example, the pain medication prescribed by the Emergency</a:t>
            </a:r>
            <a:r>
              <a:rPr lang="en-US" i="1" baseline="0" dirty="0" smtClean="0">
                <a:latin typeface="Calibri"/>
                <a:ea typeface="Calibri"/>
                <a:cs typeface="Calibri"/>
                <a:sym typeface="Calibri"/>
              </a:rPr>
              <a:t> Department </a:t>
            </a:r>
            <a:r>
              <a:rPr lang="en-US" i="1" dirty="0" smtClean="0">
                <a:latin typeface="Calibri"/>
                <a:ea typeface="Calibri"/>
                <a:cs typeface="Calibri"/>
                <a:sym typeface="Calibri"/>
              </a:rPr>
              <a:t>doctor could cost $80 without</a:t>
            </a:r>
            <a:r>
              <a:rPr lang="en-US" i="1" baseline="0" dirty="0" smtClean="0">
                <a:latin typeface="Calibri"/>
                <a:ea typeface="Calibri"/>
                <a:cs typeface="Calibri"/>
                <a:sym typeface="Calibri"/>
              </a:rPr>
              <a:t> insurance, but it might only be $15 if you have prescription insurance.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i="1"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i="1" baseline="0" dirty="0" smtClean="0">
                <a:latin typeface="Calibri"/>
                <a:ea typeface="Calibri"/>
                <a:cs typeface="Calibri"/>
                <a:sym typeface="Calibri"/>
              </a:rPr>
              <a:t>Prescription insurance is included in some health insurance plans, but not all. Whenever you pick a health insurance plan it’s important to find out if prescription insurance is included or if you need a separate plan for medications. </a:t>
            </a:r>
            <a:endParaRPr lang="en-US" i="1" dirty="0" smtClean="0">
              <a:latin typeface="Calibri"/>
              <a:ea typeface="Calibri"/>
              <a:cs typeface="Calibri"/>
              <a:sym typeface="Calibri"/>
            </a:endParaRPr>
          </a:p>
          <a:p>
            <a:pPr lvl="0" rtl="0">
              <a:lnSpc>
                <a:spcPct val="115000"/>
              </a:lnSpc>
              <a:spcBef>
                <a:spcPts val="0"/>
              </a:spcBef>
              <a:buNone/>
            </a:pPr>
            <a:endParaRPr lang="en-US" i="1"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i="1" dirty="0" smtClean="0">
                <a:latin typeface="Calibri"/>
                <a:ea typeface="Calibri"/>
                <a:cs typeface="Calibri"/>
                <a:sym typeface="Calibri"/>
              </a:rPr>
              <a:t>Another</a:t>
            </a:r>
            <a:r>
              <a:rPr lang="en-US" i="1" baseline="0" dirty="0" smtClean="0">
                <a:latin typeface="Calibri"/>
                <a:ea typeface="Calibri"/>
                <a:cs typeface="Calibri"/>
                <a:sym typeface="Calibri"/>
              </a:rPr>
              <a:t> important part of prescription insurance is understanding the difference between brand name and generic drugs. </a:t>
            </a:r>
            <a:r>
              <a:rPr lang="en-US" i="1" dirty="0" smtClean="0">
                <a:latin typeface="Calibri"/>
                <a:ea typeface="Calibri"/>
                <a:cs typeface="Calibri"/>
                <a:sym typeface="Calibri"/>
              </a:rPr>
              <a:t>Many times an insurance plan will include prescription coverage for both </a:t>
            </a:r>
            <a:r>
              <a:rPr lang="en-US" b="1" i="1" dirty="0" smtClean="0">
                <a:latin typeface="Calibri"/>
                <a:ea typeface="Calibri"/>
                <a:cs typeface="Calibri"/>
                <a:sym typeface="Calibri"/>
              </a:rPr>
              <a:t>generic</a:t>
            </a:r>
            <a:r>
              <a:rPr lang="en-US" i="1" dirty="0" smtClean="0">
                <a:latin typeface="Calibri"/>
                <a:ea typeface="Calibri"/>
                <a:cs typeface="Calibri"/>
                <a:sym typeface="Calibri"/>
              </a:rPr>
              <a:t> and </a:t>
            </a:r>
            <a:r>
              <a:rPr lang="en-US" b="1" i="1" dirty="0" smtClean="0">
                <a:latin typeface="Calibri"/>
                <a:ea typeface="Calibri"/>
                <a:cs typeface="Calibri"/>
                <a:sym typeface="Calibri"/>
              </a:rPr>
              <a:t>brand name </a:t>
            </a:r>
            <a:r>
              <a:rPr lang="en-US" i="1" dirty="0" smtClean="0">
                <a:latin typeface="Calibri"/>
                <a:ea typeface="Calibri"/>
                <a:cs typeface="Calibri"/>
                <a:sym typeface="Calibri"/>
              </a:rPr>
              <a:t>drugs you get from the pharmacy, though you</a:t>
            </a:r>
            <a:r>
              <a:rPr lang="en-US" i="1" baseline="0" dirty="0" smtClean="0">
                <a:latin typeface="Calibri"/>
                <a:ea typeface="Calibri"/>
                <a:cs typeface="Calibri"/>
                <a:sym typeface="Calibri"/>
              </a:rPr>
              <a:t> usually have to try the generic (less expensive) drug first.</a:t>
            </a:r>
            <a:r>
              <a:rPr lang="en-US" i="1" dirty="0" smtClean="0">
                <a:latin typeface="Calibri"/>
                <a:ea typeface="Calibri"/>
                <a:cs typeface="Calibri"/>
                <a:sym typeface="Calibri"/>
              </a:rPr>
              <a:t>. If</a:t>
            </a:r>
            <a:r>
              <a:rPr lang="en-US" i="1" baseline="0" dirty="0" smtClean="0">
                <a:latin typeface="Calibri"/>
                <a:ea typeface="Calibri"/>
                <a:cs typeface="Calibri"/>
                <a:sym typeface="Calibri"/>
              </a:rPr>
              <a:t> you’ve tried the generic drug and your doctor agrees that it doesn’t work, you can usually get the insurance company to give approval for the cost of the brand name drug.” </a:t>
            </a:r>
            <a:endParaRPr lang="en-US" i="1" dirty="0" smtClean="0">
              <a:latin typeface="Calibri"/>
              <a:ea typeface="Calibri"/>
              <a:cs typeface="Calibri"/>
              <a:sym typeface="Calibri"/>
            </a:endParaRP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p:txBody>
      </p:sp>
    </p:spTree>
    <p:extLst>
      <p:ext uri="{BB962C8B-B14F-4D97-AF65-F5344CB8AC3E}">
        <p14:creationId xmlns:p14="http://schemas.microsoft.com/office/powerpoint/2010/main" val="967123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Types</a:t>
            </a:r>
            <a:r>
              <a:rPr lang="en-US" b="1" u="sng" baseline="0" dirty="0" smtClean="0">
                <a:latin typeface="Calibri" panose="020F0502020204030204" pitchFamily="34" charset="0"/>
                <a:ea typeface="Calibri"/>
                <a:cs typeface="Calibri" panose="020F0502020204030204" pitchFamily="34" charset="0"/>
                <a:sym typeface="Calibri"/>
              </a:rPr>
              <a:t> of </a:t>
            </a:r>
            <a:r>
              <a:rPr lang="en-US" b="1" u="sng" dirty="0" smtClean="0">
                <a:latin typeface="Calibri" panose="020F0502020204030204" pitchFamily="34" charset="0"/>
                <a:ea typeface="Calibri"/>
                <a:cs typeface="Calibri" panose="020F0502020204030204" pitchFamily="34" charset="0"/>
                <a:sym typeface="Calibri"/>
              </a:rPr>
              <a:t>Insurance</a:t>
            </a:r>
            <a:r>
              <a:rPr lang="en-US" b="1" u="none" dirty="0" smtClean="0">
                <a:latin typeface="Calibri" panose="020F0502020204030204" pitchFamily="34" charset="0"/>
                <a:ea typeface="Calibri"/>
                <a:cs typeface="Calibri" panose="020F0502020204030204" pitchFamily="34" charset="0"/>
                <a:sym typeface="Calibri"/>
              </a:rPr>
              <a:t>: </a:t>
            </a: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Understanding the types of health insurance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b="1" u="none" dirty="0" smtClean="0">
              <a:latin typeface="Calibri"/>
              <a:ea typeface="Calibri"/>
              <a:cs typeface="Calibri"/>
              <a:sym typeface="Calibri"/>
            </a:endParaRPr>
          </a:p>
          <a:p>
            <a:r>
              <a:rPr lang="en-US" sz="1100" b="0" i="1" u="none" strike="noStrike" kern="1200" baseline="0" dirty="0" smtClean="0">
                <a:solidFill>
                  <a:schemeClr val="tx1"/>
                </a:solidFill>
                <a:latin typeface="+mn-lt"/>
                <a:ea typeface="+mn-ea"/>
                <a:cs typeface="+mn-cs"/>
              </a:rPr>
              <a:t>“Let’s review the types of insurance. For each of the 6 statements on the slide, pick the word or phrase from the Word Bank that is the best fit. Words can be used more than once.”</a:t>
            </a:r>
            <a:endParaRPr lang="en-US" i="1" dirty="0" smtClean="0">
              <a:latin typeface="Calibri"/>
              <a:ea typeface="Calibri"/>
              <a:cs typeface="Calibri"/>
              <a:sym typeface="Calibri"/>
            </a:endParaRP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Answer Key</a:t>
            </a:r>
          </a:p>
          <a:p>
            <a:r>
              <a:rPr lang="en-US" sz="1100" b="0" i="0" u="none" strike="noStrike" kern="1200" baseline="0" dirty="0" smtClean="0">
                <a:solidFill>
                  <a:schemeClr val="tx1"/>
                </a:solidFill>
                <a:latin typeface="+mn-lt"/>
                <a:ea typeface="+mn-ea"/>
                <a:cs typeface="+mn-cs"/>
              </a:rPr>
              <a:t>1. You can get this type of insurance through an employer </a:t>
            </a:r>
            <a:r>
              <a:rPr lang="en-US" sz="1100" b="1" i="1" u="none" strike="noStrike" kern="1200" baseline="0" dirty="0" smtClean="0">
                <a:solidFill>
                  <a:schemeClr val="tx1"/>
                </a:solidFill>
                <a:latin typeface="+mn-lt"/>
                <a:ea typeface="+mn-ea"/>
                <a:cs typeface="+mn-cs"/>
              </a:rPr>
              <a:t>Private Insurance</a:t>
            </a:r>
          </a:p>
          <a:p>
            <a:r>
              <a:rPr lang="en-US" sz="1100" b="0" i="0" u="none" strike="noStrike" kern="1200" baseline="0" dirty="0" smtClean="0">
                <a:solidFill>
                  <a:schemeClr val="tx1"/>
                </a:solidFill>
                <a:latin typeface="+mn-lt"/>
                <a:ea typeface="+mn-ea"/>
                <a:cs typeface="+mn-cs"/>
              </a:rPr>
              <a:t>2. You may be eligible for this type of low-cost/free insurance depending on your income </a:t>
            </a:r>
            <a:r>
              <a:rPr lang="en-US" sz="1100" b="1" i="1" u="none" strike="noStrike" kern="1200" baseline="0" dirty="0" smtClean="0">
                <a:solidFill>
                  <a:schemeClr val="tx1"/>
                </a:solidFill>
                <a:latin typeface="+mn-lt"/>
                <a:ea typeface="+mn-ea"/>
                <a:cs typeface="+mn-cs"/>
              </a:rPr>
              <a:t>Government Insurance (Medicaid)</a:t>
            </a:r>
          </a:p>
          <a:p>
            <a:r>
              <a:rPr lang="en-US" sz="1100" b="0" i="0" u="none" strike="noStrike" kern="1200" baseline="0" dirty="0" smtClean="0">
                <a:solidFill>
                  <a:schemeClr val="tx1"/>
                </a:solidFill>
                <a:latin typeface="+mn-lt"/>
                <a:ea typeface="+mn-ea"/>
                <a:cs typeface="+mn-cs"/>
              </a:rPr>
              <a:t>3. The time period where you can change your health insurance plan </a:t>
            </a:r>
            <a:r>
              <a:rPr lang="en-US" sz="1100" b="1" i="1" u="none" strike="noStrike" kern="1200" baseline="0" dirty="0" smtClean="0">
                <a:solidFill>
                  <a:schemeClr val="tx1"/>
                </a:solidFill>
                <a:latin typeface="+mn-lt"/>
                <a:ea typeface="+mn-ea"/>
                <a:cs typeface="+mn-cs"/>
              </a:rPr>
              <a:t>Open Enrollment</a:t>
            </a:r>
          </a:p>
          <a:p>
            <a:r>
              <a:rPr lang="en-US" sz="1100" b="0" i="0" u="none" strike="noStrike" kern="1200" baseline="0" dirty="0" smtClean="0">
                <a:solidFill>
                  <a:schemeClr val="tx1"/>
                </a:solidFill>
                <a:latin typeface="+mn-lt"/>
                <a:ea typeface="+mn-ea"/>
                <a:cs typeface="+mn-cs"/>
              </a:rPr>
              <a:t>4. The website where you can identify your insurance needs and enroll in a health insurance plan. </a:t>
            </a:r>
            <a:r>
              <a:rPr lang="en-US" sz="1100" b="1" i="1" u="none" strike="noStrike" kern="1200" baseline="0" dirty="0" smtClean="0">
                <a:solidFill>
                  <a:schemeClr val="tx1"/>
                </a:solidFill>
                <a:latin typeface="+mn-lt"/>
                <a:ea typeface="+mn-ea"/>
                <a:cs typeface="+mn-cs"/>
              </a:rPr>
              <a:t>Insurance Exchange</a:t>
            </a:r>
          </a:p>
          <a:p>
            <a:r>
              <a:rPr lang="en-US" sz="1100" b="0" i="0" u="none" strike="noStrike" kern="1200" baseline="0" dirty="0" smtClean="0">
                <a:solidFill>
                  <a:schemeClr val="tx1"/>
                </a:solidFill>
                <a:latin typeface="+mn-lt"/>
                <a:ea typeface="+mn-ea"/>
                <a:cs typeface="+mn-cs"/>
              </a:rPr>
              <a:t>5. You can get this type of insurance from the Insurance Exchange: </a:t>
            </a:r>
            <a:r>
              <a:rPr lang="en-US" sz="1100" b="1" i="1" u="none" strike="noStrike" kern="1200" baseline="0" dirty="0" smtClean="0">
                <a:solidFill>
                  <a:schemeClr val="tx1"/>
                </a:solidFill>
                <a:latin typeface="+mn-lt"/>
                <a:ea typeface="+mn-ea"/>
                <a:cs typeface="+mn-cs"/>
              </a:rPr>
              <a:t>Private Insurance; Government Insurance; possibly Medicaid* </a:t>
            </a:r>
            <a:r>
              <a:rPr lang="en-US" sz="1100" b="0" i="1" u="none" strike="noStrike" kern="1200" baseline="0" dirty="0" smtClean="0">
                <a:solidFill>
                  <a:schemeClr val="tx1"/>
                </a:solidFill>
                <a:latin typeface="+mn-lt"/>
                <a:ea typeface="+mn-ea"/>
                <a:cs typeface="+mn-cs"/>
              </a:rPr>
              <a:t>(*In some states, the Insurance Exchange site will link you to the Medicaid application website if you qualify.)</a:t>
            </a:r>
          </a:p>
          <a:p>
            <a:r>
              <a:rPr lang="en-US" sz="1100" b="0" i="0" u="none" strike="noStrike" kern="1200" baseline="0" dirty="0" smtClean="0">
                <a:solidFill>
                  <a:schemeClr val="tx1"/>
                </a:solidFill>
                <a:latin typeface="+mn-lt"/>
                <a:ea typeface="+mn-ea"/>
                <a:cs typeface="+mn-cs"/>
              </a:rPr>
              <a:t>6. This type of insurance helps to cover the cost of brand name and generic medication; it is included with some insurance plans </a:t>
            </a:r>
            <a:r>
              <a:rPr lang="en-US" sz="1100" b="1" i="1" u="none" strike="noStrike" kern="1200" baseline="0" dirty="0" smtClean="0">
                <a:solidFill>
                  <a:schemeClr val="tx1"/>
                </a:solidFill>
                <a:latin typeface="+mn-lt"/>
                <a:ea typeface="+mn-ea"/>
                <a:cs typeface="+mn-cs"/>
              </a:rPr>
              <a:t>Prescription Insurance</a:t>
            </a:r>
            <a:endParaRPr b="1" i="1" dirty="0">
              <a:latin typeface="Calibri"/>
              <a:ea typeface="Calibri"/>
              <a:cs typeface="Calibri"/>
              <a:sym typeface="Calibri"/>
            </a:endParaRPr>
          </a:p>
        </p:txBody>
      </p:sp>
    </p:spTree>
    <p:extLst>
      <p:ext uri="{BB962C8B-B14F-4D97-AF65-F5344CB8AC3E}">
        <p14:creationId xmlns:p14="http://schemas.microsoft.com/office/powerpoint/2010/main" val="2258652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Insurance</a:t>
            </a:r>
            <a:r>
              <a:rPr lang="en-US" b="1" u="sng" baseline="0" dirty="0" smtClean="0">
                <a:latin typeface="Calibri" panose="020F0502020204030204" pitchFamily="34" charset="0"/>
                <a:ea typeface="Calibri"/>
                <a:cs typeface="Calibri" panose="020F0502020204030204" pitchFamily="34" charset="0"/>
                <a:sym typeface="Calibri"/>
              </a:rPr>
              <a:t> Basics</a:t>
            </a: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Understanding the types of health insurance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b="1" u="none" dirty="0" smtClean="0">
              <a:latin typeface="Calibri"/>
              <a:ea typeface="Calibri"/>
              <a:cs typeface="Calibri"/>
              <a:sym typeface="Calibri"/>
            </a:endParaRPr>
          </a:p>
          <a:p>
            <a:r>
              <a:rPr lang="en-US" sz="1100" b="0" i="1" u="none" strike="noStrike" kern="1200" baseline="0" dirty="0" smtClean="0">
                <a:solidFill>
                  <a:schemeClr val="tx1"/>
                </a:solidFill>
                <a:latin typeface="+mn-lt"/>
                <a:ea typeface="+mn-ea"/>
                <a:cs typeface="+mn-cs"/>
              </a:rPr>
              <a:t>“Let’s do a little more review on the basics of insurance. For each of the 6 statements on the slide, pick the word or phrase from the Word Bank that is the best fit. This time each word in the Word Bank can only be used once.”</a:t>
            </a:r>
            <a:endParaRPr lang="en-US" i="1" dirty="0" smtClean="0">
              <a:latin typeface="Calibri"/>
              <a:ea typeface="Calibri"/>
              <a:cs typeface="Calibri"/>
              <a:sym typeface="Calibri"/>
            </a:endParaRP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Answer Key</a:t>
            </a:r>
          </a:p>
          <a:p>
            <a:r>
              <a:rPr lang="en-US" sz="1100" b="0" i="0" u="none" strike="noStrike" kern="1200" baseline="0" dirty="0" smtClean="0">
                <a:solidFill>
                  <a:schemeClr val="tx1"/>
                </a:solidFill>
                <a:latin typeface="+mn-lt"/>
                <a:ea typeface="+mn-ea"/>
                <a:cs typeface="+mn-cs"/>
              </a:rPr>
              <a:t>1. The money you pay out of pocket before insurance kicks in to pay their part; if this is higher, your monthly bill is usually lower   </a:t>
            </a:r>
            <a:r>
              <a:rPr lang="en-US" sz="1100" b="1" i="1" u="none" strike="noStrike" kern="1200" baseline="0" dirty="0" smtClean="0">
                <a:solidFill>
                  <a:schemeClr val="tx1"/>
                </a:solidFill>
                <a:latin typeface="+mn-lt"/>
                <a:ea typeface="+mn-ea"/>
                <a:cs typeface="+mn-cs"/>
              </a:rPr>
              <a:t>Deductible</a:t>
            </a:r>
          </a:p>
          <a:p>
            <a:r>
              <a:rPr lang="en-US" sz="1100" b="0" i="0" u="none" strike="noStrike" kern="1200" baseline="0" dirty="0" smtClean="0">
                <a:solidFill>
                  <a:schemeClr val="tx1"/>
                </a:solidFill>
                <a:latin typeface="+mn-lt"/>
                <a:ea typeface="+mn-ea"/>
                <a:cs typeface="+mn-cs"/>
              </a:rPr>
              <a:t>2. The part (or %) of medical costs you pay once you have met your deductible   </a:t>
            </a:r>
            <a:r>
              <a:rPr lang="en-US" sz="1100" b="1" i="1" u="none" strike="noStrike" kern="1200" baseline="0" dirty="0" smtClean="0">
                <a:solidFill>
                  <a:schemeClr val="tx1"/>
                </a:solidFill>
                <a:latin typeface="+mn-lt"/>
                <a:ea typeface="+mn-ea"/>
                <a:cs typeface="+mn-cs"/>
              </a:rPr>
              <a:t>Coinsurance</a:t>
            </a:r>
          </a:p>
          <a:p>
            <a:r>
              <a:rPr lang="en-US" sz="1100" b="0" i="0" u="none" strike="noStrike" kern="1200" baseline="0" dirty="0" smtClean="0">
                <a:solidFill>
                  <a:schemeClr val="tx1"/>
                </a:solidFill>
                <a:latin typeface="+mn-lt"/>
                <a:ea typeface="+mn-ea"/>
                <a:cs typeface="+mn-cs"/>
              </a:rPr>
              <a:t>3. Things that allow you to change your insurance coverage even when it’s not open enrollment period- for example: getting married, having a baby, or changing jobs   </a:t>
            </a:r>
            <a:r>
              <a:rPr lang="en-US" sz="1100" b="1" i="1" u="none" strike="noStrike" kern="1200" baseline="0" dirty="0" smtClean="0">
                <a:solidFill>
                  <a:schemeClr val="tx1"/>
                </a:solidFill>
                <a:latin typeface="+mn-lt"/>
                <a:ea typeface="+mn-ea"/>
                <a:cs typeface="+mn-cs"/>
              </a:rPr>
              <a:t>Life-Changing Event</a:t>
            </a:r>
          </a:p>
          <a:p>
            <a:r>
              <a:rPr lang="en-US" sz="1100" b="0" i="0" u="none" strike="noStrike" kern="1200" baseline="0" dirty="0" smtClean="0">
                <a:solidFill>
                  <a:schemeClr val="tx1"/>
                </a:solidFill>
                <a:latin typeface="+mn-lt"/>
                <a:ea typeface="+mn-ea"/>
                <a:cs typeface="+mn-cs"/>
              </a:rPr>
              <a:t>4. The monthly bill you pay for health insurance coverage   </a:t>
            </a:r>
            <a:r>
              <a:rPr lang="en-US" sz="1100" b="1" i="1" u="none" strike="noStrike" kern="1200" baseline="0" dirty="0" smtClean="0">
                <a:solidFill>
                  <a:schemeClr val="tx1"/>
                </a:solidFill>
                <a:latin typeface="+mn-lt"/>
                <a:ea typeface="+mn-ea"/>
                <a:cs typeface="+mn-cs"/>
              </a:rPr>
              <a:t>Premium</a:t>
            </a:r>
          </a:p>
          <a:p>
            <a:r>
              <a:rPr lang="en-US" sz="1100" b="0" i="0" u="none" strike="noStrike" kern="1200" baseline="0" dirty="0" smtClean="0">
                <a:solidFill>
                  <a:schemeClr val="tx1"/>
                </a:solidFill>
                <a:latin typeface="+mn-lt"/>
                <a:ea typeface="+mn-ea"/>
                <a:cs typeface="+mn-cs"/>
              </a:rPr>
              <a:t>5. The abbreviation for this is often “RX” on insurance cards   </a:t>
            </a:r>
            <a:r>
              <a:rPr lang="en-US" sz="1100" b="1" i="1" u="none" strike="noStrike" kern="1200" baseline="0" dirty="0" smtClean="0">
                <a:solidFill>
                  <a:schemeClr val="tx1"/>
                </a:solidFill>
                <a:latin typeface="+mn-lt"/>
                <a:ea typeface="+mn-ea"/>
                <a:cs typeface="+mn-cs"/>
              </a:rPr>
              <a:t>Prescription</a:t>
            </a:r>
          </a:p>
          <a:p>
            <a:r>
              <a:rPr lang="en-US" sz="1100" b="0" i="0" u="none" strike="noStrike" kern="1200" baseline="0" dirty="0" smtClean="0">
                <a:solidFill>
                  <a:schemeClr val="tx1"/>
                </a:solidFill>
                <a:latin typeface="+mn-lt"/>
                <a:ea typeface="+mn-ea"/>
                <a:cs typeface="+mn-cs"/>
              </a:rPr>
              <a:t>6. Fixed amount paid directly to the doctor, hospital, or other provider for medical services when you receive them   </a:t>
            </a:r>
            <a:r>
              <a:rPr lang="en-US" sz="1100" b="1" i="1" u="none" strike="noStrike" kern="1200" baseline="0" dirty="0" smtClean="0">
                <a:solidFill>
                  <a:schemeClr val="tx1"/>
                </a:solidFill>
                <a:latin typeface="+mn-lt"/>
                <a:ea typeface="+mn-ea"/>
                <a:cs typeface="+mn-cs"/>
              </a:rPr>
              <a:t>Co-Pay</a:t>
            </a:r>
            <a:endParaRPr b="1" i="1" dirty="0">
              <a:latin typeface="Calibri"/>
              <a:ea typeface="Calibri"/>
              <a:cs typeface="Calibri"/>
              <a:sym typeface="Calibri"/>
            </a:endParaRPr>
          </a:p>
        </p:txBody>
      </p:sp>
    </p:spTree>
    <p:extLst>
      <p:ext uri="{BB962C8B-B14F-4D97-AF65-F5344CB8AC3E}">
        <p14:creationId xmlns:p14="http://schemas.microsoft.com/office/powerpoint/2010/main" val="1441939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Reading Insurance Cards</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24-26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Understanding the information on an insurance card</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b="1" u="none"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“Once you have an insurance plan, you will receive an insurance card that acts as proof that you have insurance. Usually, when you receive any type of medical services, you will need to show your card so they can verify your plan and charge you the correct amount for the services.</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Your card will include basic information about your plan. The card on this slide is only</a:t>
            </a:r>
            <a:r>
              <a:rPr lang="en-US" i="1" baseline="0" dirty="0" smtClean="0">
                <a:latin typeface="Calibri"/>
                <a:ea typeface="Calibri"/>
                <a:cs typeface="Calibri"/>
                <a:sym typeface="Calibri"/>
              </a:rPr>
              <a:t> an example</a:t>
            </a:r>
            <a:r>
              <a:rPr lang="en-US" i="1" dirty="0" smtClean="0">
                <a:latin typeface="Calibri"/>
                <a:ea typeface="Calibri"/>
                <a:cs typeface="Calibri"/>
                <a:sym typeface="Calibri"/>
              </a:rPr>
              <a:t>. Not all cards will include all of this information, but generally speaking, each card will include something similar.</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If you pay for your insurance, your name (#1) will be on your card. If you are on your significant other’s insurance, you might see their name on your card - that is because they pay for it. </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The member (#2) and group (#3) numbers are a way for the insurance company to know what kind of plan you have, where you get your insurance, and how you pay your bill.</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You also may find the name of your plan (#4), co-pay information (#5), and prescription information marked by the symbol “Rx” (#6).”</a:t>
            </a:r>
          </a:p>
          <a:p>
            <a:pPr lvl="0" rtl="0">
              <a:lnSpc>
                <a:spcPct val="115000"/>
              </a:lnSpc>
              <a:spcBef>
                <a:spcPts val="0"/>
              </a:spcBef>
              <a:buNone/>
            </a:pPr>
            <a:endParaRPr lang="en-US" b="1" i="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i="1" dirty="0">
              <a:latin typeface="Calibri"/>
              <a:ea typeface="Calibri"/>
              <a:cs typeface="Calibri"/>
              <a:sym typeface="Calibri"/>
            </a:endParaRPr>
          </a:p>
        </p:txBody>
      </p:sp>
    </p:spTree>
    <p:extLst>
      <p:ext uri="{BB962C8B-B14F-4D97-AF65-F5344CB8AC3E}">
        <p14:creationId xmlns:p14="http://schemas.microsoft.com/office/powerpoint/2010/main" val="266626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a:spcBef>
                <a:spcPts val="0"/>
              </a:spcBef>
              <a:spcAft>
                <a:spcPts val="0"/>
              </a:spcAft>
              <a:buNone/>
            </a:pPr>
            <a:endParaRPr lang="en-US" sz="1100" b="0" i="0" u="sng" strike="noStrike" cap="none" dirty="0" smtClean="0">
              <a:solidFill>
                <a:srgbClr val="000000"/>
              </a:solidFill>
              <a:effectLst/>
              <a:latin typeface="Calibri" panose="020F0502020204030204" pitchFamily="34" charset="0"/>
              <a:ea typeface="Arial"/>
              <a:cs typeface="Calibri" panose="020F0502020204030204" pitchFamily="34" charset="0"/>
              <a:sym typeface="Calibri"/>
            </a:endParaRPr>
          </a:p>
          <a:p>
            <a:pPr marL="0" lvl="0" indent="0">
              <a:spcBef>
                <a:spcPts val="0"/>
              </a:spcBef>
              <a:spcAft>
                <a:spcPts val="0"/>
              </a:spcAft>
              <a:buNone/>
            </a:pPr>
            <a:r>
              <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Play video clip</a:t>
            </a: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from </a:t>
            </a:r>
            <a:r>
              <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ZocDoc Insurance Commercial (Length: 26 seconds)</a:t>
            </a:r>
          </a:p>
          <a:p>
            <a:pPr marL="0" lvl="0" indent="0">
              <a:spcBef>
                <a:spcPts val="0"/>
              </a:spcBef>
              <a:spcAft>
                <a:spcPts val="0"/>
              </a:spcAft>
              <a:buNone/>
            </a:pPr>
            <a:r>
              <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The</a:t>
            </a: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v</a:t>
            </a:r>
            <a:r>
              <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ideo shows an adult trying to check in for a medical appointment while her child is crying and in pain, and while the medical receptionist is using confusing health care words the woman doesn’t understand.</a:t>
            </a:r>
          </a:p>
          <a:p>
            <a:pPr marL="0" lvl="0" indent="0">
              <a:spcBef>
                <a:spcPts val="0"/>
              </a:spcBef>
              <a:spcAft>
                <a:spcPts val="0"/>
              </a:spcAft>
              <a:buNone/>
            </a:pPr>
            <a:endParaRPr lang="en-US" sz="1100" b="0" i="0" u="none" strike="noStrike" cap="none" dirty="0" smtClean="0">
              <a:solidFill>
                <a:srgbClr val="000000"/>
              </a:solidFill>
              <a:effectLst/>
              <a:latin typeface="+mn-lt"/>
              <a:ea typeface="Arial"/>
              <a:cs typeface="Arial"/>
              <a:sym typeface="Arial"/>
            </a:endParaRPr>
          </a:p>
          <a:p>
            <a:pPr marL="0" lvl="0" indent="0">
              <a:spcBef>
                <a:spcPts val="0"/>
              </a:spcBef>
              <a:spcAft>
                <a:spcPts val="0"/>
              </a:spcAft>
              <a:buNone/>
            </a:pPr>
            <a:r>
              <a:rPr lang="en-US" sz="1100" b="1"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IMPORTANT</a:t>
            </a:r>
            <a:r>
              <a:rPr lang="en-US" sz="1100" b="1"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NOTE</a:t>
            </a:r>
            <a:r>
              <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a:t>
            </a: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The video is embedded in this slide. </a:t>
            </a:r>
            <a:r>
              <a:rPr lang="en-US" sz="1100" b="1"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IT WILL ONLY PLAY IF YOU’RE CONNECTED TO THE INTERNET WHILE YOU’RE PRESENTING.</a:t>
            </a: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a:t>
            </a:r>
          </a:p>
          <a:p>
            <a:pPr marL="171450" lvl="0" indent="-171450">
              <a:spcBef>
                <a:spcPts val="0"/>
              </a:spcBef>
              <a:spcAft>
                <a:spcPts val="0"/>
              </a:spcAft>
              <a:buFont typeface="Arial" panose="020B0604020202020204" pitchFamily="34" charset="0"/>
              <a:buChar char="•"/>
            </a:pP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If you’re not 100% sure you’ll have internet connection, download the video and save it to the laptop you’ll use for presenting so that you can play it from the file saved to your laptop instead of using the one embedded in this slide. </a:t>
            </a:r>
          </a:p>
          <a:p>
            <a:pPr marL="171450" lvl="0" indent="-171450">
              <a:spcBef>
                <a:spcPts val="0"/>
              </a:spcBef>
              <a:spcAft>
                <a:spcPts val="0"/>
              </a:spcAft>
              <a:buFont typeface="Arial" panose="020B0604020202020204" pitchFamily="34" charset="0"/>
              <a:buChar char="•"/>
            </a:pPr>
            <a:r>
              <a:rPr lang="en-US" sz="1100" b="0"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An active link to download the video is in the Preparing to Present slide, or you can copy and paste this link into your web browser: </a:t>
            </a:r>
            <a:r>
              <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https://www.youtube.com/watch?v=oC42iLvGRDk</a:t>
            </a:r>
          </a:p>
          <a:p>
            <a:pPr marL="0" lvl="0" indent="0">
              <a:spcBef>
                <a:spcPts val="0"/>
              </a:spcBef>
              <a:spcAft>
                <a:spcPts val="0"/>
              </a:spcAft>
              <a:buNone/>
            </a:pPr>
            <a:r>
              <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  </a:t>
            </a:r>
          </a:p>
          <a:p>
            <a:pPr marL="0" lvl="0" indent="0">
              <a:spcBef>
                <a:spcPts val="0"/>
              </a:spcBef>
              <a:spcAft>
                <a:spcPts val="0"/>
              </a:spcAft>
              <a:buNone/>
            </a:pPr>
            <a:endParaRPr lang="en-US" sz="11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endParaRPr>
          </a:p>
          <a:p>
            <a:pPr marL="0" lvl="0" indent="0" rtl="0">
              <a:spcBef>
                <a:spcPts val="0"/>
              </a:spcBef>
              <a:buFontTx/>
              <a:buNone/>
            </a:pPr>
            <a:endParaRPr lang="en" dirty="0">
              <a:latin typeface="Calibri" panose="020F0502020204030204" pitchFamily="34" charset="0"/>
              <a:ea typeface="Calibri"/>
              <a:cs typeface="Calibri" panose="020F0502020204030204" pitchFamily="34" charset="0"/>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Reading Insurance Cards</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25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Understanding the information on an insurance card</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b="1" u="none" dirty="0" smtClean="0">
              <a:latin typeface="Calibri"/>
              <a:ea typeface="Calibri"/>
              <a:cs typeface="Calibri"/>
              <a:sym typeface="Calibri"/>
            </a:endParaRPr>
          </a:p>
          <a:p>
            <a:r>
              <a:rPr lang="en-US" sz="1100" b="0" i="1" u="none" strike="noStrike" kern="1200" baseline="0" dirty="0" smtClean="0">
                <a:solidFill>
                  <a:schemeClr val="tx1"/>
                </a:solidFill>
                <a:latin typeface="+mn-lt"/>
                <a:ea typeface="+mn-ea"/>
                <a:cs typeface="+mn-cs"/>
              </a:rPr>
              <a:t>“</a:t>
            </a:r>
            <a:r>
              <a:rPr lang="en-US" sz="1100" i="1" dirty="0" smtClean="0">
                <a:latin typeface="+mn-lt"/>
              </a:rPr>
              <a:t>Now that you know what an insurance card looks like, let’s practice</a:t>
            </a:r>
            <a:r>
              <a:rPr lang="en-US" sz="1100" i="1" baseline="0" dirty="0" smtClean="0">
                <a:latin typeface="+mn-lt"/>
              </a:rPr>
              <a:t> identifying </a:t>
            </a:r>
            <a:r>
              <a:rPr lang="en-US" sz="1100" i="1" dirty="0" smtClean="0">
                <a:latin typeface="+mn-lt"/>
              </a:rPr>
              <a:t>the various parts.</a:t>
            </a:r>
            <a:r>
              <a:rPr lang="en-US" sz="1100" i="1" baseline="0" dirty="0" smtClean="0">
                <a:latin typeface="+mn-lt"/>
              </a:rPr>
              <a:t> </a:t>
            </a:r>
            <a:r>
              <a:rPr lang="en-US" sz="1100" i="1" dirty="0" smtClean="0">
                <a:latin typeface="+mn-lt"/>
              </a:rPr>
              <a:t>Take a look at the insurance cards on</a:t>
            </a:r>
            <a:r>
              <a:rPr lang="en-US" sz="1100" i="1" baseline="0" dirty="0" smtClean="0">
                <a:latin typeface="+mn-lt"/>
              </a:rPr>
              <a:t> this slide </a:t>
            </a:r>
            <a:r>
              <a:rPr lang="en-US" sz="1100" i="1" dirty="0" smtClean="0">
                <a:latin typeface="+mn-lt"/>
              </a:rPr>
              <a:t>and try your best to answer the questions.”</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Answer Key</a:t>
            </a:r>
          </a:p>
          <a:p>
            <a:r>
              <a:rPr lang="en-US" sz="1100" b="0" i="0" u="none" strike="noStrike" kern="1200" baseline="0" dirty="0" smtClean="0">
                <a:solidFill>
                  <a:schemeClr val="tx1"/>
                </a:solidFill>
                <a:latin typeface="+mn-lt"/>
                <a:ea typeface="+mn-ea"/>
                <a:cs typeface="+mn-cs"/>
              </a:rPr>
              <a:t>1. Which of the cards on the screen covers prescriptions?  </a:t>
            </a:r>
            <a:r>
              <a:rPr lang="en-US" sz="1100" b="1" i="0" u="none" strike="noStrike" kern="1200" baseline="0" dirty="0" smtClean="0">
                <a:solidFill>
                  <a:schemeClr val="tx1"/>
                </a:solidFill>
                <a:latin typeface="+mn-lt"/>
                <a:ea typeface="+mn-ea"/>
                <a:cs typeface="+mn-cs"/>
              </a:rPr>
              <a:t>A, B, C, D - All</a:t>
            </a:r>
          </a:p>
          <a:p>
            <a:r>
              <a:rPr lang="en-US" sz="1100" b="0" i="0" u="none" strike="noStrike" kern="1200" baseline="0" dirty="0" smtClean="0">
                <a:solidFill>
                  <a:schemeClr val="tx1"/>
                </a:solidFill>
                <a:latin typeface="+mn-lt"/>
                <a:ea typeface="+mn-ea"/>
                <a:cs typeface="+mn-cs"/>
              </a:rPr>
              <a:t>2. On the Medical Assistance Card (A) what is the ID number?  </a:t>
            </a:r>
            <a:r>
              <a:rPr lang="en-US" sz="1100" b="1" i="0" u="none" strike="noStrike" kern="1200" baseline="0" dirty="0" smtClean="0">
                <a:solidFill>
                  <a:schemeClr val="tx1"/>
                </a:solidFill>
                <a:latin typeface="+mn-lt"/>
                <a:ea typeface="+mn-ea"/>
                <a:cs typeface="+mn-cs"/>
              </a:rPr>
              <a:t>0123456789</a:t>
            </a:r>
          </a:p>
          <a:p>
            <a:r>
              <a:rPr lang="en-US" sz="1100" b="0" i="0" u="none" strike="noStrike" kern="1200" baseline="0" dirty="0" smtClean="0">
                <a:solidFill>
                  <a:schemeClr val="tx1"/>
                </a:solidFill>
                <a:latin typeface="+mn-lt"/>
                <a:ea typeface="+mn-ea"/>
                <a:cs typeface="+mn-cs"/>
              </a:rPr>
              <a:t>3. On the Blue Cross Blue Shield Card (B) what is the co-pay for an office visit? </a:t>
            </a:r>
            <a:r>
              <a:rPr lang="en-US" sz="1100" b="1" i="0" u="none" strike="noStrike" kern="1200" baseline="0" dirty="0" smtClean="0">
                <a:solidFill>
                  <a:schemeClr val="tx1"/>
                </a:solidFill>
                <a:latin typeface="+mn-lt"/>
                <a:ea typeface="+mn-ea"/>
                <a:cs typeface="+mn-cs"/>
              </a:rPr>
              <a:t>$20</a:t>
            </a:r>
          </a:p>
          <a:p>
            <a:r>
              <a:rPr lang="en-US" sz="1100" b="0" i="0" u="none" strike="noStrike" kern="1200" baseline="0" dirty="0" smtClean="0">
                <a:solidFill>
                  <a:schemeClr val="tx1"/>
                </a:solidFill>
                <a:latin typeface="+mn-lt"/>
                <a:ea typeface="+mn-ea"/>
                <a:cs typeface="+mn-cs"/>
              </a:rPr>
              <a:t>4. On the CVS Caremark Card (D) what is the group number? </a:t>
            </a:r>
            <a:r>
              <a:rPr lang="en-US" sz="1100" b="1" i="0" u="none" strike="noStrike" kern="1200" baseline="0" dirty="0" smtClean="0">
                <a:solidFill>
                  <a:schemeClr val="tx1"/>
                </a:solidFill>
                <a:latin typeface="+mn-lt"/>
                <a:ea typeface="+mn-ea"/>
                <a:cs typeface="+mn-cs"/>
              </a:rPr>
              <a:t>CMCDX</a:t>
            </a:r>
            <a:endParaRPr b="1" i="1" dirty="0">
              <a:latin typeface="Calibri"/>
              <a:ea typeface="Calibri"/>
              <a:cs typeface="Calibri"/>
              <a:sym typeface="Calibri"/>
            </a:endParaRPr>
          </a:p>
        </p:txBody>
      </p:sp>
    </p:spTree>
    <p:extLst>
      <p:ext uri="{BB962C8B-B14F-4D97-AF65-F5344CB8AC3E}">
        <p14:creationId xmlns:p14="http://schemas.microsoft.com/office/powerpoint/2010/main" val="2305967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15000"/>
              </a:lnSpc>
              <a:spcBef>
                <a:spcPts val="0"/>
              </a:spcBef>
              <a:spcAft>
                <a:spcPts val="0"/>
              </a:spcAft>
              <a:buClr>
                <a:srgbClr val="000000"/>
              </a:buClr>
              <a:buSzPts val="1400"/>
              <a:buFontTx/>
              <a:buNone/>
              <a:tabLst/>
              <a:defRPr/>
            </a:pPr>
            <a:endParaRPr lang="en-US" i="1" dirty="0" smtClean="0">
              <a:latin typeface="Calibri"/>
              <a:ea typeface="Calibri"/>
              <a:cs typeface="Calibri"/>
              <a:sym typeface="Calibri"/>
            </a:endParaRPr>
          </a:p>
          <a:p>
            <a:pPr marL="628650" marR="0" lvl="1" indent="-171450" algn="l" defTabSz="914400" rtl="0" eaLnBrk="1" fontAlgn="auto" latinLnBrk="0" hangingPunct="1">
              <a:lnSpc>
                <a:spcPct val="115000"/>
              </a:lnSpc>
              <a:spcBef>
                <a:spcPts val="0"/>
              </a:spcBef>
              <a:spcAft>
                <a:spcPts val="0"/>
              </a:spcAft>
              <a:buClr>
                <a:srgbClr val="000000"/>
              </a:buClr>
              <a:buSzPts val="1400"/>
              <a:buFontTx/>
              <a:buChar char="-"/>
              <a:tabLst/>
              <a:defRPr/>
            </a:pPr>
            <a:endParaRPr lang="en-US" i="1" dirty="0" smtClean="0">
              <a:latin typeface="Calibri"/>
              <a:ea typeface="Calibri"/>
              <a:cs typeface="Calibri"/>
              <a:sym typeface="Calibri"/>
            </a:endParaRPr>
          </a:p>
          <a:p>
            <a:pPr marL="628650" marR="0" lvl="1" indent="-171450" algn="l" defTabSz="914400" rtl="0" eaLnBrk="1" fontAlgn="auto" latinLnBrk="0" hangingPunct="1">
              <a:lnSpc>
                <a:spcPct val="115000"/>
              </a:lnSpc>
              <a:spcBef>
                <a:spcPts val="0"/>
              </a:spcBef>
              <a:spcAft>
                <a:spcPts val="0"/>
              </a:spcAft>
              <a:buClr>
                <a:srgbClr val="000000"/>
              </a:buClr>
              <a:buSzPts val="1400"/>
              <a:buFontTx/>
              <a:buChar char="-"/>
              <a:tabLst/>
              <a:defRPr/>
            </a:pPr>
            <a:endParaRPr lang="en-US" i="1" dirty="0" smtClean="0">
              <a:latin typeface="Calibri"/>
              <a:ea typeface="Calibri"/>
              <a:cs typeface="Calibri"/>
              <a:sym typeface="Calibri"/>
            </a:endParaRPr>
          </a:p>
          <a:p>
            <a:pPr marL="0" lvl="0" indent="0" rtl="0">
              <a:lnSpc>
                <a:spcPct val="115000"/>
              </a:lnSpc>
              <a:spcBef>
                <a:spcPts val="0"/>
              </a:spcBef>
              <a:buFont typeface="Calibri" panose="020F0502020204030204" pitchFamily="34" charset="0"/>
              <a:buNone/>
            </a:pPr>
            <a:endParaRPr lang="en" u="sng" dirty="0" smtClean="0">
              <a:latin typeface="Calibri"/>
              <a:ea typeface="Calibri"/>
              <a:cs typeface="Calibri"/>
              <a:sym typeface="Calibri"/>
            </a:endParaRPr>
          </a:p>
        </p:txBody>
      </p:sp>
    </p:spTree>
    <p:extLst>
      <p:ext uri="{BB962C8B-B14F-4D97-AF65-F5344CB8AC3E}">
        <p14:creationId xmlns:p14="http://schemas.microsoft.com/office/powerpoint/2010/main" val="3544904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dirty="0" smtClean="0">
                <a:latin typeface="Calibri" panose="020F0502020204030204" pitchFamily="34" charset="0"/>
                <a:ea typeface="Calibri"/>
                <a:cs typeface="Calibri" panose="020F0502020204030204" pitchFamily="34" charset="0"/>
                <a:sym typeface="Calibri"/>
              </a:rPr>
              <a:t>Words Worth</a:t>
            </a:r>
            <a:r>
              <a:rPr lang="en-US" sz="1200" b="1" u="sng" baseline="0" dirty="0" smtClean="0">
                <a:latin typeface="Calibri" panose="020F0502020204030204" pitchFamily="34" charset="0"/>
                <a:ea typeface="Calibri"/>
                <a:cs typeface="Calibri" panose="020F0502020204030204" pitchFamily="34" charset="0"/>
                <a:sym typeface="Calibri"/>
              </a:rPr>
              <a:t> Knowing</a:t>
            </a:r>
            <a:endParaRPr lang="en-US" sz="1200"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dirty="0" smtClean="0">
                <a:latin typeface="Calibri" panose="020F0502020204030204" pitchFamily="34" charset="0"/>
                <a:ea typeface="Calibri"/>
                <a:cs typeface="Calibri" panose="020F0502020204030204" pitchFamily="34" charset="0"/>
                <a:sym typeface="Calibri"/>
              </a:rPr>
              <a:t>BIG IDEA of THIS SLIDE</a:t>
            </a:r>
            <a:r>
              <a:rPr lang="en-US" sz="1200" b="1" i="0" u="none" dirty="0" smtClean="0">
                <a:latin typeface="Calibri" panose="020F0502020204030204" pitchFamily="34" charset="0"/>
                <a:ea typeface="Calibri"/>
                <a:cs typeface="Calibri" panose="020F0502020204030204" pitchFamily="34" charset="0"/>
                <a:sym typeface="Calibri"/>
              </a:rPr>
              <a:t>:</a:t>
            </a:r>
            <a:r>
              <a:rPr lang="en-US" sz="1200" b="1" i="0" u="none" baseline="0" dirty="0" smtClean="0">
                <a:latin typeface="Calibri" panose="020F0502020204030204" pitchFamily="34" charset="0"/>
                <a:ea typeface="Calibri"/>
                <a:cs typeface="Calibri" panose="020F0502020204030204" pitchFamily="34" charset="0"/>
                <a:sym typeface="Calibri"/>
              </a:rPr>
              <a:t> </a:t>
            </a:r>
            <a:r>
              <a:rPr lang="en-US" sz="1200" b="0" i="0" u="none" baseline="0" dirty="0" smtClean="0">
                <a:latin typeface="Calibri" panose="020F0502020204030204" pitchFamily="34" charset="0"/>
                <a:ea typeface="Calibri"/>
                <a:cs typeface="Calibri" panose="020F0502020204030204" pitchFamily="34" charset="0"/>
                <a:sym typeface="Calibri"/>
              </a:rPr>
              <a:t>To introduce vocabulary words that will be used in Part 4. Definitions are given as we go.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000" b="0" i="1"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“Words Worth Knowing” vocabulary list</a:t>
            </a:r>
            <a:r>
              <a:rPr kumimoji="0" lang="en-US" sz="20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a:t>
            </a:r>
          </a:p>
          <a:p>
            <a:pPr marL="457200" indent="-317500">
              <a:buFontTx/>
              <a:buChar char="-"/>
            </a:pPr>
            <a:r>
              <a:rPr lang="en-US" dirty="0" smtClean="0"/>
              <a:t>Self-Advocacy</a:t>
            </a:r>
          </a:p>
          <a:p>
            <a:pPr marL="457200" indent="-317500">
              <a:buFontTx/>
              <a:buChar char="-"/>
            </a:pPr>
            <a:r>
              <a:rPr lang="en-US" dirty="0" smtClean="0"/>
              <a:t>Health Literacy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F790D-4306-4FAF-B3D7-17E21DED6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19071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Completing Registration Forms</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33-38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Registration forms can be a pain to fill out if you don’t have all the information on hand. Save the information you’ll need for registration forms in your phone or in a notebook you bring with you to appointments.</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0" i="1" u="none" strike="noStrike" dirty="0" smtClean="0">
                <a:latin typeface="Calibri"/>
                <a:ea typeface="Calibri"/>
                <a:cs typeface="Calibri"/>
                <a:sym typeface="Calibri"/>
              </a:rPr>
              <a:t>“Nearly</a:t>
            </a:r>
            <a:r>
              <a:rPr lang="en" b="0" i="1" u="none" strike="noStrike" baseline="0" dirty="0" smtClean="0">
                <a:latin typeface="Calibri"/>
                <a:ea typeface="Calibri"/>
                <a:cs typeface="Calibri"/>
                <a:sym typeface="Calibri"/>
              </a:rPr>
              <a:t> every time you arrive for a medical appointment and check in, they’ll hand you a clipboard and a stack of forms to fill out. These are registration forms. The most important thing to know about registration forms is that they are a HUGE pain to fill out of you don’t have the information with you. Let’s go through the list of things on a typical registration form. For each one, YES if you think you’d be able to fill in all the details from memory, or NO if you don’t think you have the information memorized.”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0" u="none" strike="noStrike"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0" u="none" strike="noStrike" baseline="0" dirty="0" smtClean="0">
                <a:latin typeface="Calibri"/>
                <a:ea typeface="Calibri"/>
                <a:cs typeface="Calibri"/>
                <a:sym typeface="Calibri"/>
              </a:rPr>
              <a:t>(Advance through each animation, making comments along the way. When you finish the list, recap the ones that participants said they wouldn’t know from memory.)</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0" u="none" strike="noStrike"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0" i="1" u="none" strike="noStrike" baseline="0" dirty="0" smtClean="0">
                <a:latin typeface="Calibri"/>
                <a:ea typeface="Calibri"/>
                <a:cs typeface="Calibri"/>
                <a:sym typeface="Calibri"/>
              </a:rPr>
              <a:t>“What can you do to make it faster and easier to fill out registration forms?” </a:t>
            </a:r>
            <a:r>
              <a:rPr lang="en" b="0" u="none" strike="noStrike" baseline="0" dirty="0" smtClean="0">
                <a:latin typeface="Calibri"/>
                <a:ea typeface="Calibri"/>
                <a:cs typeface="Calibri"/>
                <a:sym typeface="Calibri"/>
              </a:rPr>
              <a:t>(Take answers. There’s no official “right” or “wrong” answer but the idea is that they bring the information to the appointment with them to make it fast and easy to fill in the forms- either </a:t>
            </a:r>
            <a:r>
              <a:rPr lang="en-US" b="0" u="none" strike="noStrike" baseline="0" dirty="0" smtClean="0">
                <a:latin typeface="Calibri"/>
                <a:ea typeface="Calibri"/>
                <a:cs typeface="Calibri"/>
                <a:sym typeface="Calibri"/>
              </a:rPr>
              <a:t>on paper or in their cell phone.)</a:t>
            </a:r>
            <a:endParaRPr kumimoji="0" lang="en-US" sz="11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0" u="none" strike="noStrike" dirty="0" smtClean="0">
              <a:latin typeface="Calibri"/>
              <a:ea typeface="Calibri"/>
              <a:cs typeface="Calibri"/>
              <a:sym typeface="Calibri"/>
            </a:endParaRPr>
          </a:p>
        </p:txBody>
      </p:sp>
    </p:spTree>
    <p:extLst>
      <p:ext uri="{BB962C8B-B14F-4D97-AF65-F5344CB8AC3E}">
        <p14:creationId xmlns:p14="http://schemas.microsoft.com/office/powerpoint/2010/main" val="3642937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The Visit</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pages 40-41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p>
          <a:p>
            <a:pPr marL="457200" lvl="0" indent="-298450" rtl="0">
              <a:lnSpc>
                <a:spcPct val="115000"/>
              </a:lnSpc>
              <a:spcBef>
                <a:spcPts val="0"/>
              </a:spcBef>
              <a:buSzPct val="100000"/>
              <a:buFont typeface="Calibri"/>
              <a:buChar char="●"/>
            </a:pPr>
            <a:r>
              <a:rPr lang="en-US" dirty="0" smtClean="0">
                <a:latin typeface="Calibri"/>
                <a:ea typeface="Calibri"/>
                <a:cs typeface="Calibri"/>
                <a:sym typeface="Calibri"/>
              </a:rPr>
              <a:t>Briefly explain the process after filling out paperwork</a:t>
            </a:r>
          </a:p>
          <a:p>
            <a:pPr marL="457200" lvl="0" indent="-298450" rtl="0">
              <a:lnSpc>
                <a:spcPct val="115000"/>
              </a:lnSpc>
              <a:spcBef>
                <a:spcPts val="0"/>
              </a:spcBef>
              <a:buSzPct val="100000"/>
              <a:buFont typeface="Calibri"/>
              <a:buChar char="●"/>
            </a:pPr>
            <a:r>
              <a:rPr lang="en-US" dirty="0" smtClean="0">
                <a:latin typeface="Calibri"/>
                <a:ea typeface="Calibri"/>
                <a:cs typeface="Calibri"/>
                <a:sym typeface="Calibri"/>
              </a:rPr>
              <a:t>Stress use of skills to get the best care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b="1" u="none"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“After you’ve filled out</a:t>
            </a:r>
            <a:r>
              <a:rPr lang="en-US" i="1" baseline="0" dirty="0" smtClean="0">
                <a:latin typeface="Calibri"/>
                <a:ea typeface="Calibri"/>
                <a:cs typeface="Calibri"/>
                <a:sym typeface="Calibri"/>
              </a:rPr>
              <a:t> the</a:t>
            </a:r>
            <a:r>
              <a:rPr lang="en-US" i="1" dirty="0" smtClean="0">
                <a:latin typeface="Calibri"/>
                <a:ea typeface="Calibri"/>
                <a:cs typeface="Calibri"/>
                <a:sym typeface="Calibri"/>
              </a:rPr>
              <a:t> registration paperwork and given it back to the receptionist, a nurse or medical assistant will call your name when it’s</a:t>
            </a:r>
            <a:r>
              <a:rPr lang="en-US" i="1" baseline="0" dirty="0" smtClean="0">
                <a:latin typeface="Calibri"/>
                <a:ea typeface="Calibri"/>
                <a:cs typeface="Calibri"/>
                <a:sym typeface="Calibri"/>
              </a:rPr>
              <a:t> </a:t>
            </a:r>
            <a:r>
              <a:rPr lang="en-US" i="1" dirty="0" smtClean="0">
                <a:latin typeface="Calibri"/>
                <a:ea typeface="Calibri"/>
                <a:cs typeface="Calibri"/>
                <a:sym typeface="Calibri"/>
              </a:rPr>
              <a:t>your turn to go to an exam room. They’ll usually take your height, weight, temperature, and blood pressure. They’ll also probably ask you questions related to the reason for your visit, if you are on any medications, and if you have any other concerns. </a:t>
            </a:r>
          </a:p>
          <a:p>
            <a:pPr lvl="0" rtl="0">
              <a:lnSpc>
                <a:spcPct val="115000"/>
              </a:lnSpc>
              <a:spcBef>
                <a:spcPts val="0"/>
              </a:spcBef>
              <a:buNone/>
            </a:pPr>
            <a:endParaRPr lang="en-US" i="1" dirty="0" smtClean="0">
              <a:latin typeface="Calibri"/>
              <a:ea typeface="Calibri"/>
              <a:cs typeface="Calibri"/>
              <a:sym typeface="Calibri"/>
            </a:endParaRPr>
          </a:p>
          <a:p>
            <a:pPr lvl="0" rtl="0">
              <a:lnSpc>
                <a:spcPct val="115000"/>
              </a:lnSpc>
              <a:spcBef>
                <a:spcPts val="0"/>
              </a:spcBef>
              <a:buNone/>
            </a:pPr>
            <a:r>
              <a:rPr lang="en-US" i="1" dirty="0" smtClean="0">
                <a:latin typeface="Calibri"/>
                <a:ea typeface="Calibri"/>
                <a:cs typeface="Calibri"/>
                <a:sym typeface="Calibri"/>
              </a:rPr>
              <a:t>It’s important to use your self-advocacy skills during your visit with the nurse, or medical assistant, and the doctor to make sure you are getting the right care. Remember</a:t>
            </a:r>
            <a:r>
              <a:rPr lang="en-US" i="1" baseline="0" dirty="0" smtClean="0">
                <a:latin typeface="Calibri"/>
                <a:ea typeface="Calibri"/>
                <a:cs typeface="Calibri"/>
                <a:sym typeface="Calibri"/>
              </a:rPr>
              <a:t> the activity we did earlier where you had to tell the other person how to make your perfect PB&amp;J? We talked about the importance of </a:t>
            </a:r>
            <a:r>
              <a:rPr lang="en-US" i="1" u="sng" baseline="0" dirty="0" smtClean="0">
                <a:latin typeface="Calibri"/>
                <a:ea typeface="Calibri"/>
                <a:cs typeface="Calibri"/>
                <a:sym typeface="Calibri"/>
              </a:rPr>
              <a:t>giving</a:t>
            </a:r>
            <a:r>
              <a:rPr lang="en-US" i="1" baseline="0" dirty="0" smtClean="0">
                <a:latin typeface="Calibri"/>
                <a:ea typeface="Calibri"/>
                <a:cs typeface="Calibri"/>
                <a:sym typeface="Calibri"/>
              </a:rPr>
              <a:t> clear, detailed information. And we talked about the importance of </a:t>
            </a:r>
            <a:r>
              <a:rPr lang="en-US" i="1" u="sng" baseline="0" dirty="0" smtClean="0">
                <a:latin typeface="Calibri"/>
                <a:ea typeface="Calibri"/>
                <a:cs typeface="Calibri"/>
                <a:sym typeface="Calibri"/>
              </a:rPr>
              <a:t>getting</a:t>
            </a:r>
            <a:r>
              <a:rPr lang="en-US" i="1" baseline="0" dirty="0" smtClean="0">
                <a:latin typeface="Calibri"/>
                <a:ea typeface="Calibri"/>
                <a:cs typeface="Calibri"/>
                <a:sym typeface="Calibri"/>
              </a:rPr>
              <a:t> clear, detailed information by asking lots of questions to make sure you understand. Let’s do some practice.”</a:t>
            </a:r>
            <a:endParaRPr lang="en-US" i="1"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lang="en" b="1" u="sng" dirty="0" smtClean="0">
              <a:latin typeface="Calibri"/>
              <a:ea typeface="Calibri"/>
              <a:cs typeface="Calibri"/>
              <a:sym typeface="Calibri"/>
            </a:endParaRPr>
          </a:p>
          <a:p>
            <a:pPr lvl="0" rtl="0">
              <a:lnSpc>
                <a:spcPct val="115000"/>
              </a:lnSpc>
              <a:spcBef>
                <a:spcPts val="0"/>
              </a:spcBef>
              <a:buNone/>
            </a:pPr>
            <a:endParaRPr dirty="0">
              <a:latin typeface="Calibri"/>
              <a:ea typeface="Calibri"/>
              <a:cs typeface="Calibri"/>
              <a:sym typeface="Calibri"/>
            </a:endParaRPr>
          </a:p>
          <a:p>
            <a:pPr lvl="0" rtl="0">
              <a:lnSpc>
                <a:spcPct val="115000"/>
              </a:lnSpc>
              <a:spcBef>
                <a:spcPts val="0"/>
              </a:spcBef>
              <a:buNone/>
            </a:pPr>
            <a:endParaRPr i="1" dirty="0">
              <a:latin typeface="Calibri"/>
              <a:ea typeface="Calibri"/>
              <a:cs typeface="Calibri"/>
              <a:sym typeface="Calibri"/>
            </a:endParaRPr>
          </a:p>
        </p:txBody>
      </p:sp>
    </p:spTree>
    <p:extLst>
      <p:ext uri="{BB962C8B-B14F-4D97-AF65-F5344CB8AC3E}">
        <p14:creationId xmlns:p14="http://schemas.microsoft.com/office/powerpoint/2010/main" val="25128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1" u="sng" dirty="0" smtClean="0">
                <a:latin typeface="Calibri" panose="020F0502020204030204" pitchFamily="34" charset="0"/>
                <a:ea typeface="Calibri"/>
                <a:cs typeface="Calibri" panose="020F0502020204030204" pitchFamily="34" charset="0"/>
                <a:sym typeface="Calibri"/>
              </a:rPr>
              <a:t>The Visit- Communicating With Detail</a:t>
            </a:r>
            <a:r>
              <a:rPr lang="en-US" b="1" u="none" dirty="0" smtClean="0">
                <a:latin typeface="Calibri" panose="020F0502020204030204" pitchFamily="34" charset="0"/>
                <a:ea typeface="Calibri"/>
                <a:cs typeface="Calibri" panose="020F0502020204030204" pitchFamily="34" charset="0"/>
                <a:sym typeface="Calibri"/>
              </a:rPr>
              <a:t>: </a:t>
            </a:r>
            <a:r>
              <a:rPr lang="en-US" sz="1100" b="0" u="none" baseline="0" dirty="0" smtClean="0">
                <a:latin typeface="Calibri" panose="020F0502020204030204" pitchFamily="34" charset="0"/>
                <a:ea typeface="Calibri"/>
                <a:cs typeface="Calibri" panose="020F0502020204030204" pitchFamily="34" charset="0"/>
                <a:sym typeface="Calibri"/>
              </a:rPr>
              <a:t>(This discussion goes with page 41 of the Participant Workbook for the </a:t>
            </a:r>
            <a:r>
              <a:rPr lang="en-US" sz="1100" b="0" u="sng" baseline="0" dirty="0" smtClean="0">
                <a:latin typeface="Calibri" panose="020F0502020204030204" pitchFamily="34" charset="0"/>
                <a:ea typeface="Calibri"/>
                <a:cs typeface="Calibri" panose="020F0502020204030204" pitchFamily="34" charset="0"/>
                <a:sym typeface="Calibri"/>
              </a:rPr>
              <a:t>teen version </a:t>
            </a:r>
            <a:r>
              <a:rPr lang="en-US" sz="1100" b="0" u="none" baseline="0" dirty="0" smtClean="0">
                <a:latin typeface="Calibri" panose="020F0502020204030204" pitchFamily="34" charset="0"/>
                <a:ea typeface="Calibri"/>
                <a:cs typeface="Calibri" panose="020F0502020204030204" pitchFamily="34" charset="0"/>
                <a:sym typeface="Calibri"/>
              </a:rPr>
              <a:t>of the curriculum.)</a:t>
            </a:r>
            <a:endParaRPr lang="en" sz="1100" b="0" i="1" u="none"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1" u="none" dirty="0" smtClean="0">
                <a:latin typeface="Calibri"/>
                <a:ea typeface="Calibri"/>
                <a:cs typeface="Calibri"/>
                <a:sym typeface="Calibri"/>
              </a:rPr>
              <a:t>**THIS IS AN ANIMATED</a:t>
            </a:r>
            <a:r>
              <a:rPr lang="en" b="1" u="none" baseline="0" dirty="0" smtClean="0">
                <a:latin typeface="Calibri"/>
                <a:ea typeface="Calibri"/>
                <a:cs typeface="Calibri"/>
                <a:sym typeface="Calibri"/>
              </a:rPr>
              <a:t> SLIDE**</a:t>
            </a: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IDEAS of THIS SLIDE</a:t>
            </a:r>
            <a:r>
              <a:rPr kumimoji="0" lang="en-US" sz="1100" b="1"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US" sz="1100" b="0" i="0" u="none" strike="noStrike" kern="0" cap="none" spc="0" normalizeH="0" baseline="0" noProof="0" dirty="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t>The importance of giving care providers clear, detailed information; The importance of being prepared for your appointment- be ready to give detailed answers to common questions.</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endParaRPr lang="en" sz="1100" b="1"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i="1" dirty="0" smtClean="0">
                <a:latin typeface="Calibri"/>
                <a:ea typeface="Calibri"/>
                <a:cs typeface="Calibri"/>
                <a:sym typeface="Calibri"/>
              </a:rPr>
              <a:t>“It isn’t enough to just say, ‘Use your self advocacy skills when you go to the doctor.’ We need to know what that means and what it looks like in a healthcare setting. We’re going to go through</a:t>
            </a:r>
            <a:r>
              <a:rPr lang="en-US" i="1" baseline="0" dirty="0" smtClean="0">
                <a:latin typeface="Calibri"/>
                <a:ea typeface="Calibri"/>
                <a:cs typeface="Calibri"/>
                <a:sym typeface="Calibri"/>
              </a:rPr>
              <a:t> a list of questions you’ll usually get asked at a doctor’s appointment and practice giving examples of unclear, then clear answers.”</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i="1"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 b="0" u="none" strike="noStrike" baseline="0" dirty="0" smtClean="0">
                <a:latin typeface="Calibri"/>
                <a:ea typeface="Calibri"/>
                <a:cs typeface="Calibri"/>
                <a:sym typeface="Calibri"/>
              </a:rPr>
              <a:t>(Advance through each animation. For each one, ask a volunteer to give an unclear answer that wouldn’t be very helpful to the care provider then ask another volunteer to give a detailed response that would be helpful. When you’re done, reinforce the two big idea of this slide.)</a:t>
            </a:r>
            <a:endParaRPr lang="en-US" i="1" baseline="0" dirty="0" smtClean="0">
              <a:latin typeface="Calibri"/>
              <a:ea typeface="Calibri"/>
              <a:cs typeface="Calibri"/>
              <a:sym typeface="Calibri"/>
            </a:endParaRPr>
          </a:p>
          <a:p>
            <a:pPr marL="0" indent="0">
              <a:lnSpc>
                <a:spcPct val="115000"/>
              </a:lnSpc>
              <a:spcBef>
                <a:spcPts val="0"/>
              </a:spcBef>
              <a:buFontTx/>
              <a:buNone/>
              <a:defRPr/>
            </a:pPr>
            <a:endParaRPr lang="en-US" dirty="0" smtClean="0">
              <a:latin typeface="Calibri"/>
              <a:ea typeface="Calibri"/>
              <a:cs typeface="Calibri"/>
              <a:sym typeface="Calibri"/>
            </a:endParaRPr>
          </a:p>
          <a:p>
            <a:pPr marL="0" indent="0">
              <a:lnSpc>
                <a:spcPct val="115000"/>
              </a:lnSpc>
              <a:spcBef>
                <a:spcPts val="0"/>
              </a:spcBef>
              <a:buFontTx/>
              <a:buNone/>
              <a:defRPr/>
            </a:pPr>
            <a:endParaRPr lang="en-US" dirty="0">
              <a:latin typeface="Calibri"/>
              <a:ea typeface="Calibri"/>
              <a:cs typeface="Calibri"/>
              <a:sym typeface="Calibri"/>
            </a:endParaRPr>
          </a:p>
        </p:txBody>
      </p:sp>
    </p:spTree>
    <p:extLst>
      <p:ext uri="{BB962C8B-B14F-4D97-AF65-F5344CB8AC3E}">
        <p14:creationId xmlns:p14="http://schemas.microsoft.com/office/powerpoint/2010/main" val="2328741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1988" y="763588"/>
            <a:ext cx="3302000" cy="1858962"/>
          </a:xfrm>
        </p:spPr>
      </p:sp>
      <p:sp>
        <p:nvSpPr>
          <p:cNvPr id="3" name="Notes Placeholder 2"/>
          <p:cNvSpPr>
            <a:spLocks noGrp="1"/>
          </p:cNvSpPr>
          <p:nvPr>
            <p:ph type="body" idx="1"/>
          </p:nvPr>
        </p:nvSpPr>
        <p:spPr>
          <a:xfrm>
            <a:off x="716617" y="2823966"/>
            <a:ext cx="5732949" cy="3721466"/>
          </a:xfrm>
        </p:spPr>
        <p:txBody>
          <a:bodyPr>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US" sz="1100" b="1" u="sng" dirty="0" smtClean="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p>
          <a:p>
            <a:pPr marL="0" marR="0" lvl="0" indent="0" algn="l" defTabSz="914400" rtl="0" eaLnBrk="1" fontAlgn="auto" latinLnBrk="0" hangingPunct="1">
              <a:lnSpc>
                <a:spcPct val="120000"/>
              </a:lnSpc>
              <a:spcBef>
                <a:spcPts val="0"/>
              </a:spcBef>
              <a:spcAft>
                <a:spcPts val="0"/>
              </a:spcAft>
              <a:buClrTx/>
              <a:buSzTx/>
              <a:buFontTx/>
              <a:buNone/>
              <a:tabLst/>
              <a:defRPr/>
            </a:pPr>
            <a:r>
              <a:rPr lang="en-US" sz="1100" b="0" i="1" u="none" dirty="0" smtClean="0">
                <a:latin typeface="Calibri" panose="020F0502020204030204" pitchFamily="34" charset="0"/>
                <a:ea typeface="Calibri"/>
                <a:cs typeface="Calibri" panose="020F0502020204030204" pitchFamily="34" charset="0"/>
                <a:sym typeface="Calibri"/>
              </a:rPr>
              <a:t>“That’s it for today’s</a:t>
            </a:r>
            <a:r>
              <a:rPr lang="en-US" sz="1100" b="0" i="1" u="none" baseline="0" dirty="0" smtClean="0">
                <a:latin typeface="Calibri" panose="020F0502020204030204" pitchFamily="34" charset="0"/>
                <a:ea typeface="Calibri"/>
                <a:cs typeface="Calibri" panose="020F0502020204030204" pitchFamily="34" charset="0"/>
                <a:sym typeface="Calibri"/>
              </a:rPr>
              <a:t> session. Are there any questions before we close?”</a:t>
            </a:r>
          </a:p>
          <a:p>
            <a:pPr marL="0" marR="0" lvl="0" indent="0" algn="l" defTabSz="914400" rtl="0" eaLnBrk="1" fontAlgn="auto" latinLnBrk="0" hangingPunct="1">
              <a:lnSpc>
                <a:spcPct val="120000"/>
              </a:lnSpc>
              <a:spcBef>
                <a:spcPts val="0"/>
              </a:spcBef>
              <a:spcAft>
                <a:spcPts val="0"/>
              </a:spcAft>
              <a:buClrTx/>
              <a:buSzTx/>
              <a:buFontTx/>
              <a:buNone/>
              <a:tabLst/>
              <a:defRPr/>
            </a:pPr>
            <a:r>
              <a:rPr lang="en-US" sz="1100" b="0" i="0" u="none" baseline="0" dirty="0" smtClean="0">
                <a:latin typeface="Calibri" panose="020F0502020204030204" pitchFamily="34" charset="0"/>
                <a:ea typeface="Calibri"/>
                <a:cs typeface="Calibri" panose="020F0502020204030204" pitchFamily="34" charset="0"/>
                <a:sym typeface="Calibri"/>
              </a:rPr>
              <a:t>(Answer questions to the best of your ability. It’s ok if you don’t have answers to every question. Provide participants with the name, phone number, and email of someone they can contact with follow up questions.)</a:t>
            </a:r>
            <a:endParaRPr lang="en" sz="1100" b="0" i="0" u="none" dirty="0" smtClean="0">
              <a:latin typeface="Calibri"/>
              <a:ea typeface="Calibri"/>
              <a:cs typeface="Calibri"/>
              <a:sym typeface="Calibri"/>
            </a:endParaRPr>
          </a:p>
          <a:p>
            <a:pPr>
              <a:lnSpc>
                <a:spcPct val="120000"/>
              </a:lnSpc>
            </a:pPr>
            <a:endParaRPr lang="en-US" dirty="0"/>
          </a:p>
        </p:txBody>
      </p:sp>
      <p:sp>
        <p:nvSpPr>
          <p:cNvPr id="4" name="Slide Number Placeholder 3"/>
          <p:cNvSpPr>
            <a:spLocks noGrp="1"/>
          </p:cNvSpPr>
          <p:nvPr>
            <p:ph type="sldNum" sz="quarter" idx="10"/>
          </p:nvPr>
        </p:nvSpPr>
        <p:spPr/>
        <p:txBody>
          <a:bodyPr/>
          <a:lstStyle/>
          <a:p>
            <a:pPr defTabSz="931774">
              <a:defRPr/>
            </a:pPr>
            <a:fld id="{88CE5273-34F6-4C9A-8F29-CD2D8DC37B58}" type="slidenum">
              <a:rPr lang="en-US">
                <a:solidFill>
                  <a:prstClr val="black"/>
                </a:solidFill>
                <a:latin typeface="Calibri" panose="020F0502020204030204"/>
              </a:rPr>
              <a:pPr defTabSz="931774">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925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Narrow" panose="020B0606020202030204" pitchFamily="34" charset="0"/>
                <a:ea typeface="MS PGothic" panose="020B0600070205080204" pitchFamily="34" charset="-128"/>
              </a:defRPr>
            </a:lvl1pPr>
            <a:lvl2pPr marL="36561713" indent="-36120388" defTabSz="931863">
              <a:spcBef>
                <a:spcPct val="30000"/>
              </a:spcBef>
              <a:defRPr sz="1200">
                <a:solidFill>
                  <a:schemeClr val="tx1"/>
                </a:solidFill>
                <a:latin typeface="Arial Narrow" panose="020B0606020202030204" pitchFamily="34" charset="0"/>
                <a:ea typeface="MS PGothic" panose="020B0600070205080204" pitchFamily="34" charset="-128"/>
              </a:defRPr>
            </a:lvl2pPr>
            <a:lvl3pPr marL="1101725" indent="-219075" defTabSz="931863">
              <a:spcBef>
                <a:spcPct val="30000"/>
              </a:spcBef>
              <a:defRPr sz="1200">
                <a:solidFill>
                  <a:schemeClr val="tx1"/>
                </a:solidFill>
                <a:latin typeface="Arial Narrow" panose="020B0606020202030204" pitchFamily="34" charset="0"/>
                <a:ea typeface="MS PGothic" panose="020B0600070205080204" pitchFamily="34" charset="-128"/>
              </a:defRPr>
            </a:lvl3pPr>
            <a:lvl4pPr marL="1541463" indent="-219075" defTabSz="931863">
              <a:spcBef>
                <a:spcPct val="30000"/>
              </a:spcBef>
              <a:defRPr sz="1200">
                <a:solidFill>
                  <a:schemeClr val="tx1"/>
                </a:solidFill>
                <a:latin typeface="Arial Narrow" panose="020B0606020202030204" pitchFamily="34" charset="0"/>
                <a:ea typeface="MS PGothic" panose="020B0600070205080204" pitchFamily="34" charset="-128"/>
              </a:defRPr>
            </a:lvl4pPr>
            <a:lvl5pPr marL="1982788" indent="-219075" defTabSz="931863">
              <a:spcBef>
                <a:spcPct val="30000"/>
              </a:spcBef>
              <a:defRPr sz="1200">
                <a:solidFill>
                  <a:schemeClr val="tx1"/>
                </a:solidFill>
                <a:latin typeface="Arial Narrow" panose="020B0606020202030204" pitchFamily="34" charset="0"/>
                <a:ea typeface="MS PGothic" panose="020B0600070205080204" pitchFamily="34" charset="-128"/>
              </a:defRPr>
            </a:lvl5pPr>
            <a:lvl6pPr marL="2439988" indent="-219075" defTabSz="931863" eaLnBrk="0" fontAlgn="base" hangingPunct="0">
              <a:spcBef>
                <a:spcPct val="30000"/>
              </a:spcBef>
              <a:spcAft>
                <a:spcPct val="0"/>
              </a:spcAft>
              <a:defRPr sz="1200">
                <a:solidFill>
                  <a:schemeClr val="tx1"/>
                </a:solidFill>
                <a:latin typeface="Arial Narrow" panose="020B0606020202030204" pitchFamily="34" charset="0"/>
                <a:ea typeface="MS PGothic" panose="020B0600070205080204" pitchFamily="34" charset="-128"/>
              </a:defRPr>
            </a:lvl6pPr>
            <a:lvl7pPr marL="2897188" indent="-219075" defTabSz="931863" eaLnBrk="0" fontAlgn="base" hangingPunct="0">
              <a:spcBef>
                <a:spcPct val="30000"/>
              </a:spcBef>
              <a:spcAft>
                <a:spcPct val="0"/>
              </a:spcAft>
              <a:defRPr sz="1200">
                <a:solidFill>
                  <a:schemeClr val="tx1"/>
                </a:solidFill>
                <a:latin typeface="Arial Narrow" panose="020B0606020202030204" pitchFamily="34" charset="0"/>
                <a:ea typeface="MS PGothic" panose="020B0600070205080204" pitchFamily="34" charset="-128"/>
              </a:defRPr>
            </a:lvl7pPr>
            <a:lvl8pPr marL="3354388" indent="-219075" defTabSz="931863" eaLnBrk="0" fontAlgn="base" hangingPunct="0">
              <a:spcBef>
                <a:spcPct val="30000"/>
              </a:spcBef>
              <a:spcAft>
                <a:spcPct val="0"/>
              </a:spcAft>
              <a:defRPr sz="1200">
                <a:solidFill>
                  <a:schemeClr val="tx1"/>
                </a:solidFill>
                <a:latin typeface="Arial Narrow" panose="020B0606020202030204" pitchFamily="34" charset="0"/>
                <a:ea typeface="MS PGothic" panose="020B0600070205080204" pitchFamily="34" charset="-128"/>
              </a:defRPr>
            </a:lvl8pPr>
            <a:lvl9pPr marL="3811588" indent="-219075" defTabSz="931863" eaLnBrk="0" fontAlgn="base" hangingPunct="0">
              <a:spcBef>
                <a:spcPct val="30000"/>
              </a:spcBef>
              <a:spcAft>
                <a:spcPct val="0"/>
              </a:spcAft>
              <a:defRPr sz="1200">
                <a:solidFill>
                  <a:schemeClr val="tx1"/>
                </a:solidFill>
                <a:latin typeface="Arial Narrow" panose="020B0606020202030204" pitchFamily="34" charset="0"/>
                <a:ea typeface="MS PGothic" panose="020B0600070205080204" pitchFamily="34" charset="-128"/>
              </a:defRPr>
            </a:lvl9pPr>
          </a:lstStyle>
          <a:p>
            <a:pPr>
              <a:spcBef>
                <a:spcPct val="0"/>
              </a:spcBef>
            </a:pPr>
            <a:fld id="{F864ED0A-533C-40C2-AEA8-7D0C4A57B384}" type="slidenum">
              <a:rPr lang="en-US" altLang="en-US" sz="1300" smtClean="0"/>
              <a:pPr>
                <a:spcBef>
                  <a:spcPct val="0"/>
                </a:spcBef>
              </a:pPr>
              <a:t>47</a:t>
            </a:fld>
            <a:endParaRPr lang="en-US" altLang="en-US" sz="1300" dirty="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Narrow" panose="020B0606020202030204" pitchFamily="34" charset="0"/>
            </a:endParaRPr>
          </a:p>
        </p:txBody>
      </p:sp>
    </p:spTree>
    <p:extLst>
      <p:ext uri="{BB962C8B-B14F-4D97-AF65-F5344CB8AC3E}">
        <p14:creationId xmlns:p14="http://schemas.microsoft.com/office/powerpoint/2010/main" val="4181926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dirty="0" smtClean="0">
                <a:latin typeface="Calibri" panose="020F0502020204030204" pitchFamily="34" charset="0"/>
                <a:ea typeface="Calibri"/>
                <a:cs typeface="Calibri" panose="020F0502020204030204" pitchFamily="34" charset="0"/>
                <a:sym typeface="Calibri"/>
              </a:rPr>
              <a:t>BIG IDEA of PART</a:t>
            </a:r>
            <a:r>
              <a:rPr lang="en-US" sz="1100" b="1" u="sng" baseline="0" dirty="0" smtClean="0">
                <a:latin typeface="Calibri" panose="020F0502020204030204" pitchFamily="34" charset="0"/>
                <a:ea typeface="Calibri"/>
                <a:cs typeface="Calibri" panose="020F0502020204030204" pitchFamily="34" charset="0"/>
                <a:sym typeface="Calibri"/>
              </a:rPr>
              <a:t> </a:t>
            </a:r>
            <a:r>
              <a:rPr lang="en-US" sz="1100" b="1" i="0" u="sng" baseline="0" dirty="0" smtClean="0">
                <a:latin typeface="Calibri" panose="020F0502020204030204" pitchFamily="34" charset="0"/>
                <a:ea typeface="Calibri"/>
                <a:cs typeface="Calibri" panose="020F0502020204030204" pitchFamily="34" charset="0"/>
                <a:sym typeface="Calibri"/>
              </a:rPr>
              <a:t>ONE</a:t>
            </a:r>
            <a:r>
              <a:rPr lang="en-US" sz="1100" b="1" i="0" u="none" dirty="0" smtClean="0">
                <a:latin typeface="Calibri" panose="020F0502020204030204" pitchFamily="34" charset="0"/>
                <a:ea typeface="Calibri"/>
                <a:cs typeface="Calibri" panose="020F0502020204030204" pitchFamily="34" charset="0"/>
                <a:sym typeface="Calibri"/>
              </a:rPr>
              <a:t>:</a:t>
            </a:r>
            <a:r>
              <a:rPr lang="en-US" sz="1100" b="1" i="0" u="none" baseline="0" dirty="0" smtClean="0">
                <a:latin typeface="Calibri" panose="020F0502020204030204" pitchFamily="34" charset="0"/>
                <a:ea typeface="Calibri"/>
                <a:cs typeface="Calibri" panose="020F0502020204030204" pitchFamily="34" charset="0"/>
                <a:sym typeface="Calibri"/>
              </a:rPr>
              <a:t> </a:t>
            </a:r>
            <a:r>
              <a:rPr lang="en" sz="1100" i="0" dirty="0" smtClean="0">
                <a:latin typeface="Calibri" panose="020F0502020204030204" pitchFamily="34" charset="0"/>
                <a:ea typeface="Bree Serif"/>
                <a:cs typeface="Calibri" panose="020F0502020204030204" pitchFamily="34" charset="0"/>
                <a:sym typeface="Bree Serif"/>
              </a:rPr>
              <a:t>Most adults struggle</a:t>
            </a:r>
            <a:r>
              <a:rPr lang="en" sz="1100" i="0" baseline="0" dirty="0" smtClean="0">
                <a:latin typeface="Calibri" panose="020F0502020204030204" pitchFamily="34" charset="0"/>
                <a:ea typeface="Bree Serif"/>
                <a:cs typeface="Calibri" panose="020F0502020204030204" pitchFamily="34" charset="0"/>
                <a:sym typeface="Bree Serif"/>
              </a:rPr>
              <a:t> with navigating the health care system, getting the appropriate care, and interacting with medical staff. Having some basic knowledge and skills will make these challenges more manageable.</a:t>
            </a:r>
            <a:endParaRPr lang="en" sz="1100" i="0" dirty="0" smtClean="0">
              <a:latin typeface="Calibri" panose="020F0502020204030204" pitchFamily="34" charset="0"/>
              <a:ea typeface="Bree Serif"/>
              <a:cs typeface="Calibri" panose="020F0502020204030204" pitchFamily="34" charset="0"/>
              <a:sym typeface="Bree Serif"/>
            </a:endParaRPr>
          </a:p>
          <a:p>
            <a:pPr lvl="0" rtl="0">
              <a:spcBef>
                <a:spcPts val="0"/>
              </a:spcBef>
              <a:buNone/>
            </a:pPr>
            <a:endParaRPr lang="en-US" sz="1100" b="1" u="sng" dirty="0" smtClean="0">
              <a:latin typeface="Calibri" panose="020F0502020204030204" pitchFamily="34" charset="0"/>
              <a:ea typeface="Calibri"/>
              <a:cs typeface="Calibri" panose="020F0502020204030204" pitchFamily="34" charset="0"/>
              <a:sym typeface="Calibri"/>
            </a:endParaRPr>
          </a:p>
          <a:p>
            <a:pPr lvl="0" rtl="0">
              <a:spcBef>
                <a:spcPts val="0"/>
              </a:spcBef>
              <a:buNone/>
            </a:pPr>
            <a:r>
              <a:rPr lang="en-US" sz="1100" b="1" u="sng" dirty="0" smtClean="0">
                <a:latin typeface="Calibri" panose="020F0502020204030204" pitchFamily="34" charset="0"/>
                <a:ea typeface="Calibri"/>
                <a:cs typeface="Calibri" panose="020F0502020204030204" pitchFamily="34" charset="0"/>
                <a:sym typeface="Calibri"/>
              </a:rPr>
              <a:t>SAMPLE</a:t>
            </a:r>
            <a:r>
              <a:rPr lang="en-US" sz="1100" b="1" u="sng" baseline="0" dirty="0" smtClean="0">
                <a:latin typeface="Calibri" panose="020F0502020204030204" pitchFamily="34" charset="0"/>
                <a:ea typeface="Calibri"/>
                <a:cs typeface="Calibri" panose="020F0502020204030204" pitchFamily="34" charset="0"/>
                <a:sym typeface="Calibri"/>
              </a:rPr>
              <a:t> SCRIPT for PRESENTER</a:t>
            </a:r>
            <a:r>
              <a:rPr lang="en-US" sz="1100" b="1" u="none" dirty="0" smtClean="0">
                <a:latin typeface="Calibri" panose="020F0502020204030204" pitchFamily="34" charset="0"/>
                <a:ea typeface="Calibri"/>
                <a:cs typeface="Calibri" panose="020F0502020204030204" pitchFamily="34" charset="0"/>
                <a:sym typeface="Calibri"/>
              </a:rPr>
              <a:t>:</a:t>
            </a:r>
          </a:p>
          <a:p>
            <a:pPr lvl="0" rtl="0">
              <a:spcBef>
                <a:spcPts val="0"/>
              </a:spcBef>
              <a:buNone/>
            </a:pPr>
            <a:endParaRPr lang="en-US" sz="1100" b="1" u="none" dirty="0" smtClean="0">
              <a:latin typeface="Calibri" panose="020F0502020204030204" pitchFamily="34" charset="0"/>
              <a:ea typeface="Calibri"/>
              <a:cs typeface="Calibri" panose="020F0502020204030204" pitchFamily="34" charset="0"/>
              <a:sym typeface="Calibri"/>
            </a:endParaRPr>
          </a:p>
          <a:p>
            <a:pPr lvl="0" rtl="0">
              <a:spcBef>
                <a:spcPts val="0"/>
              </a:spcBef>
              <a:buNone/>
            </a:pPr>
            <a:r>
              <a:rPr lang="en-US" sz="1100" b="0" u="none" dirty="0" smtClean="0">
                <a:latin typeface="Calibri" panose="020F0502020204030204" pitchFamily="34" charset="0"/>
                <a:ea typeface="Calibri"/>
                <a:cs typeface="Calibri" panose="020F0502020204030204" pitchFamily="34" charset="0"/>
                <a:sym typeface="Calibri"/>
              </a:rPr>
              <a:t>“</a:t>
            </a:r>
            <a:r>
              <a:rPr lang="en-US" sz="1100" b="0" i="1" u="none" dirty="0" smtClean="0">
                <a:latin typeface="Calibri" panose="020F0502020204030204" pitchFamily="34" charset="0"/>
                <a:ea typeface="Calibri"/>
                <a:cs typeface="Calibri" panose="020F0502020204030204" pitchFamily="34" charset="0"/>
                <a:sym typeface="Calibri"/>
              </a:rPr>
              <a:t>By</a:t>
            </a:r>
            <a:r>
              <a:rPr lang="en-US" sz="1100" b="0" i="1" u="none" baseline="0" dirty="0" smtClean="0">
                <a:latin typeface="Calibri" panose="020F0502020204030204" pitchFamily="34" charset="0"/>
                <a:ea typeface="Calibri"/>
                <a:cs typeface="Calibri" panose="020F0502020204030204" pitchFamily="34" charset="0"/>
                <a:sym typeface="Calibri"/>
              </a:rPr>
              <a:t> a show of hands, how many of you c</a:t>
            </a:r>
            <a:r>
              <a:rPr lang="en-US" sz="1100" b="0" i="1" u="none" dirty="0" smtClean="0">
                <a:latin typeface="Calibri" panose="020F0502020204030204" pitchFamily="34" charset="0"/>
                <a:ea typeface="Calibri"/>
                <a:cs typeface="Calibri" panose="020F0502020204030204" pitchFamily="34" charset="0"/>
                <a:sym typeface="Calibri"/>
              </a:rPr>
              <a:t>an relate</a:t>
            </a:r>
            <a:r>
              <a:rPr lang="en-US" sz="1100" b="0" i="1" u="none" baseline="0" dirty="0" smtClean="0">
                <a:latin typeface="Calibri" panose="020F0502020204030204" pitchFamily="34" charset="0"/>
                <a:ea typeface="Calibri"/>
                <a:cs typeface="Calibri" panose="020F0502020204030204" pitchFamily="34" charset="0"/>
                <a:sym typeface="Calibri"/>
              </a:rPr>
              <a:t> to that video?” </a:t>
            </a:r>
            <a:r>
              <a:rPr lang="en-US" sz="1100" b="0" u="none" baseline="0" dirty="0" smtClean="0">
                <a:latin typeface="Calibri" panose="020F0502020204030204" pitchFamily="34" charset="0"/>
                <a:ea typeface="Calibri"/>
                <a:cs typeface="Calibri" panose="020F0502020204030204" pitchFamily="34" charset="0"/>
                <a:sym typeface="Calibri"/>
              </a:rPr>
              <a:t>(Make comments(s) to acknowledge how many people said they relate.)</a:t>
            </a:r>
          </a:p>
          <a:p>
            <a:pPr lvl="0" rtl="0">
              <a:spcBef>
                <a:spcPts val="0"/>
              </a:spcBef>
              <a:buNone/>
            </a:pPr>
            <a:endParaRPr lang="en-US" sz="1100" b="0" u="none" baseline="0" dirty="0" smtClean="0">
              <a:latin typeface="Calibri" panose="020F0502020204030204" pitchFamily="34" charset="0"/>
              <a:ea typeface="Calibri"/>
              <a:cs typeface="Calibri" panose="020F0502020204030204" pitchFamily="34" charset="0"/>
              <a:sym typeface="Calibri"/>
            </a:endParaRPr>
          </a:p>
          <a:p>
            <a:pPr lvl="0" rtl="0">
              <a:spcBef>
                <a:spcPts val="0"/>
              </a:spcBef>
              <a:buNone/>
            </a:pPr>
            <a:r>
              <a:rPr lang="en-US" sz="1100" i="1" dirty="0" smtClean="0">
                <a:latin typeface="Calibri" panose="020F0502020204030204" pitchFamily="34" charset="0"/>
                <a:ea typeface="Calibri"/>
                <a:cs typeface="Calibri" panose="020F0502020204030204" pitchFamily="34" charset="0"/>
                <a:sym typeface="Calibri"/>
              </a:rPr>
              <a:t>“The</a:t>
            </a:r>
            <a:r>
              <a:rPr lang="en-US" sz="1100" i="1" baseline="0" dirty="0" smtClean="0">
                <a:latin typeface="Calibri" panose="020F0502020204030204" pitchFamily="34" charset="0"/>
                <a:ea typeface="Calibri"/>
                <a:cs typeface="Calibri" panose="020F0502020204030204" pitchFamily="34" charset="0"/>
                <a:sym typeface="Calibri"/>
              </a:rPr>
              <a:t> video showed how stressful it can be with you’re trying to get care and don’t know all the rules and vocabulary. Our goal today is to provide some of the basic </a:t>
            </a:r>
            <a:r>
              <a:rPr lang="en-US" sz="1100" i="1" dirty="0" smtClean="0">
                <a:latin typeface="Calibri" panose="020F0502020204030204" pitchFamily="34" charset="0"/>
                <a:ea typeface="Calibri"/>
                <a:cs typeface="Calibri" panose="020F0502020204030204" pitchFamily="34" charset="0"/>
                <a:sym typeface="Calibri"/>
              </a:rPr>
              <a:t>knowledge and skills you’ll need</a:t>
            </a:r>
            <a:r>
              <a:rPr lang="en-US" sz="1100" i="1" baseline="0" dirty="0" smtClean="0">
                <a:latin typeface="Calibri" panose="020F0502020204030204" pitchFamily="34" charset="0"/>
                <a:ea typeface="Calibri"/>
                <a:cs typeface="Calibri" panose="020F0502020204030204" pitchFamily="34" charset="0"/>
                <a:sym typeface="Calibri"/>
              </a:rPr>
              <a:t> to manage your own health and health care, as well as the health care of your family.”</a:t>
            </a:r>
            <a:endParaRPr lang="en-US" sz="1100" i="1" dirty="0" smtClean="0">
              <a:latin typeface="Calibri" panose="020F0502020204030204" pitchFamily="34" charset="0"/>
              <a:ea typeface="Calibri"/>
              <a:cs typeface="Calibri" panose="020F0502020204030204" pitchFamily="34" charset="0"/>
              <a:sym typeface="Calibri"/>
            </a:endParaRPr>
          </a:p>
          <a:p>
            <a:pPr lvl="0">
              <a:lnSpc>
                <a:spcPct val="115000"/>
              </a:lnSpc>
              <a:spcBef>
                <a:spcPts val="0"/>
              </a:spcBef>
              <a:buNone/>
            </a:pPr>
            <a:endParaRPr lang="en-US" sz="1100" i="1" dirty="0" smtClean="0">
              <a:latin typeface="Calibri" panose="020F0502020204030204" pitchFamily="34" charset="0"/>
              <a:ea typeface="Calibri"/>
              <a:cs typeface="Calibri" panose="020F0502020204030204" pitchFamily="34" charset="0"/>
              <a:sym typeface="Calibri"/>
            </a:endParaRPr>
          </a:p>
          <a:p>
            <a:pPr lvl="0">
              <a:spcBef>
                <a:spcPts val="0"/>
              </a:spcBef>
              <a:buNone/>
            </a:pPr>
            <a:endParaRPr lang="en" sz="1100" b="1" u="sng" dirty="0" smtClean="0">
              <a:latin typeface="Calibri" panose="020F0502020204030204" pitchFamily="34" charset="0"/>
              <a:ea typeface="Calibri"/>
              <a:cs typeface="Calibri" panose="020F0502020204030204" pitchFamily="34" charset="0"/>
              <a:sym typeface="Calibri"/>
            </a:endParaRPr>
          </a:p>
          <a:p>
            <a:pPr lvl="0">
              <a:spcBef>
                <a:spcPts val="0"/>
              </a:spcBef>
              <a:buNone/>
            </a:pPr>
            <a:endParaRPr sz="1100" dirty="0">
              <a:latin typeface="Calibri" panose="020F0502020204030204" pitchFamily="34" charset="0"/>
              <a:ea typeface="Calibri"/>
              <a:cs typeface="Calibri" panose="020F0502020204030204" pitchFamily="34" charset="0"/>
              <a:sym typeface="Calibri"/>
            </a:endParaRPr>
          </a:p>
          <a:p>
            <a:pPr lvl="0" rtl="0">
              <a:spcBef>
                <a:spcPts val="0"/>
              </a:spcBef>
              <a:buNone/>
            </a:pPr>
            <a:endParaRPr sz="1100" dirty="0">
              <a:latin typeface="Calibri" panose="020F0502020204030204" pitchFamily="34" charset="0"/>
              <a:ea typeface="Calibri"/>
              <a:cs typeface="Calibri" panose="020F0502020204030204" pitchFamily="34" charset="0"/>
              <a:sym typeface="Calibri"/>
            </a:endParaRPr>
          </a:p>
          <a:p>
            <a:pPr lvl="0" rtl="0">
              <a:spcBef>
                <a:spcPts val="0"/>
              </a:spcBef>
              <a:buNone/>
            </a:pPr>
            <a:endParaRPr sz="1100" dirty="0">
              <a:latin typeface="Calibri" panose="020F0502020204030204" pitchFamily="34" charset="0"/>
              <a:ea typeface="Calibri"/>
              <a:cs typeface="Calibri" panose="020F0502020204030204" pitchFamily="34" charset="0"/>
              <a:sym typeface="Calibri"/>
            </a:endParaRPr>
          </a:p>
          <a:p>
            <a:pPr lvl="0" rtl="0">
              <a:spcBef>
                <a:spcPts val="0"/>
              </a:spcBef>
              <a:buNone/>
            </a:pPr>
            <a:endParaRPr sz="1100" u="sng" dirty="0">
              <a:latin typeface="Calibri" panose="020F0502020204030204" pitchFamily="34" charset="0"/>
              <a:ea typeface="Calibri"/>
              <a:cs typeface="Calibri" panose="020F0502020204030204" pitchFamily="34" charset="0"/>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u="sng" dirty="0" smtClean="0">
                <a:latin typeface="Calibri" panose="020F0502020204030204" pitchFamily="34" charset="0"/>
                <a:ea typeface="Calibri"/>
                <a:cs typeface="Calibri" panose="020F0502020204030204" pitchFamily="34" charset="0"/>
                <a:sym typeface="Calibri"/>
              </a:rPr>
              <a:t>Words Worth Knowing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u="sng" dirty="0" smtClean="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u="sng" dirty="0" smtClean="0">
                <a:latin typeface="Calibri"/>
                <a:ea typeface="Calibri"/>
                <a:cs typeface="Calibri"/>
                <a:sym typeface="Calibri"/>
              </a:rPr>
              <a:t>BIG IDEA of THIS SLIDE</a:t>
            </a:r>
            <a:r>
              <a:rPr lang="en-US" sz="1100" b="1" i="0" u="none" dirty="0" smtClean="0">
                <a:latin typeface="Calibri"/>
                <a:ea typeface="Calibri"/>
                <a:cs typeface="Calibri"/>
                <a:sym typeface="Calibri"/>
              </a:rPr>
              <a:t>:</a:t>
            </a:r>
            <a:r>
              <a:rPr lang="en-US" sz="1100" b="1" i="0" u="none" baseline="0" dirty="0" smtClean="0">
                <a:latin typeface="Calibri"/>
                <a:ea typeface="Calibri"/>
                <a:cs typeface="Calibri"/>
                <a:sym typeface="Calibri"/>
              </a:rPr>
              <a:t> </a:t>
            </a:r>
            <a:r>
              <a:rPr lang="en-US" sz="1100" b="0" i="0" u="none" baseline="0" dirty="0" smtClean="0">
                <a:latin typeface="Calibri"/>
                <a:ea typeface="Calibri"/>
                <a:cs typeface="Calibri"/>
                <a:sym typeface="Calibri"/>
              </a:rPr>
              <a:t>To introduce vocabulary words that will be used in this workshop. Definitions are given as we go.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100" b="0" i="1"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“Words Worth Knowing” vocabulary list</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Health</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Healthcare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Health Literacy</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Self-Advocacy</a:t>
            </a:r>
          </a:p>
          <a:p>
            <a:pPr marL="171450" lvl="0" indent="-171450">
              <a:spcBef>
                <a:spcPts val="0"/>
              </a:spcBef>
              <a:spcAft>
                <a:spcPts val="0"/>
              </a:spcAft>
              <a:buFont typeface="Arial" panose="020B0604020202020204" pitchFamily="34" charset="0"/>
              <a:buChar char="-"/>
            </a:pPr>
            <a:r>
              <a:rPr lang="en-US" sz="1100" dirty="0" smtClean="0">
                <a:latin typeface="Calibri"/>
                <a:ea typeface="Calibri"/>
                <a:cs typeface="Calibri"/>
                <a:sym typeface="Calibri"/>
              </a:rPr>
              <a:t>Primary Care Physician (PCP)</a:t>
            </a:r>
          </a:p>
          <a:p>
            <a:pPr marL="171450" lvl="0" indent="-171450">
              <a:spcBef>
                <a:spcPts val="0"/>
              </a:spcBef>
              <a:spcAft>
                <a:spcPts val="0"/>
              </a:spcAft>
              <a:buFont typeface="Arial" panose="020B0604020202020204" pitchFamily="34" charset="0"/>
              <a:buChar char="-"/>
            </a:pPr>
            <a:r>
              <a:rPr lang="en-US" sz="1100" dirty="0" smtClean="0">
                <a:latin typeface="Calibri"/>
                <a:ea typeface="Calibri"/>
                <a:cs typeface="Calibri"/>
                <a:sym typeface="Calibri"/>
              </a:rPr>
              <a:t>Pediatrician</a:t>
            </a:r>
          </a:p>
          <a:p>
            <a:pPr marL="171450" lvl="0" indent="-171450">
              <a:spcBef>
                <a:spcPts val="0"/>
              </a:spcBef>
              <a:spcAft>
                <a:spcPts val="0"/>
              </a:spcAft>
              <a:buFont typeface="Arial" panose="020B0604020202020204" pitchFamily="34" charset="0"/>
              <a:buChar char="-"/>
            </a:pPr>
            <a:r>
              <a:rPr lang="en-US" sz="1100" dirty="0" smtClean="0">
                <a:latin typeface="Calibri"/>
                <a:ea typeface="Calibri"/>
                <a:cs typeface="Calibri"/>
                <a:sym typeface="Calibri"/>
              </a:rPr>
              <a:t>Internist</a:t>
            </a:r>
          </a:p>
          <a:p>
            <a:pPr marL="171450" lvl="0" indent="-171450">
              <a:spcBef>
                <a:spcPts val="0"/>
              </a:spcBef>
              <a:spcAft>
                <a:spcPts val="0"/>
              </a:spcAft>
              <a:buFont typeface="Arial" panose="020B0604020202020204" pitchFamily="34" charset="0"/>
              <a:buChar char="-"/>
            </a:pPr>
            <a:r>
              <a:rPr lang="en-US" sz="1100" dirty="0" smtClean="0">
                <a:latin typeface="Calibri"/>
                <a:ea typeface="Calibri"/>
                <a:cs typeface="Calibri"/>
                <a:sym typeface="Calibri"/>
              </a:rPr>
              <a:t>Family Doctor/General Practitioner</a:t>
            </a:r>
          </a:p>
          <a:p>
            <a:pPr marL="171450" lvl="0" indent="-171450">
              <a:spcBef>
                <a:spcPts val="0"/>
              </a:spcBef>
              <a:spcAft>
                <a:spcPts val="0"/>
              </a:spcAft>
              <a:buFont typeface="Arial" panose="020B0604020202020204" pitchFamily="34" charset="0"/>
              <a:buChar char="-"/>
            </a:pPr>
            <a:r>
              <a:rPr lang="en-US" sz="1100" dirty="0" smtClean="0">
                <a:latin typeface="Calibri"/>
                <a:ea typeface="Calibri"/>
                <a:cs typeface="Calibri"/>
                <a:sym typeface="Calibri"/>
              </a:rPr>
              <a:t>Specialist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Referral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Urgent Care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Emergency Department/Emergency Room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Family Health History</a:t>
            </a:r>
          </a:p>
        </p:txBody>
      </p:sp>
    </p:spTree>
    <p:extLst>
      <p:ext uri="{BB962C8B-B14F-4D97-AF65-F5344CB8AC3E}">
        <p14:creationId xmlns:p14="http://schemas.microsoft.com/office/powerpoint/2010/main" val="59092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Your Interpretation</a:t>
            </a:r>
            <a:r>
              <a:rPr lang="en-US" sz="1100" b="0" u="none" baseline="0" dirty="0" smtClean="0">
                <a:latin typeface="Calibri"/>
                <a:ea typeface="Calibri"/>
                <a:cs typeface="Calibri"/>
                <a:sym typeface="Calibri"/>
              </a:rPr>
              <a:t> (This activity goes with pages 2-3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endParaRPr lang="en" sz="1100" b="0" i="1" u="none" dirty="0" smtClean="0">
              <a:latin typeface="Calibri"/>
              <a:ea typeface="Calibri"/>
              <a:cs typeface="Calibri"/>
              <a:sym typeface="Calibri"/>
            </a:endParaRPr>
          </a:p>
          <a:p>
            <a:pPr marL="0" lvl="0" indent="0" rtl="0">
              <a:lnSpc>
                <a:spcPct val="115000"/>
              </a:lnSpc>
              <a:spcBef>
                <a:spcPts val="0"/>
              </a:spcBef>
              <a:spcAft>
                <a:spcPts val="0"/>
              </a:spcAft>
              <a:buNone/>
            </a:pPr>
            <a:endParaRPr lang="en-US" sz="1100" b="1" i="1" u="sng"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 of THIS ACTIVITY</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Understanding the relationship between 4 key vocabulary words: health, health care, health literacy, and self-advocacy</a:t>
            </a:r>
            <a:endParaRPr kumimoji="0" lang="en-US" sz="1100" b="1" i="1" u="sng"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endParaRPr kumimoji="0" lang="en-US" sz="1100" b="1" i="1" u="sng"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lvl="0" indent="0" rtl="0">
              <a:spcBef>
                <a:spcPts val="0"/>
              </a:spcBef>
              <a:spcAft>
                <a:spcPts val="0"/>
              </a:spcAft>
              <a:buNone/>
            </a:pPr>
            <a:r>
              <a:rPr lang="en-US" sz="1100" b="1" u="sng" dirty="0" smtClean="0">
                <a:latin typeface="Calibri"/>
                <a:ea typeface="Calibri"/>
                <a:cs typeface="Calibri"/>
                <a:sym typeface="Calibri"/>
              </a:rPr>
              <a:t>Step-By-Step Directions</a:t>
            </a:r>
            <a:endParaRPr lang="en-US" sz="1100" b="1" dirty="0" smtClean="0">
              <a:latin typeface="Calibri"/>
              <a:ea typeface="Calibri"/>
              <a:cs typeface="Calibri"/>
              <a:sym typeface="Calibri"/>
            </a:endParaRPr>
          </a:p>
          <a:p>
            <a:pPr marL="457200" lvl="0" indent="-298450" rtl="0">
              <a:lnSpc>
                <a:spcPct val="115000"/>
              </a:lnSpc>
              <a:spcBef>
                <a:spcPts val="0"/>
              </a:spcBef>
              <a:spcAft>
                <a:spcPts val="0"/>
              </a:spcAft>
              <a:buSzPts val="1100"/>
              <a:buFont typeface="Calibri"/>
              <a:buAutoNum type="arabicPeriod"/>
            </a:pPr>
            <a:r>
              <a:rPr lang="en-US" sz="1100" dirty="0" smtClean="0">
                <a:latin typeface="Calibri"/>
                <a:ea typeface="Calibri"/>
                <a:cs typeface="Calibri"/>
                <a:sym typeface="Calibri"/>
              </a:rPr>
              <a:t>Organize people into small groups (2-3 people</a:t>
            </a:r>
            <a:r>
              <a:rPr lang="en-US" sz="1100" baseline="0" dirty="0" smtClean="0">
                <a:latin typeface="Calibri"/>
                <a:ea typeface="Calibri"/>
                <a:cs typeface="Calibri"/>
                <a:sym typeface="Calibri"/>
              </a:rPr>
              <a:t> per </a:t>
            </a:r>
            <a:r>
              <a:rPr lang="en-US" sz="1100" dirty="0" smtClean="0">
                <a:latin typeface="Calibri"/>
                <a:ea typeface="Calibri"/>
                <a:cs typeface="Calibri"/>
                <a:sym typeface="Calibri"/>
              </a:rPr>
              <a:t>group).</a:t>
            </a:r>
          </a:p>
          <a:p>
            <a:pPr marL="457200" lvl="0" indent="-298450" rtl="0">
              <a:lnSpc>
                <a:spcPct val="115000"/>
              </a:lnSpc>
              <a:spcBef>
                <a:spcPts val="0"/>
              </a:spcBef>
              <a:spcAft>
                <a:spcPts val="0"/>
              </a:spcAft>
              <a:buSzPts val="1100"/>
              <a:buFont typeface="Calibri"/>
              <a:buAutoNum type="arabicPeriod"/>
            </a:pPr>
            <a:r>
              <a:rPr lang="en-US" sz="1100" dirty="0" smtClean="0">
                <a:latin typeface="Calibri"/>
                <a:ea typeface="Calibri"/>
                <a:cs typeface="Calibri"/>
                <a:sym typeface="Calibri"/>
              </a:rPr>
              <a:t>Pass</a:t>
            </a:r>
            <a:r>
              <a:rPr lang="en-US" sz="1100" baseline="0" dirty="0" smtClean="0">
                <a:latin typeface="Calibri"/>
                <a:ea typeface="Calibri"/>
                <a:cs typeface="Calibri"/>
                <a:sym typeface="Calibri"/>
              </a:rPr>
              <a:t> out pens/pencils/markers and paper to each group. </a:t>
            </a:r>
          </a:p>
          <a:p>
            <a:pPr marL="457200" lvl="0" indent="-298450" rtl="0">
              <a:lnSpc>
                <a:spcPct val="115000"/>
              </a:lnSpc>
              <a:spcBef>
                <a:spcPts val="0"/>
              </a:spcBef>
              <a:spcAft>
                <a:spcPts val="0"/>
              </a:spcAft>
              <a:buSzPts val="1100"/>
              <a:buFont typeface="Calibri"/>
              <a:buAutoNum type="arabicPeriod"/>
            </a:pPr>
            <a:r>
              <a:rPr lang="en-US" sz="1100" dirty="0" smtClean="0">
                <a:latin typeface="Calibri"/>
                <a:ea typeface="Calibri"/>
                <a:cs typeface="Calibri"/>
                <a:sym typeface="Calibri"/>
              </a:rPr>
              <a:t>Instruct groups to create a “Concept</a:t>
            </a:r>
            <a:r>
              <a:rPr lang="en-US" sz="1100" baseline="0" dirty="0" smtClean="0">
                <a:latin typeface="Calibri"/>
                <a:ea typeface="Calibri"/>
                <a:cs typeface="Calibri"/>
                <a:sym typeface="Calibri"/>
              </a:rPr>
              <a:t> Map” by creating a drawing that shows t</a:t>
            </a:r>
            <a:r>
              <a:rPr lang="en-US" sz="1100" dirty="0" smtClean="0">
                <a:latin typeface="Calibri"/>
                <a:ea typeface="Calibri"/>
                <a:cs typeface="Calibri"/>
                <a:sym typeface="Calibri"/>
              </a:rPr>
              <a:t>heir understanding of the relationship between the four vocabulary words (health, health care, health literacy, and self advocacy). </a:t>
            </a:r>
          </a:p>
          <a:p>
            <a:pPr marL="0" lvl="0" indent="0" rtl="0">
              <a:spcBef>
                <a:spcPts val="0"/>
              </a:spcBef>
              <a:spcAft>
                <a:spcPts val="0"/>
              </a:spcAft>
              <a:buNone/>
            </a:pPr>
            <a:endParaRPr lang="en-US" sz="1100" u="sng" dirty="0" smtClean="0">
              <a:latin typeface="Calibri"/>
              <a:ea typeface="Calibri"/>
              <a:cs typeface="Calibri"/>
              <a:sym typeface="Calibri"/>
            </a:endParaRPr>
          </a:p>
          <a:p>
            <a:pPr lvl="0" rtl="0">
              <a:spcBef>
                <a:spcPts val="0"/>
              </a:spcBef>
              <a:buNone/>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a:t>
            </a:r>
          </a:p>
          <a:p>
            <a:pPr marL="0" lvl="0" indent="0" rtl="0">
              <a:lnSpc>
                <a:spcPct val="115000"/>
              </a:lnSpc>
              <a:spcBef>
                <a:spcPts val="0"/>
              </a:spcBef>
              <a:spcAft>
                <a:spcPts val="0"/>
              </a:spcAft>
              <a:buNone/>
            </a:pPr>
            <a:r>
              <a:rPr lang="en-US" sz="1100" i="1" dirty="0" smtClean="0">
                <a:latin typeface="Calibri"/>
                <a:ea typeface="Calibri"/>
                <a:cs typeface="Calibri"/>
                <a:sym typeface="Calibri"/>
              </a:rPr>
              <a:t>“There are four related vocabulary words that will come up multiple times throughout the presentation: health, health care, health literacy, and self advocacy. Working</a:t>
            </a:r>
            <a:r>
              <a:rPr lang="en-US" sz="1100" i="1" baseline="0" dirty="0" smtClean="0">
                <a:latin typeface="Calibri"/>
                <a:ea typeface="Calibri"/>
                <a:cs typeface="Calibri"/>
                <a:sym typeface="Calibri"/>
              </a:rPr>
              <a:t> as a group, take about 5 minutes to create a “Concept Map”- a drawing that shows how you think these words are related. There are no wrong answers.” </a:t>
            </a:r>
            <a:endPar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306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Your Interpretation</a:t>
            </a:r>
            <a:r>
              <a:rPr lang="en-US" sz="1100" b="0" u="none" baseline="0" dirty="0" smtClean="0">
                <a:latin typeface="Calibri"/>
                <a:ea typeface="Calibri"/>
                <a:cs typeface="Calibri"/>
                <a:sym typeface="Calibri"/>
              </a:rPr>
              <a:t> </a:t>
            </a:r>
            <a:endParaRPr lang="en-US" sz="1100" b="1" i="1" u="sng" dirty="0" smtClean="0">
              <a:latin typeface="Calibri"/>
              <a:ea typeface="Calibri"/>
              <a:cs typeface="Calibri"/>
              <a:sym typeface="Calibri"/>
            </a:endParaRPr>
          </a:p>
          <a:p>
            <a:pPr marL="0" lvl="0" indent="0" rtl="0">
              <a:lnSpc>
                <a:spcPct val="115000"/>
              </a:lnSpc>
              <a:spcBef>
                <a:spcPts val="0"/>
              </a:spcBef>
              <a:spcAft>
                <a:spcPts val="0"/>
              </a:spcAft>
              <a:buNone/>
            </a:pPr>
            <a:endParaRPr lang="en-US" sz="1100" dirty="0" smtClean="0">
              <a:latin typeface="Calibri"/>
              <a:ea typeface="Calibri"/>
              <a:cs typeface="Calibri"/>
              <a:sym typeface="Calibri"/>
            </a:endParaRPr>
          </a:p>
          <a:p>
            <a:pPr marL="0" lvl="0" indent="0" rtl="0">
              <a:spcBef>
                <a:spcPts val="0"/>
              </a:spcBef>
              <a:spcAft>
                <a:spcPts val="0"/>
              </a:spcAft>
              <a:buSzPts val="1100"/>
              <a:buNone/>
            </a:pPr>
            <a:r>
              <a:rPr lang="en-US" sz="1100" b="1" u="sng" dirty="0" smtClean="0">
                <a:latin typeface="Calibri"/>
                <a:ea typeface="Calibri"/>
                <a:cs typeface="Calibri"/>
                <a:sym typeface="Calibri"/>
              </a:rPr>
              <a:t>Step-By-Step Directions</a:t>
            </a:r>
            <a:endParaRPr lang="en-US" sz="1100" b="1" dirty="0" smtClean="0">
              <a:latin typeface="Calibri"/>
              <a:ea typeface="Calibri"/>
              <a:cs typeface="Calibri"/>
              <a:sym typeface="Calibri"/>
            </a:endParaRPr>
          </a:p>
          <a:p>
            <a:pPr marL="457200" lvl="0" indent="-298450" rtl="0">
              <a:lnSpc>
                <a:spcPct val="115000"/>
              </a:lnSpc>
              <a:spcBef>
                <a:spcPts val="0"/>
              </a:spcBef>
              <a:spcAft>
                <a:spcPts val="0"/>
              </a:spcAft>
              <a:buSzPts val="1100"/>
              <a:buFont typeface="Calibri"/>
              <a:buAutoNum type="arabicPeriod"/>
            </a:pPr>
            <a:r>
              <a:rPr lang="en-US" sz="1100" dirty="0" smtClean="0">
                <a:latin typeface="Calibri"/>
                <a:ea typeface="Calibri"/>
                <a:cs typeface="Calibri"/>
                <a:sym typeface="Calibri"/>
              </a:rPr>
              <a:t>Have each group show</a:t>
            </a:r>
            <a:r>
              <a:rPr lang="en-US" sz="1100" baseline="0" dirty="0" smtClean="0">
                <a:latin typeface="Calibri"/>
                <a:ea typeface="Calibri"/>
                <a:cs typeface="Calibri"/>
                <a:sym typeface="Calibri"/>
              </a:rPr>
              <a:t> its Concept Map to the others and describe it. </a:t>
            </a:r>
          </a:p>
          <a:p>
            <a:pPr marL="457200" lvl="0" indent="-298450" rtl="0">
              <a:lnSpc>
                <a:spcPct val="115000"/>
              </a:lnSpc>
              <a:spcBef>
                <a:spcPts val="0"/>
              </a:spcBef>
              <a:spcAft>
                <a:spcPts val="0"/>
              </a:spcAft>
              <a:buSzPts val="1100"/>
              <a:buFont typeface="Calibri"/>
              <a:buAutoNum type="arabicPeriod"/>
            </a:pPr>
            <a:r>
              <a:rPr lang="en-US" sz="1100" baseline="0" dirty="0" smtClean="0">
                <a:latin typeface="Calibri"/>
                <a:ea typeface="Calibri"/>
                <a:cs typeface="Calibri"/>
                <a:sym typeface="Calibri"/>
              </a:rPr>
              <a:t>After each group has presented, prompt the participants to identify the common ideas that came up, as well as any differences. </a:t>
            </a:r>
          </a:p>
          <a:p>
            <a:pPr marL="158750" lvl="0" indent="0" rtl="0">
              <a:lnSpc>
                <a:spcPct val="115000"/>
              </a:lnSpc>
              <a:spcBef>
                <a:spcPts val="0"/>
              </a:spcBef>
              <a:spcAft>
                <a:spcPts val="0"/>
              </a:spcAft>
              <a:buSzPts val="1100"/>
              <a:buFont typeface="Calibri"/>
              <a:buNone/>
            </a:pPr>
            <a:endParaRPr lang="en-US" sz="1100" b="1" i="0" u="sng" baseline="0" dirty="0" smtClean="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301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Self-Advocacy Introduction</a:t>
            </a:r>
            <a:r>
              <a:rPr lang="en-US" sz="1100" b="1" u="none" baseline="0" dirty="0" smtClean="0">
                <a:latin typeface="Calibri"/>
                <a:ea typeface="Calibri"/>
                <a:cs typeface="Calibri"/>
                <a:sym typeface="Calibri"/>
              </a:rPr>
              <a:t>  </a:t>
            </a:r>
            <a:r>
              <a:rPr lang="en-US" sz="1100" b="0" u="none" baseline="0" dirty="0" smtClean="0">
                <a:latin typeface="Calibri"/>
                <a:ea typeface="Calibri"/>
                <a:cs typeface="Calibri"/>
                <a:sym typeface="Calibri"/>
              </a:rPr>
              <a:t>(This discussion goes with pages 2-3 of the Participant Workbook for the </a:t>
            </a:r>
            <a:r>
              <a:rPr lang="en-US" sz="1100" b="0" u="sng" baseline="0" dirty="0" smtClean="0">
                <a:latin typeface="Calibri"/>
                <a:ea typeface="Calibri"/>
                <a:cs typeface="Calibri"/>
                <a:sym typeface="Calibri"/>
              </a:rPr>
              <a:t>teen version </a:t>
            </a:r>
            <a:r>
              <a:rPr lang="en-US" sz="1100" b="0" u="none" baseline="0" dirty="0" smtClean="0">
                <a:latin typeface="Calibri"/>
                <a:ea typeface="Calibri"/>
                <a:cs typeface="Calibri"/>
                <a:sym typeface="Calibri"/>
              </a:rPr>
              <a:t>of the curriculum.)</a:t>
            </a:r>
            <a:endParaRPr lang="en" sz="1100" b="0" i="1" u="none" dirty="0" smtClean="0">
              <a:latin typeface="Calibri"/>
              <a:ea typeface="Calibri"/>
              <a:cs typeface="Calibri"/>
              <a:sym typeface="Calibri"/>
            </a:endParaRPr>
          </a:p>
          <a:p>
            <a:pPr lvl="0" rtl="0">
              <a:lnSpc>
                <a:spcPct val="115000"/>
              </a:lnSpc>
              <a:spcBef>
                <a:spcPts val="0"/>
              </a:spcBef>
              <a:buNone/>
            </a:pPr>
            <a:endParaRPr lang="en-US" sz="1100" b="1" i="1" u="sng" dirty="0" smtClean="0">
              <a:latin typeface="Calibri"/>
              <a:ea typeface="Calibri"/>
              <a:cs typeface="Calibri"/>
              <a:sym typeface="Calibri"/>
            </a:endParaRPr>
          </a:p>
          <a:p>
            <a:pPr lvl="0" algn="l" rtl="0">
              <a:lnSpc>
                <a:spcPct val="115000"/>
              </a:lnSpc>
              <a:spcBef>
                <a:spcPts val="0"/>
              </a:spcBef>
              <a:buNone/>
            </a:pPr>
            <a:r>
              <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rPr>
              <a:t>BIG IDEAS of THIS ACTIVITY</a:t>
            </a:r>
            <a:r>
              <a:rPr kumimoji="0" lang="en-US" sz="11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100" b="0" i="0" u="none" strike="noStrike" kern="1200" cap="none" spc="0" normalizeH="0" baseline="0" noProof="0" dirty="0" smtClean="0">
                <a:ln>
                  <a:noFill/>
                </a:ln>
                <a:solidFill>
                  <a:schemeClr val="tx1"/>
                </a:solidFill>
                <a:effectLst/>
                <a:uLnTx/>
                <a:uFillTx/>
                <a:latin typeface="Calibri"/>
                <a:ea typeface="Calibri"/>
                <a:cs typeface="Calibri"/>
                <a:sym typeface="Calibri"/>
              </a:rPr>
              <a:t>Understanding w</a:t>
            </a:r>
            <a:r>
              <a:rPr lang="en-US" sz="1100" dirty="0" smtClean="0">
                <a:latin typeface="Calibri"/>
                <a:ea typeface="Calibri"/>
                <a:cs typeface="Calibri"/>
                <a:sym typeface="Calibri"/>
              </a:rPr>
              <a:t>hat self-advocacy is and the qualities of a good self-advocate;</a:t>
            </a:r>
            <a:r>
              <a:rPr lang="en-US" sz="1100" baseline="0" dirty="0" smtClean="0">
                <a:latin typeface="Calibri"/>
                <a:ea typeface="Calibri"/>
                <a:cs typeface="Calibri"/>
                <a:sym typeface="Calibri"/>
              </a:rPr>
              <a:t> How to be a better self-advocate</a:t>
            </a:r>
          </a:p>
          <a:p>
            <a:pPr lvl="0" algn="l" rtl="0">
              <a:lnSpc>
                <a:spcPct val="115000"/>
              </a:lnSpc>
              <a:spcBef>
                <a:spcPts val="0"/>
              </a:spcBef>
              <a:buNone/>
            </a:pPr>
            <a:endParaRPr lang="en-US" sz="1100"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u="sng" dirty="0" smtClean="0">
                <a:latin typeface="Calibri"/>
                <a:ea typeface="Calibri"/>
                <a:cs typeface="Calibri"/>
                <a:sym typeface="Calibri"/>
              </a:rPr>
              <a:t>SAMPLE</a:t>
            </a:r>
            <a:r>
              <a:rPr lang="en-US" sz="1100" b="1" u="sng" baseline="0" dirty="0" smtClean="0">
                <a:latin typeface="Calibri"/>
                <a:ea typeface="Calibri"/>
                <a:cs typeface="Calibri"/>
                <a:sym typeface="Calibri"/>
              </a:rPr>
              <a:t> SCRIPT for PRESENTER</a:t>
            </a:r>
            <a:r>
              <a:rPr lang="en-US" sz="1100" b="1" u="none" dirty="0" smtClean="0">
                <a:latin typeface="Calibri"/>
                <a:ea typeface="Calibri"/>
                <a:cs typeface="Calibri"/>
                <a:sym typeface="Calibri"/>
              </a:rPr>
              <a:t>:</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i="1" dirty="0" smtClean="0">
                <a:latin typeface="Calibri"/>
                <a:ea typeface="Calibri"/>
                <a:cs typeface="Calibri"/>
                <a:sym typeface="Calibri"/>
              </a:rPr>
              <a:t>“Self-advocacy will be a running theme throughout</a:t>
            </a:r>
            <a:r>
              <a:rPr lang="en-US" sz="1100" i="1" baseline="0" dirty="0" smtClean="0">
                <a:latin typeface="Calibri"/>
                <a:ea typeface="Calibri"/>
                <a:cs typeface="Calibri"/>
                <a:sym typeface="Calibri"/>
              </a:rPr>
              <a:t> this session</a:t>
            </a:r>
            <a:r>
              <a:rPr lang="en-US" sz="1100" i="1" dirty="0" smtClean="0">
                <a:latin typeface="Calibri"/>
                <a:ea typeface="Calibri"/>
                <a:cs typeface="Calibri"/>
                <a:sym typeface="Calibri"/>
              </a:rPr>
              <a:t>.</a:t>
            </a:r>
            <a:r>
              <a:rPr lang="en-US" sz="1100" i="1" baseline="0" dirty="0" smtClean="0">
                <a:latin typeface="Calibri"/>
                <a:ea typeface="Calibri"/>
                <a:cs typeface="Calibri"/>
                <a:sym typeface="Calibri"/>
              </a:rPr>
              <a:t> When you hear the word self-advocacy what comes to mind?” </a:t>
            </a:r>
            <a:r>
              <a:rPr lang="en-US" sz="1100" i="0" baseline="0" dirty="0" smtClean="0">
                <a:latin typeface="Calibri"/>
                <a:ea typeface="Calibri"/>
                <a:cs typeface="Calibri"/>
                <a:sym typeface="Calibri"/>
              </a:rPr>
              <a:t>(Take ideas.)</a:t>
            </a:r>
            <a:endParaRPr lang="en-US" sz="1100" i="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100" b="0" u="none"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0" i="1" u="none" baseline="0" dirty="0" smtClean="0">
                <a:latin typeface="Calibri"/>
                <a:ea typeface="Calibri"/>
                <a:cs typeface="Calibri"/>
                <a:sym typeface="Calibri"/>
              </a:rPr>
              <a:t>“Self-advocacy is about being able to tell others what you think, feel, and need. When it comes to medical appointments, from dealing with the front desk to your care providers, this means a few things. It means feeling free to ask questions. Ask as many questions as you need to, until you understand everything other person is saying. (Taking notes in your phone or on paper is a great idea.) Self-advocacy also means telling the medical professionals what they need to know- from the front desk to the nurse, doctor, or other care provider. Give them as much detailed information as possible. Don’t assume that they reviewed your chart from prior visits or that they understand what’s going on with you.”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100" b="0" u="none" baseline="0" dirty="0" smtClean="0">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0" i="1" u="none" baseline="0" dirty="0" smtClean="0">
                <a:latin typeface="Calibri"/>
                <a:ea typeface="Calibri"/>
                <a:cs typeface="Calibri"/>
                <a:sym typeface="Calibri"/>
              </a:rPr>
              <a:t>“Without giving names or sharing anyone’s personal medical information, can anyone share an example of when someone did a great job of using self-advocacy skills? Or an example of a time someone left a medical appointment kicking themselves for not being a better self-advocate?” </a:t>
            </a:r>
            <a:r>
              <a:rPr lang="en-US" sz="1100" b="0" i="0" u="none" baseline="0" dirty="0" smtClean="0">
                <a:latin typeface="Calibri"/>
                <a:ea typeface="Calibri"/>
                <a:cs typeface="Calibri"/>
                <a:sym typeface="Calibri"/>
              </a:rPr>
              <a:t>(Take examples </a:t>
            </a:r>
            <a:r>
              <a:rPr lang="en-US" sz="1100" b="0" u="none" baseline="0" dirty="0" smtClean="0">
                <a:latin typeface="Calibri"/>
                <a:ea typeface="Calibri"/>
                <a:cs typeface="Calibri"/>
                <a:sym typeface="Calibri"/>
              </a:rPr>
              <a:t>and discuss. Presenters may need to share an example to get the group going.) </a:t>
            </a:r>
            <a:endParaRPr lang="en-US" sz="1100" b="0" u="none" dirty="0" smtClean="0">
              <a:latin typeface="Calibri"/>
              <a:ea typeface="Calibri"/>
              <a:cs typeface="Calibri"/>
              <a:sym typeface="Calibri"/>
            </a:endParaRPr>
          </a:p>
          <a:p>
            <a:pPr lvl="0" rtl="0">
              <a:spcBef>
                <a:spcPts val="0"/>
              </a:spcBef>
              <a:buNone/>
            </a:pPr>
            <a:endParaRPr lang="en-US" sz="1100" dirty="0" smtClean="0">
              <a:latin typeface="Calibri"/>
              <a:ea typeface="Calibri"/>
              <a:cs typeface="Calibri"/>
              <a:sym typeface="Calibri"/>
            </a:endParaRPr>
          </a:p>
          <a:p>
            <a:pPr lvl="0" rtl="0">
              <a:spcBef>
                <a:spcPts val="0"/>
              </a:spcBef>
              <a:buNone/>
            </a:pPr>
            <a:endParaRPr lang="en-US" sz="1100" dirty="0" smtClean="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100" b="1" i="0" u="sng" strike="noStrike" kern="0" cap="none" spc="0" normalizeH="0" baseline="0" noProof="0" dirty="0" smtClean="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756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1"/>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1561018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62908197"/>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DF68E2-58F2-4D09-BE8B-E3BD06533059}"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598246392"/>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8FC5F6-F338-4AE4-BB23-26385BCFC423}"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18600016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63856145"/>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AB4D41-86C1-4908-B66A-0B50CEB3BF29}"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04688477"/>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426E2C-56C1-4E0D-A793-0088A7FDD37E}" type="datetimeFigureOut">
              <a:rPr lang="en-US" smtClean="0"/>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397763668"/>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C39B41-D8B5-4052-B551-9B5525EAA8B6}" type="datetimeFigureOut">
              <a:rPr lang="en-US" smtClean="0"/>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876606948"/>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6170F-50C3-488C-AF94-A1C004A4437C}" type="datetimeFigureOut">
              <a:rPr lang="en-US" smtClean="0"/>
              <a:t>5/8/2020</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5" name="Picture 4"/>
          <p:cNvPicPr>
            <a:picLocks noChangeAspect="1"/>
          </p:cNvPicPr>
          <p:nvPr userDrawn="1"/>
        </p:nvPicPr>
        <p:blipFill rotWithShape="1">
          <a:blip r:embed="rId2"/>
          <a:srcRect t="14068" b="20083"/>
          <a:stretch/>
        </p:blipFill>
        <p:spPr>
          <a:xfrm>
            <a:off x="-1" y="4748880"/>
            <a:ext cx="1026405" cy="394620"/>
          </a:xfrm>
          <a:prstGeom prst="rect">
            <a:avLst/>
          </a:prstGeom>
        </p:spPr>
      </p:pic>
    </p:spTree>
    <p:extLst>
      <p:ext uri="{BB962C8B-B14F-4D97-AF65-F5344CB8AC3E}">
        <p14:creationId xmlns:p14="http://schemas.microsoft.com/office/powerpoint/2010/main" val="39145436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719059770"/>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205167868"/>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D6473-DF6D-4702-B328-E0DD40540A4E}"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358939090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1939090529"/>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F7E3A-B166-407D-9866-32884E7D5B37}"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4117850800"/>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0" y="372500"/>
            <a:ext cx="8520600" cy="7335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345999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2"/>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6443613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62800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0328734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95686693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457201"/>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2" y="457201"/>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27319739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6" name="Shape 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Shape 27"/>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Shape 28"/>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9" name="Shape 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5888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2110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3393708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12621334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0055085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8134149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5121730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6392301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2925868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57956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8550811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1165082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249458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173553256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2437932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5386060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2979594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6252561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3001694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4858408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1"/>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6237127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179792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94630791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1620443"/>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3"/>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83702404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10" y="1620738"/>
            <a:ext cx="3139217"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10" y="2052935"/>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8" y="1620738"/>
            <a:ext cx="3139214"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9" y="2052935"/>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4622030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1620443"/>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3"/>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6155941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2703552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2624081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4"/>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7"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3"/>
            <a:ext cx="2890896" cy="1938337"/>
          </a:xfrm>
        </p:spPr>
        <p:txBody>
          <a:bodyPr>
            <a:normAutofit/>
          </a:bodyPr>
          <a:lstStyle>
            <a:lvl1pPr marL="0" indent="0">
              <a:buNone/>
              <a:defRPr sz="1050"/>
            </a:lvl1pPr>
            <a:lvl2pPr marL="342788" indent="0">
              <a:buNone/>
              <a:defRPr sz="1050"/>
            </a:lvl2pPr>
            <a:lvl3pPr marL="685578" indent="0">
              <a:buNone/>
              <a:defRPr sz="900"/>
            </a:lvl3pPr>
            <a:lvl4pPr marL="1028366" indent="0">
              <a:buNone/>
              <a:defRPr sz="750"/>
            </a:lvl4pPr>
            <a:lvl5pPr marL="1371154" indent="0">
              <a:buNone/>
              <a:defRPr sz="750"/>
            </a:lvl5pPr>
            <a:lvl6pPr marL="1713944" indent="0">
              <a:buNone/>
              <a:defRPr sz="750"/>
            </a:lvl6pPr>
            <a:lvl7pPr marL="2056732" indent="0">
              <a:buNone/>
              <a:defRPr sz="750"/>
            </a:lvl7pPr>
            <a:lvl8pPr marL="2399520" indent="0">
              <a:buNone/>
              <a:defRPr sz="750"/>
            </a:lvl8pPr>
            <a:lvl9pPr marL="2742308"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8145252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1"/>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1"/>
            <a:ext cx="6447501" cy="2884289"/>
          </a:xfrm>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7416195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9397028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403872060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2"/>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0236542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8013876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8066730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956314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10" y="1620738"/>
            <a:ext cx="3139217"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10" y="2052935"/>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8" y="1620738"/>
            <a:ext cx="3139214"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9" y="2052935"/>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433303331"/>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457201"/>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2" y="457201"/>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628783937"/>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6" name="Shape 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Shape 27"/>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Shape 28"/>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9" name="Shape 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511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0356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45843112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596303757"/>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641477073"/>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503785564"/>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19466911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352236060"/>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554011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83540059"/>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398107170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952696846"/>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411955773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1DF8D-E7C9-4E9B-8B98-BCEC0DEF10F2}"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412241729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0" y="372500"/>
            <a:ext cx="8520600" cy="7335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 name="Picture 4"/>
          <p:cNvPicPr>
            <a:picLocks noChangeAspect="1"/>
          </p:cNvPicPr>
          <p:nvPr userDrawn="1"/>
        </p:nvPicPr>
        <p:blipFill rotWithShape="1">
          <a:blip r:embed="rId2"/>
          <a:srcRect t="14068" b="20083"/>
          <a:stretch/>
        </p:blipFill>
        <p:spPr>
          <a:xfrm>
            <a:off x="-1" y="4748880"/>
            <a:ext cx="1026405" cy="394620"/>
          </a:xfrm>
          <a:prstGeom prst="rect">
            <a:avLst/>
          </a:prstGeom>
        </p:spPr>
      </p:pic>
    </p:spTree>
    <p:extLst>
      <p:ext uri="{BB962C8B-B14F-4D97-AF65-F5344CB8AC3E}">
        <p14:creationId xmlns:p14="http://schemas.microsoft.com/office/powerpoint/2010/main" val="4294421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31958970"/>
      </p:ext>
    </p:extLst>
  </p:cSld>
  <p:clrMapOvr>
    <a:masterClrMapping/>
  </p:clrMapOvr>
  <p:timing>
    <p:tnLst>
      <p:par>
        <p:cTn id="1" dur="indefinite" restart="never" nodeType="tmRoot"/>
      </p:par>
    </p:tnLst>
  </p:timing>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35142723"/>
      </p:ext>
    </p:extLst>
  </p:cSld>
  <p:clrMapOvr>
    <a:masterClrMapping/>
  </p:clrMapOvr>
  <p:timing>
    <p:tnLst>
      <p:par>
        <p:cTn id="1" dur="indefinite" restart="never" nodeType="tmRoot"/>
      </p:par>
    </p:tnLst>
  </p:timing>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18477393"/>
      </p:ext>
    </p:extLst>
  </p:cSld>
  <p:clrMapOvr>
    <a:masterClrMapping/>
  </p:clrMapOvr>
  <p:timing>
    <p:tnLst>
      <p:par>
        <p:cTn id="1" dur="indefinite" restart="never" nodeType="tmRoot"/>
      </p:par>
    </p:tnLst>
  </p:timing>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0608024"/>
      </p:ext>
    </p:extLst>
  </p:cSld>
  <p:clrMapOvr>
    <a:masterClrMapping/>
  </p:clrMapOvr>
  <p:timing>
    <p:tnLst>
      <p:par>
        <p:cTn id="1" dur="indefinite" restart="never" nodeType="tmRoot"/>
      </p:par>
    </p:tnLst>
  </p:timing>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92930668"/>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07486069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79566337"/>
      </p:ext>
    </p:extLst>
  </p:cSld>
  <p:clrMapOvr>
    <a:masterClrMapping/>
  </p:clrMapOvr>
  <p:timing>
    <p:tnLst>
      <p:par>
        <p:cTn id="1" dur="indefinite" restart="never" nodeType="tmRoot"/>
      </p:par>
    </p:tnLst>
  </p:timing>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5763791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4965330"/>
      </p:ext>
    </p:extLst>
  </p:cSld>
  <p:clrMapOvr>
    <a:masterClrMapping/>
  </p:clrMapOvr>
  <p:timing>
    <p:tnLst>
      <p:par>
        <p:cTn id="1" dur="indefinite" restart="never" nodeType="tmRoot"/>
      </p:par>
    </p:tnLst>
  </p:timing>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5" name="Date Placeholder 4"/>
          <p:cNvSpPr>
            <a:spLocks noGrp="1"/>
          </p:cNvSpPr>
          <p:nvPr>
            <p:ph type="dt" sz="half" idx="10"/>
          </p:nvPr>
        </p:nvSpPr>
        <p:spPr/>
        <p:txBody>
          <a:bodyPr/>
          <a:lstStyle/>
          <a:p>
            <a:fld id="{B61BEF0D-F0BB-DE4B-95CE-6DB70DBA9567}" type="datetimeFigureOut">
              <a:rPr lang="en-US" smtClean="0"/>
              <a:pPr/>
              <a:t>5/8/2020</a:t>
            </a:fld>
            <a:endParaRPr lang="en-US" dirty="0"/>
          </a:p>
        </p:txBody>
      </p:sp>
    </p:spTree>
    <p:extLst>
      <p:ext uri="{BB962C8B-B14F-4D97-AF65-F5344CB8AC3E}">
        <p14:creationId xmlns:p14="http://schemas.microsoft.com/office/powerpoint/2010/main" val="2056496032"/>
      </p:ext>
    </p:extLst>
  </p:cSld>
  <p:clrMapOvr>
    <a:masterClrMapping/>
  </p:clrMapOvr>
  <p:timing>
    <p:tnLst>
      <p:par>
        <p:cTn id="1" dur="indefinite" restart="never" nodeType="tmRoot"/>
      </p:par>
    </p:tnLst>
  </p:timing>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20350794"/>
      </p:ext>
    </p:extLst>
  </p:cSld>
  <p:clrMapOvr>
    <a:masterClrMapping/>
  </p:clrMapOvr>
  <p:timing>
    <p:tnLst>
      <p:par>
        <p:cTn id="1" dur="indefinite" restart="never" nodeType="tmRoot"/>
      </p:par>
    </p:tnLst>
  </p:timing>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314027"/>
      </p:ext>
    </p:extLst>
  </p:cSld>
  <p:clrMapOvr>
    <a:masterClrMapping/>
  </p:clrMapOvr>
  <p:timing>
    <p:tnLst>
      <p:par>
        <p:cTn id="1" dur="indefinite" restart="never" nodeType="tmRoot"/>
      </p:par>
    </p:tnLst>
  </p:timing>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915232"/>
      </p:ext>
    </p:extLst>
  </p:cSld>
  <p:clrMapOvr>
    <a:masterClrMapping/>
  </p:clrMapOvr>
  <p:timing>
    <p:tnLst>
      <p:par>
        <p:cTn id="1" dur="indefinite" restart="never" nodeType="tmRoot"/>
      </p:par>
    </p:tnLst>
  </p:timing>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8714337"/>
      </p:ext>
    </p:extLst>
  </p:cSld>
  <p:clrMapOvr>
    <a:masterClrMapping/>
  </p:clrMapOvr>
  <p:timing>
    <p:tnLst>
      <p:par>
        <p:cTn id="1" dur="indefinite" restart="never" nodeType="tmRoot"/>
      </p:par>
    </p:tnLst>
  </p:timing>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49799144"/>
      </p:ext>
    </p:extLst>
  </p:cSld>
  <p:clrMapOvr>
    <a:masterClrMapping/>
  </p:clrMapOvr>
  <p:timing>
    <p:tnLst>
      <p:par>
        <p:cTn id="1" dur="indefinite" restart="never" nodeType="tmRoot"/>
      </p:par>
    </p:tnLst>
  </p:timing>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58195696"/>
      </p:ext>
    </p:extLst>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4"/>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7"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3"/>
            <a:ext cx="2890896" cy="1938337"/>
          </a:xfrm>
        </p:spPr>
        <p:txBody>
          <a:bodyPr>
            <a:normAutofit/>
          </a:bodyPr>
          <a:lstStyle>
            <a:lvl1pPr marL="0" indent="0">
              <a:buNone/>
              <a:defRPr sz="1050"/>
            </a:lvl1pPr>
            <a:lvl2pPr marL="342788" indent="0">
              <a:buNone/>
              <a:defRPr sz="1050"/>
            </a:lvl2pPr>
            <a:lvl3pPr marL="685578" indent="0">
              <a:buNone/>
              <a:defRPr sz="900"/>
            </a:lvl3pPr>
            <a:lvl4pPr marL="1028366" indent="0">
              <a:buNone/>
              <a:defRPr sz="750"/>
            </a:lvl4pPr>
            <a:lvl5pPr marL="1371154" indent="0">
              <a:buNone/>
              <a:defRPr sz="750"/>
            </a:lvl5pPr>
            <a:lvl6pPr marL="1713944" indent="0">
              <a:buNone/>
              <a:defRPr sz="750"/>
            </a:lvl6pPr>
            <a:lvl7pPr marL="2056732" indent="0">
              <a:buNone/>
              <a:defRPr sz="750"/>
            </a:lvl7pPr>
            <a:lvl8pPr marL="2399520" indent="0">
              <a:buNone/>
              <a:defRPr sz="750"/>
            </a:lvl8pPr>
            <a:lvl9pPr marL="2742308"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75817047"/>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06220955"/>
      </p:ext>
    </p:extLst>
  </p:cSld>
  <p:clrMapOvr>
    <a:masterClrMapping/>
  </p:clrMapOvr>
  <p:timing>
    <p:tnLst>
      <p:par>
        <p:cTn id="1" dur="indefinite" restart="never" nodeType="tmRoot"/>
      </p:par>
    </p:tnLst>
  </p:timing>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620655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1"/>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59114435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58873266"/>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480973308"/>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1620443"/>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3"/>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3683588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10" y="1620738"/>
            <a:ext cx="3139217"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10" y="2052935"/>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8" y="1620738"/>
            <a:ext cx="3139214" cy="432197"/>
          </a:xfrm>
        </p:spPr>
        <p:txBody>
          <a:bodyPr anchor="b">
            <a:noAutofit/>
          </a:bodyPr>
          <a:lstStyle>
            <a:lvl1pPr marL="0" indent="0">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9" y="2052935"/>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0583443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23506212"/>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15783482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4"/>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7"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3"/>
            <a:ext cx="2890896" cy="1938337"/>
          </a:xfrm>
        </p:spPr>
        <p:txBody>
          <a:bodyPr>
            <a:normAutofit/>
          </a:bodyPr>
          <a:lstStyle>
            <a:lvl1pPr marL="0" indent="0">
              <a:buNone/>
              <a:defRPr sz="1050"/>
            </a:lvl1pPr>
            <a:lvl2pPr marL="342788" indent="0">
              <a:buNone/>
              <a:defRPr sz="1050"/>
            </a:lvl2pPr>
            <a:lvl3pPr marL="685578" indent="0">
              <a:buNone/>
              <a:defRPr sz="900"/>
            </a:lvl3pPr>
            <a:lvl4pPr marL="1028366" indent="0">
              <a:buNone/>
              <a:defRPr sz="750"/>
            </a:lvl4pPr>
            <a:lvl5pPr marL="1371154" indent="0">
              <a:buNone/>
              <a:defRPr sz="750"/>
            </a:lvl5pPr>
            <a:lvl6pPr marL="1713944" indent="0">
              <a:buNone/>
              <a:defRPr sz="750"/>
            </a:lvl6pPr>
            <a:lvl7pPr marL="2056732" indent="0">
              <a:buNone/>
              <a:defRPr sz="750"/>
            </a:lvl7pPr>
            <a:lvl8pPr marL="2399520" indent="0">
              <a:buNone/>
              <a:defRPr sz="750"/>
            </a:lvl8pPr>
            <a:lvl9pPr marL="2742308"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18190783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1"/>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1"/>
            <a:ext cx="6447501" cy="2884289"/>
          </a:xfrm>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247193619"/>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1"/>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1"/>
            <a:ext cx="6447501" cy="2884289"/>
          </a:xfrm>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89524818"/>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7542832"/>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2846266840"/>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2"/>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73203256"/>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21628573"/>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350">
                <a:solidFill>
                  <a:schemeClr val="tx1">
                    <a:lumMod val="50000"/>
                    <a:lumOff val="50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77719314"/>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910064220"/>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457201"/>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2" y="457201"/>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71078752"/>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6" name="Shape 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Shape 27"/>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Shape 28"/>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9" name="Shape 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4952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031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6.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3"/>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3"/>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5/8/2020</a:t>
            </a:fld>
            <a:endParaRPr lang="en-US" dirty="0"/>
          </a:p>
        </p:txBody>
      </p:sp>
      <p:sp>
        <p:nvSpPr>
          <p:cNvPr id="5" name="Footer Placeholder 4"/>
          <p:cNvSpPr>
            <a:spLocks noGrp="1"/>
          </p:cNvSpPr>
          <p:nvPr>
            <p:ph type="ftr" sz="quarter" idx="3"/>
          </p:nvPr>
        </p:nvSpPr>
        <p:spPr>
          <a:xfrm>
            <a:off x="508001" y="4531023"/>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91440" tIns="45720" rIns="91440" bIns="45720" rtlCol="0" anchor="ctr"/>
          <a:lstStyle>
            <a:lvl1pPr algn="r">
              <a:defRPr sz="675">
                <a:solidFill>
                  <a:schemeClr val="accent1"/>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0034322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mc:AlternateContent xmlns:mc="http://schemas.openxmlformats.org/markup-compatibility/2006" xmlns:p14="http://schemas.microsoft.com/office/powerpoint/2010/main">
    <mc:Choice Requires="p14">
      <p:transition spd="slow" p14:dur="20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hf hdr="0" ftr="0" dt="0"/>
  <p:txStyles>
    <p:title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199" indent="-214308" algn="l" defTabSz="342892"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28" indent="-171446" algn="l" defTabSz="342892"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20"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12"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5/8/2020</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221608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3"/>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3"/>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5/8/2020</a:t>
            </a:fld>
            <a:endParaRPr lang="en-US" dirty="0"/>
          </a:p>
        </p:txBody>
      </p:sp>
      <p:sp>
        <p:nvSpPr>
          <p:cNvPr id="5" name="Footer Placeholder 4"/>
          <p:cNvSpPr>
            <a:spLocks noGrp="1"/>
          </p:cNvSpPr>
          <p:nvPr>
            <p:ph type="ftr" sz="quarter" idx="3"/>
          </p:nvPr>
        </p:nvSpPr>
        <p:spPr>
          <a:xfrm>
            <a:off x="508001" y="4531023"/>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91440" tIns="45720" rIns="91440" bIns="45720" rtlCol="0" anchor="ctr"/>
          <a:lstStyle>
            <a:lvl1pPr algn="r">
              <a:defRPr sz="675">
                <a:solidFill>
                  <a:schemeClr val="accent1"/>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0904011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mc:AlternateContent xmlns:mc="http://schemas.openxmlformats.org/markup-compatibility/2006" xmlns:p14="http://schemas.microsoft.com/office/powerpoint/2010/main">
    <mc:Choice Requires="p14">
      <p:transition spd="slow" p14:dur="20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hf hdr="0" ftr="0" dt="0"/>
  <p:txStyles>
    <p:title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199" indent="-214308" algn="l" defTabSz="342892"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28" indent="-171446" algn="l" defTabSz="342892"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20"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12"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C1DF8D-E7C9-4E9B-8B98-BCEC0DEF10F2}" type="datetimeFigureOut">
              <a:rPr lang="en-US" smtClean="0"/>
              <a:t>5/8/2020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lvl="0" algn="r">
              <a:spcBef>
                <a:spcPts val="0"/>
              </a:spcBef>
              <a:buNone/>
            </a:pPr>
            <a:fld id="{00000000-1234-1234-1234-123412341234}" type="slidenum">
              <a:rPr lang="en" sz="1000" smtClean="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4694636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5/8/2020</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6312351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mc:AlternateContent xmlns:mc="http://schemas.openxmlformats.org/markup-compatibility/2006" xmlns:p14="http://schemas.microsoft.com/office/powerpoint/2010/main">
    <mc:Choice Requires="p14">
      <p:transition spd="slow" p14:dur="30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3"/>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3"/>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5/8/2020</a:t>
            </a:fld>
            <a:endParaRPr lang="en-US" dirty="0"/>
          </a:p>
        </p:txBody>
      </p:sp>
      <p:sp>
        <p:nvSpPr>
          <p:cNvPr id="5" name="Footer Placeholder 4"/>
          <p:cNvSpPr>
            <a:spLocks noGrp="1"/>
          </p:cNvSpPr>
          <p:nvPr>
            <p:ph type="ftr" sz="quarter" idx="3"/>
          </p:nvPr>
        </p:nvSpPr>
        <p:spPr>
          <a:xfrm>
            <a:off x="508001" y="4531023"/>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91440" tIns="45720" rIns="91440" bIns="45720" rtlCol="0" anchor="ctr"/>
          <a:lstStyle>
            <a:lvl1pPr algn="r">
              <a:defRPr sz="675">
                <a:solidFill>
                  <a:schemeClr val="accent1"/>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60121316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mc:AlternateContent xmlns:mc="http://schemas.openxmlformats.org/markup-compatibility/2006" xmlns:p14="http://schemas.microsoft.com/office/powerpoint/2010/main">
    <mc:Choice Requires="p14">
      <p:transition spd="slow" p14:dur="2000">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hf hdr="0" ftr="0" dt="0"/>
  <p:txStyles>
    <p:title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199" indent="-214308" algn="l" defTabSz="342892"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28" indent="-171446" algn="l" defTabSz="342892"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20"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12"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5/8/2020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58170918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64.xml"/><Relationship Id="rId5" Type="http://schemas.openxmlformats.org/officeDocument/2006/relationships/image" Target="../media/image13.jpg"/><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6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hyperlink" Target="mailto:NTHCS@Nemours.org" TargetMode="External"/><Relationship Id="rId7" Type="http://schemas.openxmlformats.org/officeDocument/2006/relationships/hyperlink" Target="https://www.movinghealthcareupstream.org/sign-in-or-register/" TargetMode="External"/><Relationship Id="rId2" Type="http://schemas.openxmlformats.org/officeDocument/2006/relationships/notesSlide" Target="../notesSlides/notesSlide2.xml"/><Relationship Id="rId1" Type="http://schemas.openxmlformats.org/officeDocument/2006/relationships/slideLayout" Target="../slideLayouts/slideLayout103.xml"/><Relationship Id="rId6" Type="http://schemas.openxmlformats.org/officeDocument/2006/relationships/hyperlink" Target="https://www.movinghealthcareupstream.org/navigating-the-health-care-system/" TargetMode="External"/><Relationship Id="rId5" Type="http://schemas.openxmlformats.org/officeDocument/2006/relationships/hyperlink" Target="https://youtu.be/bDHEEV0M62Y" TargetMode="External"/><Relationship Id="rId4" Type="http://schemas.openxmlformats.org/officeDocument/2006/relationships/hyperlink" Target="https://www.youtube.com/watch?v=oC42iLvGRD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create.kahoot.it/share/cdc73c98-d435-4351-9a6b-9c0c240b9279" TargetMode="External"/><Relationship Id="rId2" Type="http://schemas.openxmlformats.org/officeDocument/2006/relationships/notesSlide" Target="../notesSlides/notesSlide25.xml"/><Relationship Id="rId1" Type="http://schemas.openxmlformats.org/officeDocument/2006/relationships/slideLayout" Target="../slideLayouts/slideLayout64.xml"/><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zSSoYmQS6Ng" TargetMode="External"/><Relationship Id="rId2" Type="http://schemas.openxmlformats.org/officeDocument/2006/relationships/notesSlide" Target="../notesSlides/notesSlide26.xml"/><Relationship Id="rId1" Type="http://schemas.openxmlformats.org/officeDocument/2006/relationships/slideLayout" Target="../slideLayouts/slideLayout59.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4.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hyperlink" Target="https://assist.dhss.delaware.gov/" TargetMode="External"/><Relationship Id="rId2" Type="http://schemas.openxmlformats.org/officeDocument/2006/relationships/notesSlide" Target="../notesSlides/notesSlide34.xml"/><Relationship Id="rId1" Type="http://schemas.openxmlformats.org/officeDocument/2006/relationships/slideLayout" Target="../slideLayouts/slideLayout6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oC42iLvGRDk" TargetMode="External"/><Relationship Id="rId2" Type="http://schemas.openxmlformats.org/officeDocument/2006/relationships/notesSlide" Target="../notesSlides/notesSlide4.xml"/><Relationship Id="rId1" Type="http://schemas.openxmlformats.org/officeDocument/2006/relationships/slideLayout" Target="../slideLayouts/slideLayout106.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0.xml"/><Relationship Id="rId1" Type="http://schemas.openxmlformats.org/officeDocument/2006/relationships/slideLayout" Target="../slideLayouts/slideLayout64.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a:spLocks noGrp="1"/>
          </p:cNvSpPr>
          <p:nvPr>
            <p:ph type="body" idx="1"/>
          </p:nvPr>
        </p:nvSpPr>
        <p:spPr>
          <a:xfrm>
            <a:off x="311700" y="1545400"/>
            <a:ext cx="8520600" cy="2340000"/>
          </a:xfrm>
          <a:prstGeom prst="rect">
            <a:avLst/>
          </a:prstGeom>
          <a:ln>
            <a:noFill/>
          </a:ln>
        </p:spPr>
        <p:txBody>
          <a:bodyPr spcFirstLastPara="1" wrap="square" lIns="91425" tIns="91425" rIns="91425" bIns="91425" anchor="t" anchorCtr="0">
            <a:noAutofit/>
          </a:bodyPr>
          <a:lstStyle/>
          <a:p>
            <a:pPr marL="38100" lvl="0" rtl="0">
              <a:lnSpc>
                <a:spcPct val="100000"/>
              </a:lnSpc>
              <a:spcBef>
                <a:spcPts val="0"/>
              </a:spcBef>
              <a:spcAft>
                <a:spcPts val="0"/>
              </a:spcAft>
              <a:buClr>
                <a:srgbClr val="000000"/>
              </a:buClr>
              <a:buSzPts val="3000"/>
            </a:pPr>
            <a:endParaRPr lang="en-US" sz="3000" dirty="0" smtClean="0">
              <a:solidFill>
                <a:srgbClr val="000000"/>
              </a:solidFill>
              <a:latin typeface="Calibri"/>
              <a:ea typeface="Calibri"/>
              <a:cs typeface="Calibri"/>
              <a:sym typeface="Calibri"/>
            </a:endParaRPr>
          </a:p>
          <a:p>
            <a:pPr marL="38100" lvl="0" rtl="0">
              <a:lnSpc>
                <a:spcPct val="100000"/>
              </a:lnSpc>
              <a:spcBef>
                <a:spcPts val="0"/>
              </a:spcBef>
              <a:spcAft>
                <a:spcPts val="0"/>
              </a:spcAft>
              <a:buClr>
                <a:srgbClr val="000000"/>
              </a:buClr>
              <a:buSzPts val="3000"/>
            </a:pPr>
            <a:endParaRPr lang="en-US" sz="3000" dirty="0">
              <a:solidFill>
                <a:srgbClr val="000000"/>
              </a:solidFill>
              <a:latin typeface="Calibri"/>
              <a:ea typeface="Calibri"/>
              <a:cs typeface="Calibri"/>
              <a:sym typeface="Calibri"/>
            </a:endParaRPr>
          </a:p>
          <a:p>
            <a:pPr marL="38100" lvl="0" rtl="0">
              <a:lnSpc>
                <a:spcPct val="100000"/>
              </a:lnSpc>
              <a:spcBef>
                <a:spcPts val="0"/>
              </a:spcBef>
              <a:spcAft>
                <a:spcPts val="0"/>
              </a:spcAft>
              <a:buClr>
                <a:srgbClr val="000000"/>
              </a:buClr>
              <a:buSzPts val="3000"/>
            </a:pPr>
            <a:endParaRPr lang="en-US" sz="3000" dirty="0" smtClean="0">
              <a:solidFill>
                <a:srgbClr val="000000"/>
              </a:solidFill>
              <a:latin typeface="Calibri"/>
              <a:ea typeface="Calibri"/>
              <a:cs typeface="Calibri"/>
              <a:sym typeface="Calibri"/>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31" t="5079" r="931" b="6942"/>
          <a:stretch/>
        </p:blipFill>
        <p:spPr>
          <a:xfrm>
            <a:off x="0" y="0"/>
            <a:ext cx="9156357" cy="5168214"/>
          </a:xfrm>
          <a:prstGeom prst="rect">
            <a:avLst/>
          </a:prstGeom>
        </p:spPr>
      </p:pic>
      <p:pic>
        <p:nvPicPr>
          <p:cNvPr id="6" name="Picture 5"/>
          <p:cNvPicPr>
            <a:picLocks noChangeAspect="1"/>
          </p:cNvPicPr>
          <p:nvPr/>
        </p:nvPicPr>
        <p:blipFill>
          <a:blip r:embed="rId4"/>
          <a:stretch>
            <a:fillRect/>
          </a:stretch>
        </p:blipFill>
        <p:spPr>
          <a:xfrm>
            <a:off x="6933547" y="4228972"/>
            <a:ext cx="2222810" cy="914528"/>
          </a:xfrm>
          <a:prstGeom prst="rect">
            <a:avLst/>
          </a:prstGeom>
          <a:ln w="19050">
            <a:solidFill>
              <a:schemeClr val="accent1"/>
            </a:solidFill>
          </a:ln>
        </p:spPr>
      </p:pic>
      <p:sp>
        <p:nvSpPr>
          <p:cNvPr id="13" name="TextBox 12"/>
          <p:cNvSpPr txBox="1"/>
          <p:nvPr/>
        </p:nvSpPr>
        <p:spPr>
          <a:xfrm>
            <a:off x="0" y="0"/>
            <a:ext cx="9144000" cy="954107"/>
          </a:xfrm>
          <a:prstGeom prst="rect">
            <a:avLst/>
          </a:prstGeom>
          <a:solidFill>
            <a:schemeClr val="accent4">
              <a:lumMod val="20000"/>
              <a:lumOff val="80000"/>
              <a:alpha val="27000"/>
            </a:schemeClr>
          </a:solidFill>
        </p:spPr>
        <p:txBody>
          <a:bodyPr wrap="square" rtlCol="0">
            <a:spAutoFit/>
          </a:bodyPr>
          <a:lstStyle/>
          <a:p>
            <a:pPr algn="ctr"/>
            <a:r>
              <a:rPr lang="en-US" sz="2800" b="1" i="1" dirty="0" smtClean="0">
                <a:solidFill>
                  <a:schemeClr val="tx1"/>
                </a:solidFill>
                <a:latin typeface="+mn-lt"/>
              </a:rPr>
              <a:t>Navigating the Health Care System: </a:t>
            </a:r>
          </a:p>
          <a:p>
            <a:pPr algn="ctr"/>
            <a:r>
              <a:rPr lang="en-US" sz="2800" b="1" dirty="0" smtClean="0">
                <a:solidFill>
                  <a:schemeClr val="tx1"/>
                </a:solidFill>
                <a:latin typeface="+mn-lt"/>
              </a:rPr>
              <a:t>Health Literacy Tips &amp; Tricks for Adults</a:t>
            </a:r>
            <a:endParaRPr lang="en-US" sz="2800" b="1" dirty="0">
              <a:solidFill>
                <a:schemeClr val="tx1"/>
              </a:solidFill>
              <a:latin typeface="+mn-lt"/>
            </a:endParaRPr>
          </a:p>
        </p:txBody>
      </p:sp>
    </p:spTree>
    <p:extLst>
      <p:ext uri="{BB962C8B-B14F-4D97-AF65-F5344CB8AC3E}">
        <p14:creationId xmlns:p14="http://schemas.microsoft.com/office/powerpoint/2010/main" val="3720155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9" name="Shape 109" descr="Image result for peanut butter and jelly sandwich clip art"/>
          <p:cNvPicPr preferRelativeResize="0"/>
          <p:nvPr/>
        </p:nvPicPr>
        <p:blipFill>
          <a:blip r:embed="rId3">
            <a:alphaModFix/>
          </a:blip>
          <a:stretch>
            <a:fillRect/>
          </a:stretch>
        </p:blipFill>
        <p:spPr>
          <a:xfrm>
            <a:off x="548974" y="1953187"/>
            <a:ext cx="2471524" cy="1985674"/>
          </a:xfrm>
          <a:prstGeom prst="rect">
            <a:avLst/>
          </a:prstGeom>
          <a:noFill/>
          <a:ln>
            <a:noFill/>
          </a:ln>
        </p:spPr>
      </p:pic>
      <p:sp>
        <p:nvSpPr>
          <p:cNvPr id="110" name="Shape 110"/>
          <p:cNvSpPr txBox="1"/>
          <p:nvPr/>
        </p:nvSpPr>
        <p:spPr>
          <a:xfrm>
            <a:off x="3229325" y="1648675"/>
            <a:ext cx="5721900" cy="2594700"/>
          </a:xfrm>
          <a:prstGeom prst="rect">
            <a:avLst/>
          </a:prstGeom>
          <a:noFill/>
          <a:ln>
            <a:noFill/>
          </a:ln>
        </p:spPr>
        <p:txBody>
          <a:bodyPr lIns="91425" tIns="91425" rIns="91425" bIns="91425" anchor="t" anchorCtr="0">
            <a:noAutofit/>
          </a:bodyPr>
          <a:lstStyle/>
          <a:p>
            <a:pPr lvl="0" rtl="0">
              <a:spcBef>
                <a:spcPts val="0"/>
              </a:spcBef>
              <a:buNone/>
            </a:pPr>
            <a:r>
              <a:rPr lang="en" sz="3200" dirty="0">
                <a:latin typeface="+mn-lt"/>
              </a:rPr>
              <a:t>Does everyone make their PB&amp;J the same way?</a:t>
            </a:r>
          </a:p>
          <a:p>
            <a:pPr lvl="0" rtl="0">
              <a:spcBef>
                <a:spcPts val="0"/>
              </a:spcBef>
              <a:buNone/>
            </a:pPr>
            <a:endParaRPr sz="3200" dirty="0">
              <a:latin typeface="+mn-lt"/>
            </a:endParaRPr>
          </a:p>
          <a:p>
            <a:pPr lvl="0" rtl="0">
              <a:spcBef>
                <a:spcPts val="0"/>
              </a:spcBef>
              <a:buNone/>
            </a:pPr>
            <a:r>
              <a:rPr lang="en" sz="3200" dirty="0">
                <a:latin typeface="+mn-lt"/>
              </a:rPr>
              <a:t>How would someone </a:t>
            </a:r>
            <a:r>
              <a:rPr lang="en" sz="3200" dirty="0" smtClean="0">
                <a:latin typeface="+mn-lt"/>
              </a:rPr>
              <a:t>else know EXACTLY how </a:t>
            </a:r>
            <a:r>
              <a:rPr lang="en" sz="3200" dirty="0">
                <a:latin typeface="+mn-lt"/>
              </a:rPr>
              <a:t>to make your PB&amp;J?</a:t>
            </a:r>
          </a:p>
          <a:p>
            <a:pPr lvl="0" rtl="0">
              <a:spcBef>
                <a:spcPts val="0"/>
              </a:spcBef>
              <a:buNone/>
            </a:pPr>
            <a:endParaRPr sz="3200" dirty="0">
              <a:latin typeface="+mn-lt"/>
            </a:endParaRPr>
          </a:p>
        </p:txBody>
      </p:sp>
      <p:sp>
        <p:nvSpPr>
          <p:cNvPr id="111" name="Shape 111"/>
          <p:cNvSpPr txBox="1"/>
          <p:nvPr/>
        </p:nvSpPr>
        <p:spPr>
          <a:xfrm>
            <a:off x="3020498" y="2192575"/>
            <a:ext cx="5223600" cy="2050800"/>
          </a:xfrm>
          <a:prstGeom prst="rect">
            <a:avLst/>
          </a:prstGeom>
          <a:noFill/>
          <a:ln>
            <a:noFill/>
          </a:ln>
        </p:spPr>
        <p:txBody>
          <a:bodyPr lIns="91425" tIns="91425" rIns="91425" bIns="91425" anchor="t" anchorCtr="0">
            <a:noAutofit/>
          </a:bodyPr>
          <a:lstStyle/>
          <a:p>
            <a:pPr lvl="0" algn="ctr" rtl="0">
              <a:spcBef>
                <a:spcPts val="0"/>
              </a:spcBef>
              <a:buNone/>
            </a:pPr>
            <a:r>
              <a:rPr lang="en" sz="4000" dirty="0">
                <a:latin typeface="+mn-lt"/>
              </a:rPr>
              <a:t>How does this relate to </a:t>
            </a:r>
            <a:r>
              <a:rPr lang="en" sz="4000" dirty="0" smtClean="0">
                <a:latin typeface="+mn-lt"/>
              </a:rPr>
              <a:t>self-advocacy </a:t>
            </a:r>
            <a:r>
              <a:rPr lang="en" sz="4000" dirty="0">
                <a:latin typeface="+mn-lt"/>
              </a:rPr>
              <a:t>and health care?</a:t>
            </a:r>
          </a:p>
        </p:txBody>
      </p:sp>
      <p:sp>
        <p:nvSpPr>
          <p:cNvPr id="10" name="TextBox 9"/>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Self-Advocacy: Making a PB&amp;J</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10"/>
                                        </p:tgtEl>
                                        <p:attrNameLst>
                                          <p:attrName>ppt_w</p:attrName>
                                        </p:attrNameLst>
                                      </p:cBhvr>
                                      <p:tavLst>
                                        <p:tav tm="0">
                                          <p:val>
                                            <p:strVal val="#ppt_w"/>
                                          </p:val>
                                        </p:tav>
                                        <p:tav tm="100000">
                                          <p:val>
                                            <p:strVal val="0"/>
                                          </p:val>
                                        </p:tav>
                                      </p:tavLst>
                                    </p:anim>
                                    <p:anim calcmode="lin" valueType="num">
                                      <p:cBhvr additive="base">
                                        <p:cTn id="7" dur="1000"/>
                                        <p:tgtEl>
                                          <p:spTgt spid="110"/>
                                        </p:tgtEl>
                                        <p:attrNameLst>
                                          <p:attrName>ppt_h</p:attrName>
                                        </p:attrNameLst>
                                      </p:cBhvr>
                                      <p:tavLst>
                                        <p:tav tm="0">
                                          <p:val>
                                            <p:strVal val="#ppt_h"/>
                                          </p:val>
                                        </p:tav>
                                        <p:tav tm="100000">
                                          <p:val>
                                            <p:strVal val="0"/>
                                          </p:val>
                                        </p:tav>
                                      </p:tavLst>
                                    </p:anim>
                                    <p:set>
                                      <p:cBhvr>
                                        <p:cTn id="8" dur="1" fill="hold">
                                          <p:stCondLst>
                                            <p:cond delay="1000"/>
                                          </p:stCondLst>
                                        </p:cTn>
                                        <p:tgtEl>
                                          <p:spTgt spid="110"/>
                                        </p:tgtEl>
                                        <p:attrNameLst>
                                          <p:attrName>style.visibility</p:attrName>
                                        </p:attrNameLst>
                                      </p:cBhvr>
                                      <p:to>
                                        <p:strVal val="hidden"/>
                                      </p:to>
                                    </p:set>
                                  </p:childTnLst>
                                </p:cTn>
                              </p:par>
                            </p:childTnLst>
                          </p:cTn>
                        </p:par>
                        <p:par>
                          <p:cTn id="9" fill="hold">
                            <p:stCondLst>
                              <p:cond delay="1001"/>
                            </p:stCondLst>
                            <p:childTnLst>
                              <p:par>
                                <p:cTn id="10" presetID="23" presetClass="entr" presetSubtype="16" fill="hold" nodeType="after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additive="base">
                                        <p:cTn id="12" dur="1000"/>
                                        <p:tgtEl>
                                          <p:spTgt spid="111"/>
                                        </p:tgtEl>
                                        <p:attrNameLst>
                                          <p:attrName>ppt_w</p:attrName>
                                        </p:attrNameLst>
                                      </p:cBhvr>
                                      <p:tavLst>
                                        <p:tav tm="0">
                                          <p:val>
                                            <p:strVal val="0"/>
                                          </p:val>
                                        </p:tav>
                                        <p:tav tm="100000">
                                          <p:val>
                                            <p:strVal val="#ppt_w"/>
                                          </p:val>
                                        </p:tav>
                                      </p:tavLst>
                                    </p:anim>
                                    <p:anim calcmode="lin" valueType="num">
                                      <p:cBhvr additive="base">
                                        <p:cTn id="13" dur="1000"/>
                                        <p:tgtEl>
                                          <p:spTgt spid="1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9" name="Shape 119"/>
          <p:cNvSpPr txBox="1"/>
          <p:nvPr/>
        </p:nvSpPr>
        <p:spPr>
          <a:xfrm>
            <a:off x="952688" y="1450476"/>
            <a:ext cx="3365400" cy="945000"/>
          </a:xfrm>
          <a:prstGeom prst="rect">
            <a:avLst/>
          </a:prstGeom>
          <a:noFill/>
          <a:ln>
            <a:noFill/>
          </a:ln>
        </p:spPr>
        <p:txBody>
          <a:bodyPr lIns="91425" tIns="91425" rIns="91425" bIns="91425" anchor="t" anchorCtr="0">
            <a:noAutofit/>
          </a:bodyPr>
          <a:lstStyle/>
          <a:p>
            <a:pPr lvl="0" algn="ctr">
              <a:spcBef>
                <a:spcPts val="0"/>
              </a:spcBef>
              <a:buNone/>
            </a:pPr>
            <a:r>
              <a:rPr lang="en" sz="3000" dirty="0" smtClean="0">
                <a:latin typeface="+mn-lt"/>
              </a:rPr>
              <a:t>Which qualities do </a:t>
            </a:r>
            <a:r>
              <a:rPr lang="en" sz="3000" dirty="0">
                <a:latin typeface="+mn-lt"/>
              </a:rPr>
              <a:t>I already </a:t>
            </a:r>
            <a:r>
              <a:rPr lang="en" sz="3000" dirty="0" smtClean="0">
                <a:latin typeface="+mn-lt"/>
              </a:rPr>
              <a:t>have?</a:t>
            </a:r>
            <a:endParaRPr lang="en" sz="3000" dirty="0">
              <a:latin typeface="+mn-lt"/>
            </a:endParaRPr>
          </a:p>
        </p:txBody>
      </p:sp>
      <p:sp>
        <p:nvSpPr>
          <p:cNvPr id="120" name="Shape 120"/>
          <p:cNvSpPr txBox="1"/>
          <p:nvPr/>
        </p:nvSpPr>
        <p:spPr>
          <a:xfrm>
            <a:off x="4942125" y="1450476"/>
            <a:ext cx="3365400" cy="945000"/>
          </a:xfrm>
          <a:prstGeom prst="rect">
            <a:avLst/>
          </a:prstGeom>
          <a:noFill/>
          <a:ln>
            <a:noFill/>
          </a:ln>
        </p:spPr>
        <p:txBody>
          <a:bodyPr lIns="91425" tIns="91425" rIns="91425" bIns="91425" anchor="t" anchorCtr="0">
            <a:noAutofit/>
          </a:bodyPr>
          <a:lstStyle/>
          <a:p>
            <a:pPr lvl="0" algn="ctr" rtl="0">
              <a:spcBef>
                <a:spcPts val="0"/>
              </a:spcBef>
              <a:buNone/>
            </a:pPr>
            <a:r>
              <a:rPr lang="en" sz="3000" i="1" dirty="0" smtClean="0">
                <a:latin typeface="+mn-lt"/>
              </a:rPr>
              <a:t>Which</a:t>
            </a:r>
            <a:r>
              <a:rPr lang="en" sz="3000" b="1" i="1" dirty="0" smtClean="0">
                <a:latin typeface="+mn-lt"/>
              </a:rPr>
              <a:t> </a:t>
            </a:r>
            <a:r>
              <a:rPr lang="en" sz="3000" dirty="0" smtClean="0">
                <a:latin typeface="+mn-lt"/>
              </a:rPr>
              <a:t>qualities do </a:t>
            </a:r>
            <a:r>
              <a:rPr lang="en" sz="3000" dirty="0">
                <a:latin typeface="+mn-lt"/>
              </a:rPr>
              <a:t>I want to work </a:t>
            </a:r>
            <a:r>
              <a:rPr lang="en" sz="3000" dirty="0" smtClean="0">
                <a:latin typeface="+mn-lt"/>
              </a:rPr>
              <a:t>on?</a:t>
            </a:r>
            <a:endParaRPr lang="en" sz="3000" dirty="0">
              <a:latin typeface="+mn-lt"/>
            </a:endParaRPr>
          </a:p>
        </p:txBody>
      </p:sp>
      <p:sp>
        <p:nvSpPr>
          <p:cNvPr id="121" name="Shape 121"/>
          <p:cNvSpPr txBox="1"/>
          <p:nvPr/>
        </p:nvSpPr>
        <p:spPr>
          <a:xfrm>
            <a:off x="374550" y="1434338"/>
            <a:ext cx="8394900" cy="945000"/>
          </a:xfrm>
          <a:prstGeom prst="rect">
            <a:avLst/>
          </a:prstGeom>
          <a:noFill/>
          <a:ln>
            <a:noFill/>
          </a:ln>
        </p:spPr>
        <p:txBody>
          <a:bodyPr lIns="91425" tIns="91425" rIns="91425" bIns="91425" anchor="t" anchorCtr="0">
            <a:noAutofit/>
          </a:bodyPr>
          <a:lstStyle/>
          <a:p>
            <a:pPr lvl="0" algn="ctr" rtl="0">
              <a:spcBef>
                <a:spcPts val="0"/>
              </a:spcBef>
              <a:buNone/>
            </a:pPr>
            <a:r>
              <a:rPr lang="en" sz="3000" i="1" dirty="0" smtClean="0">
                <a:latin typeface="+mn-lt"/>
                <a:cs typeface="Arial" panose="020B0604020202020204" pitchFamily="34" charset="0"/>
              </a:rPr>
              <a:t>What tips will you use to strengthen your self-advocacy skills? </a:t>
            </a:r>
            <a:endParaRPr lang="en" sz="3000" dirty="0">
              <a:latin typeface="+mn-lt"/>
              <a:cs typeface="Arial" panose="020B0604020202020204" pitchFamily="34" charset="0"/>
            </a:endParaRPr>
          </a:p>
        </p:txBody>
      </p:sp>
      <p:sp>
        <p:nvSpPr>
          <p:cNvPr id="122" name="Shape 122"/>
          <p:cNvSpPr txBox="1"/>
          <p:nvPr/>
        </p:nvSpPr>
        <p:spPr>
          <a:xfrm>
            <a:off x="1368450" y="2773325"/>
            <a:ext cx="6254700" cy="1657200"/>
          </a:xfrm>
          <a:prstGeom prst="rect">
            <a:avLst/>
          </a:prstGeom>
          <a:noFill/>
          <a:ln w="38100" cap="flat" cmpd="dbl">
            <a:solidFill>
              <a:srgbClr val="000000"/>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 sz="1200" b="1"/>
              <a:t>Tips for self advocacy:</a:t>
            </a:r>
            <a:r>
              <a:rPr lang="en" sz="1200" b="1" baseline="30000"/>
              <a:t>7</a:t>
            </a:r>
          </a:p>
          <a:p>
            <a:pPr lvl="0">
              <a:spcBef>
                <a:spcPts val="0"/>
              </a:spcBef>
              <a:buNone/>
            </a:pPr>
            <a:endParaRPr sz="600" b="1" baseline="30000" dirty="0"/>
          </a:p>
          <a:p>
            <a:pPr marL="457200" lvl="0" indent="-304800" rtl="0">
              <a:spcBef>
                <a:spcPts val="0"/>
              </a:spcBef>
              <a:buSzPct val="100000"/>
              <a:buChar char="●"/>
            </a:pPr>
            <a:r>
              <a:rPr lang="en" sz="1200"/>
              <a:t>Know and understand your rights and responsibilities.</a:t>
            </a:r>
          </a:p>
          <a:p>
            <a:pPr marL="457200" lvl="0" indent="-304800" rtl="0">
              <a:spcBef>
                <a:spcPts val="0"/>
              </a:spcBef>
              <a:buSzPct val="100000"/>
              <a:buChar char="●"/>
            </a:pPr>
            <a:r>
              <a:rPr lang="en" sz="1200"/>
              <a:t>Learn all you can about your needs, strengths, and weaknesses.</a:t>
            </a:r>
          </a:p>
          <a:p>
            <a:pPr marL="457200" lvl="0" indent="-304800" rtl="0">
              <a:spcBef>
                <a:spcPts val="0"/>
              </a:spcBef>
              <a:buSzPct val="100000"/>
              <a:buChar char="●"/>
            </a:pPr>
            <a:r>
              <a:rPr lang="en" sz="1200"/>
              <a:t>Know what accommodations you may need as well as why you need them.</a:t>
            </a:r>
          </a:p>
          <a:p>
            <a:pPr marL="457200" lvl="0" indent="-304800" rtl="0">
              <a:spcBef>
                <a:spcPts val="0"/>
              </a:spcBef>
              <a:buSzPct val="100000"/>
              <a:buChar char="●"/>
            </a:pPr>
            <a:r>
              <a:rPr lang="en" sz="1200"/>
              <a:t>Know how to effectively and assertively communicate your needs and preferences.</a:t>
            </a:r>
          </a:p>
          <a:p>
            <a:pPr marL="457200" lvl="0" indent="-304800" rtl="0">
              <a:spcBef>
                <a:spcPts val="0"/>
              </a:spcBef>
              <a:buSzPct val="100000"/>
              <a:buChar char="●"/>
            </a:pPr>
            <a:r>
              <a:rPr lang="en" sz="1200"/>
              <a:t>Find out who key people are and how to contact them if necessary.</a:t>
            </a:r>
          </a:p>
          <a:p>
            <a:pPr marL="457200" lvl="0" indent="-304800">
              <a:spcBef>
                <a:spcPts val="0"/>
              </a:spcBef>
              <a:buSzPct val="100000"/>
              <a:buChar char="●"/>
            </a:pPr>
            <a:r>
              <a:rPr lang="en" sz="1200"/>
              <a:t>Be willing to ask questions when something is unclear or you need clarification.</a:t>
            </a:r>
          </a:p>
        </p:txBody>
      </p:sp>
      <p:pic>
        <p:nvPicPr>
          <p:cNvPr id="123" name="Shape 123"/>
          <p:cNvPicPr preferRelativeResize="0"/>
          <p:nvPr/>
        </p:nvPicPr>
        <p:blipFill>
          <a:blip r:embed="rId3">
            <a:alphaModFix/>
          </a:blip>
          <a:stretch>
            <a:fillRect/>
          </a:stretch>
        </p:blipFill>
        <p:spPr>
          <a:xfrm>
            <a:off x="1538287" y="2634025"/>
            <a:ext cx="5915025" cy="1924050"/>
          </a:xfrm>
          <a:prstGeom prst="rect">
            <a:avLst/>
          </a:prstGeom>
          <a:noFill/>
          <a:ln>
            <a:noFill/>
          </a:ln>
        </p:spPr>
      </p:pic>
      <p:sp>
        <p:nvSpPr>
          <p:cNvPr id="14" name="TextBox 13"/>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Self-Advocate Qualities</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19"/>
                                        </p:tgtEl>
                                        <p:attrNameLst>
                                          <p:attrName>ppt_w</p:attrName>
                                        </p:attrNameLst>
                                      </p:cBhvr>
                                      <p:tavLst>
                                        <p:tav tm="0">
                                          <p:val>
                                            <p:strVal val="#ppt_w"/>
                                          </p:val>
                                        </p:tav>
                                        <p:tav tm="100000">
                                          <p:val>
                                            <p:strVal val="0"/>
                                          </p:val>
                                        </p:tav>
                                      </p:tavLst>
                                    </p:anim>
                                    <p:anim calcmode="lin" valueType="num">
                                      <p:cBhvr additive="base">
                                        <p:cTn id="7" dur="1000"/>
                                        <p:tgtEl>
                                          <p:spTgt spid="119"/>
                                        </p:tgtEl>
                                        <p:attrNameLst>
                                          <p:attrName>ppt_h</p:attrName>
                                        </p:attrNameLst>
                                      </p:cBhvr>
                                      <p:tavLst>
                                        <p:tav tm="0">
                                          <p:val>
                                            <p:strVal val="#ppt_h"/>
                                          </p:val>
                                        </p:tav>
                                        <p:tav tm="100000">
                                          <p:val>
                                            <p:strVal val="0"/>
                                          </p:val>
                                        </p:tav>
                                      </p:tavLst>
                                    </p:anim>
                                    <p:set>
                                      <p:cBhvr>
                                        <p:cTn id="8" dur="1" fill="hold">
                                          <p:stCondLst>
                                            <p:cond delay="1000"/>
                                          </p:stCondLst>
                                        </p:cTn>
                                        <p:tgtEl>
                                          <p:spTgt spid="119"/>
                                        </p:tgtEl>
                                        <p:attrNameLst>
                                          <p:attrName>style.visibility</p:attrName>
                                        </p:attrNameLst>
                                      </p:cBhvr>
                                      <p:to>
                                        <p:strVal val="hidden"/>
                                      </p:to>
                                    </p:set>
                                  </p:childTnLst>
                                </p:cTn>
                              </p:par>
                              <p:par>
                                <p:cTn id="9" presetID="23" presetClass="exit" presetSubtype="32" fill="hold" nodeType="withEffect">
                                  <p:stCondLst>
                                    <p:cond delay="0"/>
                                  </p:stCondLst>
                                  <p:childTnLst>
                                    <p:anim calcmode="lin" valueType="num">
                                      <p:cBhvr additive="base">
                                        <p:cTn id="10" dur="1000"/>
                                        <p:tgtEl>
                                          <p:spTgt spid="120"/>
                                        </p:tgtEl>
                                        <p:attrNameLst>
                                          <p:attrName>ppt_w</p:attrName>
                                        </p:attrNameLst>
                                      </p:cBhvr>
                                      <p:tavLst>
                                        <p:tav tm="0">
                                          <p:val>
                                            <p:strVal val="#ppt_w"/>
                                          </p:val>
                                        </p:tav>
                                        <p:tav tm="100000">
                                          <p:val>
                                            <p:strVal val="0"/>
                                          </p:val>
                                        </p:tav>
                                      </p:tavLst>
                                    </p:anim>
                                    <p:anim calcmode="lin" valueType="num">
                                      <p:cBhvr additive="base">
                                        <p:cTn id="11" dur="1000"/>
                                        <p:tgtEl>
                                          <p:spTgt spid="120"/>
                                        </p:tgtEl>
                                        <p:attrNameLst>
                                          <p:attrName>ppt_h</p:attrName>
                                        </p:attrNameLst>
                                      </p:cBhvr>
                                      <p:tavLst>
                                        <p:tav tm="0">
                                          <p:val>
                                            <p:strVal val="#ppt_h"/>
                                          </p:val>
                                        </p:tav>
                                        <p:tav tm="100000">
                                          <p:val>
                                            <p:strVal val="0"/>
                                          </p:val>
                                        </p:tav>
                                      </p:tavLst>
                                    </p:anim>
                                    <p:set>
                                      <p:cBhvr>
                                        <p:cTn id="12" dur="1" fill="hold">
                                          <p:stCondLst>
                                            <p:cond delay="1000"/>
                                          </p:stCondLst>
                                        </p:cTn>
                                        <p:tgtEl>
                                          <p:spTgt spid="120"/>
                                        </p:tgtEl>
                                        <p:attrNameLst>
                                          <p:attrName>style.visibility</p:attrName>
                                        </p:attrNameLst>
                                      </p:cBhvr>
                                      <p:to>
                                        <p:strVal val="hidden"/>
                                      </p:to>
                                    </p:set>
                                  </p:childTnLst>
                                </p:cTn>
                              </p:par>
                              <p:par>
                                <p:cTn id="13" presetID="23" presetClass="exit" presetSubtype="32" fill="hold" nodeType="withEffect">
                                  <p:stCondLst>
                                    <p:cond delay="0"/>
                                  </p:stCondLst>
                                  <p:childTnLst>
                                    <p:anim calcmode="lin" valueType="num">
                                      <p:cBhvr additive="base">
                                        <p:cTn id="14" dur="1000"/>
                                        <p:tgtEl>
                                          <p:spTgt spid="123"/>
                                        </p:tgtEl>
                                        <p:attrNameLst>
                                          <p:attrName>ppt_w</p:attrName>
                                        </p:attrNameLst>
                                      </p:cBhvr>
                                      <p:tavLst>
                                        <p:tav tm="0">
                                          <p:val>
                                            <p:strVal val="#ppt_w"/>
                                          </p:val>
                                        </p:tav>
                                        <p:tav tm="100000">
                                          <p:val>
                                            <p:strVal val="0"/>
                                          </p:val>
                                        </p:tav>
                                      </p:tavLst>
                                    </p:anim>
                                    <p:anim calcmode="lin" valueType="num">
                                      <p:cBhvr additive="base">
                                        <p:cTn id="15" dur="1000"/>
                                        <p:tgtEl>
                                          <p:spTgt spid="123"/>
                                        </p:tgtEl>
                                        <p:attrNameLst>
                                          <p:attrName>ppt_h</p:attrName>
                                        </p:attrNameLst>
                                      </p:cBhvr>
                                      <p:tavLst>
                                        <p:tav tm="0">
                                          <p:val>
                                            <p:strVal val="#ppt_h"/>
                                          </p:val>
                                        </p:tav>
                                        <p:tav tm="100000">
                                          <p:val>
                                            <p:strVal val="0"/>
                                          </p:val>
                                        </p:tav>
                                      </p:tavLst>
                                    </p:anim>
                                    <p:set>
                                      <p:cBhvr>
                                        <p:cTn id="16" dur="1" fill="hold">
                                          <p:stCondLst>
                                            <p:cond delay="1000"/>
                                          </p:stCondLst>
                                        </p:cTn>
                                        <p:tgtEl>
                                          <p:spTgt spid="123"/>
                                        </p:tgtEl>
                                        <p:attrNameLst>
                                          <p:attrName>style.visibility</p:attrName>
                                        </p:attrNameLst>
                                      </p:cBhvr>
                                      <p:to>
                                        <p:strVal val="hidden"/>
                                      </p:to>
                                    </p:set>
                                  </p:childTnLst>
                                </p:cTn>
                              </p:par>
                            </p:childTnLst>
                          </p:cTn>
                        </p:par>
                        <p:par>
                          <p:cTn id="17" fill="hold">
                            <p:stCondLst>
                              <p:cond delay="1001"/>
                            </p:stCondLst>
                            <p:childTnLst>
                              <p:par>
                                <p:cTn id="18" presetID="23" presetClass="entr" presetSubtype="16" fill="hold" nodeType="afterEffect">
                                  <p:stCondLst>
                                    <p:cond delay="0"/>
                                  </p:stCondLst>
                                  <p:childTnLst>
                                    <p:set>
                                      <p:cBhvr>
                                        <p:cTn id="19" dur="1" fill="hold">
                                          <p:stCondLst>
                                            <p:cond delay="0"/>
                                          </p:stCondLst>
                                        </p:cTn>
                                        <p:tgtEl>
                                          <p:spTgt spid="121"/>
                                        </p:tgtEl>
                                        <p:attrNameLst>
                                          <p:attrName>style.visibility</p:attrName>
                                        </p:attrNameLst>
                                      </p:cBhvr>
                                      <p:to>
                                        <p:strVal val="visible"/>
                                      </p:to>
                                    </p:set>
                                    <p:anim calcmode="lin" valueType="num">
                                      <p:cBhvr additive="base">
                                        <p:cTn id="20" dur="1000"/>
                                        <p:tgtEl>
                                          <p:spTgt spid="121"/>
                                        </p:tgtEl>
                                        <p:attrNameLst>
                                          <p:attrName>ppt_w</p:attrName>
                                        </p:attrNameLst>
                                      </p:cBhvr>
                                      <p:tavLst>
                                        <p:tav tm="0">
                                          <p:val>
                                            <p:strVal val="0"/>
                                          </p:val>
                                        </p:tav>
                                        <p:tav tm="100000">
                                          <p:val>
                                            <p:strVal val="#ppt_w"/>
                                          </p:val>
                                        </p:tav>
                                      </p:tavLst>
                                    </p:anim>
                                    <p:anim calcmode="lin" valueType="num">
                                      <p:cBhvr additive="base">
                                        <p:cTn id="21" dur="1000"/>
                                        <p:tgtEl>
                                          <p:spTgt spid="121"/>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22"/>
                                        </p:tgtEl>
                                        <p:attrNameLst>
                                          <p:attrName>style.visibility</p:attrName>
                                        </p:attrNameLst>
                                      </p:cBhvr>
                                      <p:to>
                                        <p:strVal val="visible"/>
                                      </p:to>
                                    </p:set>
                                    <p:anim calcmode="lin" valueType="num">
                                      <p:cBhvr additive="base">
                                        <p:cTn id="24" dur="1000"/>
                                        <p:tgtEl>
                                          <p:spTgt spid="122"/>
                                        </p:tgtEl>
                                        <p:attrNameLst>
                                          <p:attrName>ppt_w</p:attrName>
                                        </p:attrNameLst>
                                      </p:cBhvr>
                                      <p:tavLst>
                                        <p:tav tm="0">
                                          <p:val>
                                            <p:strVal val="0"/>
                                          </p:val>
                                        </p:tav>
                                        <p:tav tm="100000">
                                          <p:val>
                                            <p:strVal val="#ppt_w"/>
                                          </p:val>
                                        </p:tav>
                                      </p:tavLst>
                                    </p:anim>
                                    <p:anim calcmode="lin" valueType="num">
                                      <p:cBhvr additive="base">
                                        <p:cTn id="25" dur="1000"/>
                                        <p:tgtEl>
                                          <p:spTgt spid="1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type="body" idx="1"/>
          </p:nvPr>
        </p:nvSpPr>
        <p:spPr>
          <a:xfrm>
            <a:off x="311725" y="1545400"/>
            <a:ext cx="2770200" cy="571500"/>
          </a:xfrm>
          <a:prstGeom prst="rect">
            <a:avLst/>
          </a:prstGeom>
          <a:ln>
            <a:noFill/>
          </a:ln>
        </p:spPr>
        <p:txBody>
          <a:bodyPr lIns="91425" tIns="91425" rIns="91425" bIns="91425" anchor="t" anchorCtr="0">
            <a:noAutofit/>
          </a:bodyPr>
          <a:lstStyle/>
          <a:p>
            <a:pPr lvl="0" algn="ctr" rtl="0">
              <a:lnSpc>
                <a:spcPct val="100000"/>
              </a:lnSpc>
              <a:spcBef>
                <a:spcPts val="0"/>
              </a:spcBef>
              <a:buNone/>
            </a:pPr>
            <a:r>
              <a:rPr lang="en" sz="2100" b="1" dirty="0">
                <a:solidFill>
                  <a:srgbClr val="000000"/>
                </a:solidFill>
                <a:latin typeface="Calibri"/>
                <a:ea typeface="Calibri"/>
                <a:cs typeface="Calibri"/>
                <a:sym typeface="Calibri"/>
              </a:rPr>
              <a:t>Pediatrician </a:t>
            </a:r>
            <a:r>
              <a:rPr lang="en" sz="2100" dirty="0">
                <a:solidFill>
                  <a:srgbClr val="000000"/>
                </a:solidFill>
                <a:latin typeface="Calibri"/>
                <a:ea typeface="Calibri"/>
                <a:cs typeface="Calibri"/>
                <a:sym typeface="Calibri"/>
              </a:rPr>
              <a:t>- Children</a:t>
            </a:r>
          </a:p>
          <a:p>
            <a:pPr lvl="0" rtl="0">
              <a:lnSpc>
                <a:spcPct val="100000"/>
              </a:lnSpc>
              <a:spcBef>
                <a:spcPts val="0"/>
              </a:spcBef>
              <a:buNone/>
            </a:pPr>
            <a:endParaRPr sz="3000" dirty="0">
              <a:solidFill>
                <a:srgbClr val="000000"/>
              </a:solidFill>
              <a:latin typeface="Calibri"/>
              <a:ea typeface="Calibri"/>
              <a:cs typeface="Calibri"/>
              <a:sym typeface="Calibri"/>
            </a:endParaRPr>
          </a:p>
        </p:txBody>
      </p:sp>
      <p:sp>
        <p:nvSpPr>
          <p:cNvPr id="132" name="Shape 132"/>
          <p:cNvSpPr txBox="1">
            <a:spLocks noGrp="1"/>
          </p:cNvSpPr>
          <p:nvPr>
            <p:ph type="body" idx="4294967295"/>
          </p:nvPr>
        </p:nvSpPr>
        <p:spPr>
          <a:xfrm>
            <a:off x="3306100" y="1887037"/>
            <a:ext cx="2379663" cy="571500"/>
          </a:xfrm>
          <a:prstGeom prst="rect">
            <a:avLst/>
          </a:prstGeom>
          <a:ln>
            <a:noFill/>
          </a:ln>
        </p:spPr>
        <p:txBody>
          <a:bodyPr lIns="91425" tIns="91425" rIns="91425" bIns="91425" anchor="t" anchorCtr="0">
            <a:noAutofit/>
          </a:bodyPr>
          <a:lstStyle/>
          <a:p>
            <a:pPr lvl="0" algn="ctr" rtl="0">
              <a:lnSpc>
                <a:spcPct val="100000"/>
              </a:lnSpc>
              <a:spcBef>
                <a:spcPts val="0"/>
              </a:spcBef>
              <a:buNone/>
            </a:pPr>
            <a:r>
              <a:rPr lang="en" sz="2100" b="1" dirty="0">
                <a:solidFill>
                  <a:srgbClr val="000000"/>
                </a:solidFill>
                <a:latin typeface="Calibri"/>
                <a:ea typeface="Calibri"/>
                <a:cs typeface="Calibri"/>
                <a:sym typeface="Calibri"/>
              </a:rPr>
              <a:t>Internist </a:t>
            </a:r>
            <a:r>
              <a:rPr lang="en" sz="2100" dirty="0">
                <a:solidFill>
                  <a:srgbClr val="000000"/>
                </a:solidFill>
                <a:latin typeface="Calibri"/>
                <a:ea typeface="Calibri"/>
                <a:cs typeface="Calibri"/>
                <a:sym typeface="Calibri"/>
              </a:rPr>
              <a:t>- Adults</a:t>
            </a:r>
          </a:p>
          <a:p>
            <a:pPr lvl="0" rtl="0">
              <a:lnSpc>
                <a:spcPct val="100000"/>
              </a:lnSpc>
              <a:spcBef>
                <a:spcPts val="0"/>
              </a:spcBef>
              <a:buNone/>
            </a:pPr>
            <a:endParaRPr sz="3000" dirty="0">
              <a:solidFill>
                <a:srgbClr val="000000"/>
              </a:solidFill>
              <a:latin typeface="Calibri"/>
              <a:ea typeface="Calibri"/>
              <a:cs typeface="Calibri"/>
              <a:sym typeface="Calibri"/>
            </a:endParaRPr>
          </a:p>
        </p:txBody>
      </p:sp>
      <p:sp>
        <p:nvSpPr>
          <p:cNvPr id="133" name="Shape 133"/>
          <p:cNvSpPr txBox="1">
            <a:spLocks noGrp="1"/>
          </p:cNvSpPr>
          <p:nvPr>
            <p:ph type="body" idx="4294967295"/>
          </p:nvPr>
        </p:nvSpPr>
        <p:spPr>
          <a:xfrm>
            <a:off x="5522913" y="1544638"/>
            <a:ext cx="3621087" cy="571500"/>
          </a:xfrm>
          <a:prstGeom prst="rect">
            <a:avLst/>
          </a:prstGeom>
          <a:ln>
            <a:noFill/>
          </a:ln>
        </p:spPr>
        <p:txBody>
          <a:bodyPr lIns="91425" tIns="91425" rIns="91425" bIns="91425" anchor="t" anchorCtr="0">
            <a:noAutofit/>
          </a:bodyPr>
          <a:lstStyle/>
          <a:p>
            <a:pPr lvl="0" algn="ctr" rtl="0">
              <a:lnSpc>
                <a:spcPct val="100000"/>
              </a:lnSpc>
              <a:spcBef>
                <a:spcPts val="0"/>
              </a:spcBef>
              <a:buNone/>
            </a:pPr>
            <a:r>
              <a:rPr lang="en" sz="2100" b="1" dirty="0">
                <a:solidFill>
                  <a:srgbClr val="000000"/>
                </a:solidFill>
                <a:latin typeface="Calibri"/>
                <a:ea typeface="Calibri"/>
                <a:cs typeface="Calibri"/>
                <a:sym typeface="Calibri"/>
              </a:rPr>
              <a:t>Family/General </a:t>
            </a:r>
            <a:r>
              <a:rPr lang="en" sz="2100" dirty="0">
                <a:solidFill>
                  <a:srgbClr val="000000"/>
                </a:solidFill>
                <a:latin typeface="Calibri"/>
                <a:ea typeface="Calibri"/>
                <a:cs typeface="Calibri"/>
                <a:sym typeface="Calibri"/>
              </a:rPr>
              <a:t>- Everyone</a:t>
            </a:r>
          </a:p>
          <a:p>
            <a:pPr lvl="0" rtl="0">
              <a:lnSpc>
                <a:spcPct val="100000"/>
              </a:lnSpc>
              <a:spcBef>
                <a:spcPts val="0"/>
              </a:spcBef>
              <a:buNone/>
            </a:pPr>
            <a:endParaRPr sz="3000" dirty="0">
              <a:solidFill>
                <a:srgbClr val="000000"/>
              </a:solidFill>
              <a:latin typeface="Calibri"/>
              <a:ea typeface="Calibri"/>
              <a:cs typeface="Calibri"/>
              <a:sym typeface="Calibri"/>
            </a:endParaRPr>
          </a:p>
        </p:txBody>
      </p:sp>
      <p:sp>
        <p:nvSpPr>
          <p:cNvPr id="134" name="Shape 134"/>
          <p:cNvSpPr txBox="1"/>
          <p:nvPr/>
        </p:nvSpPr>
        <p:spPr>
          <a:xfrm>
            <a:off x="3306100" y="2706200"/>
            <a:ext cx="5098800" cy="1586400"/>
          </a:xfrm>
          <a:prstGeom prst="rect">
            <a:avLst/>
          </a:prstGeom>
          <a:noFill/>
          <a:ln>
            <a:noFill/>
          </a:ln>
        </p:spPr>
        <p:txBody>
          <a:bodyPr lIns="91425" tIns="91425" rIns="91425" bIns="91425" anchor="t" anchorCtr="0">
            <a:noAutofit/>
          </a:bodyPr>
          <a:lstStyle/>
          <a:p>
            <a:pPr lvl="0" algn="ctr">
              <a:spcBef>
                <a:spcPts val="0"/>
              </a:spcBef>
              <a:buNone/>
            </a:pPr>
            <a:r>
              <a:rPr lang="en" sz="3500" dirty="0">
                <a:latin typeface="Calibri" panose="020F0502020204030204" pitchFamily="34" charset="0"/>
                <a:cs typeface="Calibri" panose="020F0502020204030204" pitchFamily="34" charset="0"/>
              </a:rPr>
              <a:t>Regular health care appointments along with sick visits</a:t>
            </a:r>
          </a:p>
        </p:txBody>
      </p:sp>
      <p:pic>
        <p:nvPicPr>
          <p:cNvPr id="135" name="Shape 135"/>
          <p:cNvPicPr preferRelativeResize="0"/>
          <p:nvPr/>
        </p:nvPicPr>
        <p:blipFill>
          <a:blip r:embed="rId3">
            <a:alphaModFix/>
          </a:blip>
          <a:stretch>
            <a:fillRect/>
          </a:stretch>
        </p:blipFill>
        <p:spPr>
          <a:xfrm>
            <a:off x="421999" y="2448501"/>
            <a:ext cx="2770199" cy="2211061"/>
          </a:xfrm>
          <a:prstGeom prst="rect">
            <a:avLst/>
          </a:prstGeom>
          <a:noFill/>
          <a:ln>
            <a:noFill/>
          </a:ln>
        </p:spPr>
      </p:pic>
      <p:sp>
        <p:nvSpPr>
          <p:cNvPr id="13" name="TextBox 12"/>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Primary Care Physician (PCP)</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10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10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1000"/>
                                        <p:tgtEl>
                                          <p:spTgt spid="134"/>
                                        </p:tgtEl>
                                      </p:cBhvr>
                                    </p:animEffect>
                                  </p:childTnLst>
                                </p:cTn>
                              </p:par>
                              <p:par>
                                <p:cTn id="23" presetID="10" presetClass="entr" presetSubtype="0"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fade">
                                      <p:cBhvr>
                                        <p:cTn id="25"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4" name="Shape 144"/>
          <p:cNvSpPr txBox="1"/>
          <p:nvPr/>
        </p:nvSpPr>
        <p:spPr>
          <a:xfrm>
            <a:off x="1002950" y="1690350"/>
            <a:ext cx="7401600" cy="2845800"/>
          </a:xfrm>
          <a:prstGeom prst="rect">
            <a:avLst/>
          </a:prstGeom>
          <a:noFill/>
          <a:ln>
            <a:noFill/>
          </a:ln>
        </p:spPr>
        <p:txBody>
          <a:bodyPr lIns="91425" tIns="91425" rIns="91425" bIns="91425" anchor="t" anchorCtr="0">
            <a:noAutofit/>
          </a:bodyPr>
          <a:lstStyle/>
          <a:p>
            <a:pPr lvl="0" algn="ctr" rtl="0">
              <a:spcBef>
                <a:spcPts val="0"/>
              </a:spcBef>
              <a:buNone/>
            </a:pPr>
            <a:r>
              <a:rPr lang="en" sz="6000"/>
              <a:t>Why is it important to find the right PCP for you?</a:t>
            </a:r>
          </a:p>
        </p:txBody>
      </p:sp>
      <p:pic>
        <p:nvPicPr>
          <p:cNvPr id="145" name="Shape 145"/>
          <p:cNvPicPr preferRelativeResize="0"/>
          <p:nvPr/>
        </p:nvPicPr>
        <p:blipFill rotWithShape="1">
          <a:blip r:embed="rId3">
            <a:alphaModFix/>
          </a:blip>
          <a:srcRect l="3466" r="4103"/>
          <a:stretch/>
        </p:blipFill>
        <p:spPr>
          <a:xfrm>
            <a:off x="871250" y="2306949"/>
            <a:ext cx="3968899" cy="2361350"/>
          </a:xfrm>
          <a:prstGeom prst="rect">
            <a:avLst/>
          </a:prstGeom>
          <a:noFill/>
          <a:ln>
            <a:noFill/>
          </a:ln>
        </p:spPr>
      </p:pic>
      <p:sp>
        <p:nvSpPr>
          <p:cNvPr id="146" name="Shape 146"/>
          <p:cNvSpPr txBox="1"/>
          <p:nvPr/>
        </p:nvSpPr>
        <p:spPr>
          <a:xfrm>
            <a:off x="871200" y="1280375"/>
            <a:ext cx="3969000" cy="1207800"/>
          </a:xfrm>
          <a:prstGeom prst="rect">
            <a:avLst/>
          </a:prstGeom>
          <a:noFill/>
          <a:ln>
            <a:noFill/>
          </a:ln>
        </p:spPr>
        <p:txBody>
          <a:bodyPr lIns="91425" tIns="91425" rIns="91425" bIns="91425" anchor="ctr" anchorCtr="0">
            <a:noAutofit/>
          </a:bodyPr>
          <a:lstStyle/>
          <a:p>
            <a:pPr lvl="0" algn="ctr">
              <a:spcBef>
                <a:spcPts val="0"/>
              </a:spcBef>
              <a:buNone/>
            </a:pPr>
            <a:r>
              <a:rPr lang="en" sz="6000">
                <a:latin typeface="+mn-lt"/>
                <a:ea typeface="Bree Serif"/>
                <a:cs typeface="Bree Serif"/>
                <a:sym typeface="Bree Serif"/>
              </a:rPr>
              <a:t>TRUST!</a:t>
            </a:r>
          </a:p>
        </p:txBody>
      </p:sp>
      <p:sp>
        <p:nvSpPr>
          <p:cNvPr id="147" name="Shape 147"/>
          <p:cNvSpPr txBox="1"/>
          <p:nvPr/>
        </p:nvSpPr>
        <p:spPr>
          <a:xfrm>
            <a:off x="5263420" y="1280375"/>
            <a:ext cx="3421800" cy="3404700"/>
          </a:xfrm>
          <a:prstGeom prst="rect">
            <a:avLst/>
          </a:prstGeom>
          <a:noFill/>
          <a:ln>
            <a:noFill/>
          </a:ln>
        </p:spPr>
        <p:txBody>
          <a:bodyPr lIns="91425" tIns="91425" rIns="91425" bIns="91425" anchor="t" anchorCtr="0">
            <a:noAutofit/>
          </a:bodyPr>
          <a:lstStyle/>
          <a:p>
            <a:pPr marL="457200" lvl="0" indent="-419100" rtl="0">
              <a:spcBef>
                <a:spcPts val="0"/>
              </a:spcBef>
              <a:buSzPct val="100000"/>
              <a:buChar char="●"/>
            </a:pPr>
            <a:r>
              <a:rPr lang="en" sz="3000" dirty="0">
                <a:latin typeface="+mn-lt"/>
              </a:rPr>
              <a:t>Need to share personal </a:t>
            </a:r>
            <a:r>
              <a:rPr lang="en" sz="3000" i="1" dirty="0">
                <a:latin typeface="+mn-lt"/>
              </a:rPr>
              <a:t>(sometimes embarrassing) </a:t>
            </a:r>
            <a:r>
              <a:rPr lang="en" sz="3000" dirty="0">
                <a:latin typeface="+mn-lt"/>
              </a:rPr>
              <a:t>information</a:t>
            </a:r>
          </a:p>
          <a:p>
            <a:pPr lvl="0" rtl="0">
              <a:spcBef>
                <a:spcPts val="0"/>
              </a:spcBef>
              <a:buNone/>
            </a:pPr>
            <a:endParaRPr sz="1000" dirty="0">
              <a:latin typeface="+mn-lt"/>
            </a:endParaRPr>
          </a:p>
          <a:p>
            <a:pPr marL="457200" lvl="0" indent="-419100">
              <a:spcBef>
                <a:spcPts val="0"/>
              </a:spcBef>
              <a:buSzPct val="100000"/>
              <a:buChar char="●"/>
            </a:pPr>
            <a:r>
              <a:rPr lang="en" sz="3000" dirty="0">
                <a:latin typeface="+mn-lt"/>
              </a:rPr>
              <a:t>His/her medical advice</a:t>
            </a:r>
          </a:p>
        </p:txBody>
      </p:sp>
      <p:pic>
        <p:nvPicPr>
          <p:cNvPr id="148" name="Shape 148"/>
          <p:cNvPicPr preferRelativeResize="0"/>
          <p:nvPr/>
        </p:nvPicPr>
        <p:blipFill>
          <a:blip r:embed="rId4">
            <a:alphaModFix/>
          </a:blip>
          <a:stretch>
            <a:fillRect/>
          </a:stretch>
        </p:blipFill>
        <p:spPr>
          <a:xfrm>
            <a:off x="5461049" y="2133610"/>
            <a:ext cx="3014692" cy="1848975"/>
          </a:xfrm>
          <a:prstGeom prst="rect">
            <a:avLst/>
          </a:prstGeom>
          <a:noFill/>
          <a:ln>
            <a:noFill/>
          </a:ln>
        </p:spPr>
      </p:pic>
      <p:sp>
        <p:nvSpPr>
          <p:cNvPr id="149" name="Shape 149"/>
          <p:cNvSpPr txBox="1"/>
          <p:nvPr/>
        </p:nvSpPr>
        <p:spPr>
          <a:xfrm>
            <a:off x="1546075" y="1243347"/>
            <a:ext cx="3421800" cy="3404700"/>
          </a:xfrm>
          <a:prstGeom prst="rect">
            <a:avLst/>
          </a:prstGeom>
          <a:noFill/>
          <a:ln>
            <a:noFill/>
          </a:ln>
        </p:spPr>
        <p:txBody>
          <a:bodyPr lIns="91425" tIns="91425" rIns="91425" bIns="91425" anchor="t" anchorCtr="0">
            <a:noAutofit/>
          </a:bodyPr>
          <a:lstStyle/>
          <a:p>
            <a:pPr marL="457200" lvl="0" indent="-419100">
              <a:spcBef>
                <a:spcPts val="0"/>
              </a:spcBef>
              <a:buSzPct val="100000"/>
              <a:buChar char="●"/>
            </a:pPr>
            <a:r>
              <a:rPr lang="en" sz="3000" dirty="0">
                <a:latin typeface="+mn-lt"/>
              </a:rPr>
              <a:t>Notice changes in health over time</a:t>
            </a:r>
          </a:p>
          <a:p>
            <a:pPr lvl="0" rtl="0">
              <a:spcBef>
                <a:spcPts val="0"/>
              </a:spcBef>
              <a:buNone/>
            </a:pPr>
            <a:endParaRPr sz="1000" dirty="0">
              <a:latin typeface="+mn-lt"/>
            </a:endParaRPr>
          </a:p>
          <a:p>
            <a:pPr marL="457200" lvl="0" indent="-419100" rtl="0">
              <a:spcBef>
                <a:spcPts val="0"/>
              </a:spcBef>
              <a:buSzPct val="100000"/>
              <a:buChar char="●"/>
            </a:pPr>
            <a:r>
              <a:rPr lang="en" sz="3000" dirty="0">
                <a:latin typeface="+mn-lt"/>
              </a:rPr>
              <a:t>Recommend &amp; educate about healthy behaviors</a:t>
            </a:r>
          </a:p>
        </p:txBody>
      </p:sp>
      <p:sp>
        <p:nvSpPr>
          <p:cNvPr id="14" name="TextBox 13"/>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But Why?</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44"/>
                                        </p:tgtEl>
                                        <p:attrNameLst>
                                          <p:attrName>ppt_w</p:attrName>
                                        </p:attrNameLst>
                                      </p:cBhvr>
                                      <p:tavLst>
                                        <p:tav tm="0">
                                          <p:val>
                                            <p:strVal val="#ppt_w"/>
                                          </p:val>
                                        </p:tav>
                                        <p:tav tm="100000">
                                          <p:val>
                                            <p:strVal val="0"/>
                                          </p:val>
                                        </p:tav>
                                      </p:tavLst>
                                    </p:anim>
                                    <p:anim calcmode="lin" valueType="num">
                                      <p:cBhvr additive="base">
                                        <p:cTn id="7" dur="1000"/>
                                        <p:tgtEl>
                                          <p:spTgt spid="144"/>
                                        </p:tgtEl>
                                        <p:attrNameLst>
                                          <p:attrName>ppt_h</p:attrName>
                                        </p:attrNameLst>
                                      </p:cBhvr>
                                      <p:tavLst>
                                        <p:tav tm="0">
                                          <p:val>
                                            <p:strVal val="#ppt_h"/>
                                          </p:val>
                                        </p:tav>
                                        <p:tav tm="100000">
                                          <p:val>
                                            <p:strVal val="0"/>
                                          </p:val>
                                        </p:tav>
                                      </p:tavLst>
                                    </p:anim>
                                    <p:set>
                                      <p:cBhvr>
                                        <p:cTn id="8" dur="1" fill="hold">
                                          <p:stCondLst>
                                            <p:cond delay="1000"/>
                                          </p:stCondLst>
                                        </p:cTn>
                                        <p:tgtEl>
                                          <p:spTgt spid="144"/>
                                        </p:tgtEl>
                                        <p:attrNameLst>
                                          <p:attrName>style.visibility</p:attrName>
                                        </p:attrNameLst>
                                      </p:cBhvr>
                                      <p:to>
                                        <p:strVal val="hidden"/>
                                      </p:to>
                                    </p:set>
                                  </p:childTnLst>
                                </p:cTn>
                              </p:par>
                            </p:childTnLst>
                          </p:cTn>
                        </p:par>
                        <p:par>
                          <p:cTn id="9" fill="hold">
                            <p:stCondLst>
                              <p:cond delay="1001"/>
                            </p:stCondLst>
                            <p:childTnLst>
                              <p:par>
                                <p:cTn id="10" presetID="10" presetClass="entr" presetSubtype="0" fill="hold" nodeType="after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childTnLst>
                                </p:cTn>
                              </p:par>
                              <p:par>
                                <p:cTn id="13" presetID="10"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1000"/>
                                        <p:tgtEl>
                                          <p:spTgt spid="146"/>
                                        </p:tgtEl>
                                      </p:cBhvr>
                                    </p:animEffect>
                                  </p:childTnLst>
                                </p:cTn>
                              </p:par>
                              <p:par>
                                <p:cTn id="16" presetID="10" presetClass="entr" presetSubtype="0" fill="hold" nodeType="withEffect">
                                  <p:stCondLst>
                                    <p:cond delay="0"/>
                                  </p:stCondLst>
                                  <p:childTnLst>
                                    <p:set>
                                      <p:cBhvr>
                                        <p:cTn id="17" dur="1" fill="hold">
                                          <p:stCondLst>
                                            <p:cond delay="0"/>
                                          </p:stCondLst>
                                        </p:cTn>
                                        <p:tgtEl>
                                          <p:spTgt spid="147">
                                            <p:txEl>
                                              <p:pRg st="0" end="0"/>
                                            </p:txEl>
                                          </p:spTgt>
                                        </p:tgtEl>
                                        <p:attrNameLst>
                                          <p:attrName>style.visibility</p:attrName>
                                        </p:attrNameLst>
                                      </p:cBhvr>
                                      <p:to>
                                        <p:strVal val="visible"/>
                                      </p:to>
                                    </p:set>
                                    <p:animEffect transition="in" filter="fade">
                                      <p:cBhvr>
                                        <p:cTn id="18" dur="1000"/>
                                        <p:tgtEl>
                                          <p:spTgt spid="147">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7">
                                            <p:txEl>
                                              <p:pRg st="2" end="2"/>
                                            </p:txEl>
                                          </p:spTgt>
                                        </p:tgtEl>
                                        <p:attrNameLst>
                                          <p:attrName>style.visibility</p:attrName>
                                        </p:attrNameLst>
                                      </p:cBhvr>
                                      <p:to>
                                        <p:strVal val="visible"/>
                                      </p:to>
                                    </p:set>
                                    <p:animEffect transition="in" filter="fade">
                                      <p:cBhvr>
                                        <p:cTn id="21" dur="1000"/>
                                        <p:tgtEl>
                                          <p:spTgt spid="14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xit" presetSubtype="32" fill="hold" nodeType="clickEffect">
                                  <p:stCondLst>
                                    <p:cond delay="0"/>
                                  </p:stCondLst>
                                  <p:childTnLst>
                                    <p:anim calcmode="lin" valueType="num">
                                      <p:cBhvr additive="base">
                                        <p:cTn id="25" dur="1000"/>
                                        <p:tgtEl>
                                          <p:spTgt spid="146"/>
                                        </p:tgtEl>
                                        <p:attrNameLst>
                                          <p:attrName>ppt_w</p:attrName>
                                        </p:attrNameLst>
                                      </p:cBhvr>
                                      <p:tavLst>
                                        <p:tav tm="0">
                                          <p:val>
                                            <p:strVal val="#ppt_w"/>
                                          </p:val>
                                        </p:tav>
                                        <p:tav tm="100000">
                                          <p:val>
                                            <p:strVal val="0"/>
                                          </p:val>
                                        </p:tav>
                                      </p:tavLst>
                                    </p:anim>
                                    <p:anim calcmode="lin" valueType="num">
                                      <p:cBhvr additive="base">
                                        <p:cTn id="26" dur="1000"/>
                                        <p:tgtEl>
                                          <p:spTgt spid="146"/>
                                        </p:tgtEl>
                                        <p:attrNameLst>
                                          <p:attrName>ppt_h</p:attrName>
                                        </p:attrNameLst>
                                      </p:cBhvr>
                                      <p:tavLst>
                                        <p:tav tm="0">
                                          <p:val>
                                            <p:strVal val="#ppt_h"/>
                                          </p:val>
                                        </p:tav>
                                        <p:tav tm="100000">
                                          <p:val>
                                            <p:strVal val="0"/>
                                          </p:val>
                                        </p:tav>
                                      </p:tavLst>
                                    </p:anim>
                                    <p:set>
                                      <p:cBhvr>
                                        <p:cTn id="27" dur="1" fill="hold">
                                          <p:stCondLst>
                                            <p:cond delay="1000"/>
                                          </p:stCondLst>
                                        </p:cTn>
                                        <p:tgtEl>
                                          <p:spTgt spid="146"/>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147">
                                            <p:txEl>
                                              <p:pRg st="0" end="0"/>
                                            </p:txEl>
                                          </p:spTgt>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147">
                                            <p:txEl>
                                              <p:pRg st="2" end="2"/>
                                            </p:txEl>
                                          </p:spTgt>
                                        </p:tgtEl>
                                        <p:attrNameLst>
                                          <p:attrName>style.visibility</p:attrName>
                                        </p:attrNameLst>
                                      </p:cBhvr>
                                      <p:to>
                                        <p:strVal val="hidden"/>
                                      </p:to>
                                    </p:set>
                                  </p:childTnLst>
                                </p:cTn>
                              </p:par>
                              <p:par>
                                <p:cTn id="32" presetID="23" presetClass="exit" presetSubtype="32" fill="hold" nodeType="withEffect">
                                  <p:stCondLst>
                                    <p:cond delay="0"/>
                                  </p:stCondLst>
                                  <p:childTnLst>
                                    <p:anim calcmode="lin" valueType="num">
                                      <p:cBhvr additive="base">
                                        <p:cTn id="33" dur="1000"/>
                                        <p:tgtEl>
                                          <p:spTgt spid="145"/>
                                        </p:tgtEl>
                                        <p:attrNameLst>
                                          <p:attrName>ppt_w</p:attrName>
                                        </p:attrNameLst>
                                      </p:cBhvr>
                                      <p:tavLst>
                                        <p:tav tm="0">
                                          <p:val>
                                            <p:strVal val="#ppt_w"/>
                                          </p:val>
                                        </p:tav>
                                        <p:tav tm="100000">
                                          <p:val>
                                            <p:strVal val="0"/>
                                          </p:val>
                                        </p:tav>
                                      </p:tavLst>
                                    </p:anim>
                                    <p:anim calcmode="lin" valueType="num">
                                      <p:cBhvr additive="base">
                                        <p:cTn id="34" dur="1000"/>
                                        <p:tgtEl>
                                          <p:spTgt spid="145"/>
                                        </p:tgtEl>
                                        <p:attrNameLst>
                                          <p:attrName>ppt_h</p:attrName>
                                        </p:attrNameLst>
                                      </p:cBhvr>
                                      <p:tavLst>
                                        <p:tav tm="0">
                                          <p:val>
                                            <p:strVal val="#ppt_h"/>
                                          </p:val>
                                        </p:tav>
                                        <p:tav tm="100000">
                                          <p:val>
                                            <p:strVal val="0"/>
                                          </p:val>
                                        </p:tav>
                                      </p:tavLst>
                                    </p:anim>
                                    <p:set>
                                      <p:cBhvr>
                                        <p:cTn id="35" dur="1" fill="hold">
                                          <p:stCondLst>
                                            <p:cond delay="1000"/>
                                          </p:stCondLst>
                                        </p:cTn>
                                        <p:tgtEl>
                                          <p:spTgt spid="145"/>
                                        </p:tgtEl>
                                        <p:attrNameLst>
                                          <p:attrName>style.visibility</p:attrName>
                                        </p:attrNameLst>
                                      </p:cBhvr>
                                      <p:to>
                                        <p:strVal val="hidden"/>
                                      </p:to>
                                    </p:set>
                                  </p:childTnLst>
                                </p:cTn>
                              </p:par>
                              <p:par>
                                <p:cTn id="36" presetID="23" presetClass="exit" presetSubtype="32" fill="hold" nodeType="withEffect">
                                  <p:stCondLst>
                                    <p:cond delay="0"/>
                                  </p:stCondLst>
                                  <p:childTnLst>
                                    <p:anim calcmode="lin" valueType="num">
                                      <p:cBhvr additive="base">
                                        <p:cTn id="37" dur="1000"/>
                                        <p:tgtEl>
                                          <p:spTgt spid="147"/>
                                        </p:tgtEl>
                                        <p:attrNameLst>
                                          <p:attrName>ppt_w</p:attrName>
                                        </p:attrNameLst>
                                      </p:cBhvr>
                                      <p:tavLst>
                                        <p:tav tm="0">
                                          <p:val>
                                            <p:strVal val="#ppt_w"/>
                                          </p:val>
                                        </p:tav>
                                        <p:tav tm="100000">
                                          <p:val>
                                            <p:strVal val="0"/>
                                          </p:val>
                                        </p:tav>
                                      </p:tavLst>
                                    </p:anim>
                                    <p:anim calcmode="lin" valueType="num">
                                      <p:cBhvr additive="base">
                                        <p:cTn id="38" dur="1000"/>
                                        <p:tgtEl>
                                          <p:spTgt spid="147"/>
                                        </p:tgtEl>
                                        <p:attrNameLst>
                                          <p:attrName>ppt_h</p:attrName>
                                        </p:attrNameLst>
                                      </p:cBhvr>
                                      <p:tavLst>
                                        <p:tav tm="0">
                                          <p:val>
                                            <p:strVal val="#ppt_h"/>
                                          </p:val>
                                        </p:tav>
                                        <p:tav tm="100000">
                                          <p:val>
                                            <p:strVal val="0"/>
                                          </p:val>
                                        </p:tav>
                                      </p:tavLst>
                                    </p:anim>
                                    <p:set>
                                      <p:cBhvr>
                                        <p:cTn id="39" dur="1" fill="hold">
                                          <p:stCondLst>
                                            <p:cond delay="1000"/>
                                          </p:stCondLst>
                                        </p:cTn>
                                        <p:tgtEl>
                                          <p:spTgt spid="147"/>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48"/>
                                        </p:tgtEl>
                                        <p:attrNameLst>
                                          <p:attrName>style.visibility</p:attrName>
                                        </p:attrNameLst>
                                      </p:cBhvr>
                                      <p:to>
                                        <p:strVal val="visible"/>
                                      </p:to>
                                    </p:set>
                                    <p:animEffect transition="in" filter="fade">
                                      <p:cBhvr>
                                        <p:cTn id="42" dur="1000"/>
                                        <p:tgtEl>
                                          <p:spTgt spid="148"/>
                                        </p:tgtEl>
                                      </p:cBhvr>
                                    </p:animEffect>
                                  </p:childTnLst>
                                </p:cTn>
                              </p:par>
                              <p:par>
                                <p:cTn id="43" presetID="10" presetClass="entr" presetSubtype="0" fill="hold" nodeType="withEffect">
                                  <p:stCondLst>
                                    <p:cond delay="0"/>
                                  </p:stCondLst>
                                  <p:childTnLst>
                                    <p:set>
                                      <p:cBhvr>
                                        <p:cTn id="44" dur="1" fill="hold">
                                          <p:stCondLst>
                                            <p:cond delay="0"/>
                                          </p:stCondLst>
                                        </p:cTn>
                                        <p:tgtEl>
                                          <p:spTgt spid="149">
                                            <p:txEl>
                                              <p:pRg st="0" end="0"/>
                                            </p:txEl>
                                          </p:spTgt>
                                        </p:tgtEl>
                                        <p:attrNameLst>
                                          <p:attrName>style.visibility</p:attrName>
                                        </p:attrNameLst>
                                      </p:cBhvr>
                                      <p:to>
                                        <p:strVal val="visible"/>
                                      </p:to>
                                    </p:set>
                                    <p:animEffect transition="in" filter="fade">
                                      <p:cBhvr>
                                        <p:cTn id="45" dur="1000"/>
                                        <p:tgtEl>
                                          <p:spTgt spid="149">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49">
                                            <p:txEl>
                                              <p:pRg st="2" end="2"/>
                                            </p:txEl>
                                          </p:spTgt>
                                        </p:tgtEl>
                                        <p:attrNameLst>
                                          <p:attrName>style.visibility</p:attrName>
                                        </p:attrNameLst>
                                      </p:cBhvr>
                                      <p:to>
                                        <p:strVal val="visible"/>
                                      </p:to>
                                    </p:set>
                                    <p:animEffect transition="in" filter="fade">
                                      <p:cBhvr>
                                        <p:cTn id="48" dur="1000"/>
                                        <p:tgtEl>
                                          <p:spTgt spid="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1016" y="1339229"/>
            <a:ext cx="7961967" cy="3323987"/>
          </a:xfrm>
          <a:prstGeom prst="rect">
            <a:avLst/>
          </a:prstGeom>
        </p:spPr>
        <p:txBody>
          <a:bodyPr wrap="square">
            <a:spAutoFit/>
          </a:bodyPr>
          <a:lstStyle/>
          <a:p>
            <a:pPr marL="457200" indent="-457200">
              <a:buFont typeface="Arial" panose="020B0604020202020204" pitchFamily="34" charset="0"/>
              <a:buChar char="•"/>
            </a:pPr>
            <a:r>
              <a:rPr lang="en-US" sz="3300" dirty="0">
                <a:latin typeface="+mn-lt"/>
              </a:rPr>
              <a:t>What is a Specialist?</a:t>
            </a:r>
          </a:p>
          <a:p>
            <a:pPr marL="914400" lvl="4" indent="-285750">
              <a:buFont typeface="Arial" panose="020B0604020202020204" pitchFamily="34" charset="0"/>
              <a:buChar char="•"/>
            </a:pPr>
            <a:r>
              <a:rPr lang="en-US" sz="2400" dirty="0">
                <a:latin typeface="+mn-lt"/>
              </a:rPr>
              <a:t>A doctor who has special knowledge and skills relating to a particular area of medicine. </a:t>
            </a:r>
          </a:p>
          <a:p>
            <a:pPr marL="457200" indent="-457200">
              <a:buFont typeface="Arial" panose="020B0604020202020204" pitchFamily="34" charset="0"/>
              <a:buChar char="•"/>
            </a:pPr>
            <a:r>
              <a:rPr lang="en-US" sz="3300" dirty="0">
                <a:latin typeface="+mn-lt"/>
              </a:rPr>
              <a:t>If you do need a specialist:</a:t>
            </a:r>
          </a:p>
          <a:p>
            <a:pPr marL="914400" lvl="1" indent="-285750">
              <a:buFont typeface="Arial" panose="020B0604020202020204" pitchFamily="34" charset="0"/>
              <a:buChar char="•"/>
            </a:pPr>
            <a:r>
              <a:rPr lang="en-US" sz="2400" dirty="0">
                <a:latin typeface="+mn-lt"/>
              </a:rPr>
              <a:t>Go to your doctor to discuss the issue. They will decide if you need a specialist.</a:t>
            </a:r>
          </a:p>
          <a:p>
            <a:pPr marL="914400" lvl="1" indent="-285750">
              <a:buFont typeface="Arial" panose="020B0604020202020204" pitchFamily="34" charset="0"/>
              <a:buChar char="•"/>
            </a:pPr>
            <a:r>
              <a:rPr lang="en-US" sz="2400" dirty="0">
                <a:latin typeface="+mn-lt"/>
              </a:rPr>
              <a:t>Make sure your insurance will cover the specialist’s services and treatments.</a:t>
            </a:r>
          </a:p>
        </p:txBody>
      </p:sp>
      <p:sp>
        <p:nvSpPr>
          <p:cNvPr id="8" name="TextBox 7"/>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Specialist</a:t>
            </a:r>
            <a:endParaRPr lang="en-US" sz="4400" b="1" dirty="0">
              <a:solidFill>
                <a:schemeClr val="bg2"/>
              </a:solidFill>
            </a:endParaRPr>
          </a:p>
        </p:txBody>
      </p:sp>
    </p:spTree>
    <p:extLst>
      <p:ext uri="{BB962C8B-B14F-4D97-AF65-F5344CB8AC3E}">
        <p14:creationId xmlns:p14="http://schemas.microsoft.com/office/powerpoint/2010/main" val="582904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Shape 193"/>
          <p:cNvSpPr txBox="1"/>
          <p:nvPr/>
        </p:nvSpPr>
        <p:spPr>
          <a:xfrm>
            <a:off x="906475" y="2402837"/>
            <a:ext cx="7498500" cy="798900"/>
          </a:xfrm>
          <a:prstGeom prst="rect">
            <a:avLst/>
          </a:prstGeom>
          <a:noFill/>
          <a:ln>
            <a:noFill/>
          </a:ln>
        </p:spPr>
        <p:txBody>
          <a:bodyPr lIns="91425" tIns="91425" rIns="91425" bIns="91425" anchor="t" anchorCtr="0">
            <a:noAutofit/>
          </a:bodyPr>
          <a:lstStyle/>
          <a:p>
            <a:pPr lvl="0" algn="ctr" rtl="0">
              <a:spcBef>
                <a:spcPts val="0"/>
              </a:spcBef>
              <a:buNone/>
            </a:pPr>
            <a:r>
              <a:rPr lang="en" sz="3500" dirty="0">
                <a:latin typeface="+mn-lt"/>
              </a:rPr>
              <a:t>Provides treatments similar to a PCP</a:t>
            </a:r>
          </a:p>
        </p:txBody>
      </p:sp>
      <p:sp>
        <p:nvSpPr>
          <p:cNvPr id="194" name="Shape 194"/>
          <p:cNvSpPr txBox="1"/>
          <p:nvPr/>
        </p:nvSpPr>
        <p:spPr>
          <a:xfrm>
            <a:off x="906475" y="3356800"/>
            <a:ext cx="7498500" cy="1171500"/>
          </a:xfrm>
          <a:prstGeom prst="rect">
            <a:avLst/>
          </a:prstGeom>
          <a:noFill/>
          <a:ln>
            <a:noFill/>
          </a:ln>
        </p:spPr>
        <p:txBody>
          <a:bodyPr lIns="91425" tIns="91425" rIns="91425" bIns="91425" anchor="t" anchorCtr="0">
            <a:noAutofit/>
          </a:bodyPr>
          <a:lstStyle/>
          <a:p>
            <a:pPr lvl="0" algn="ctr" rtl="0">
              <a:spcBef>
                <a:spcPts val="0"/>
              </a:spcBef>
              <a:buNone/>
            </a:pPr>
            <a:r>
              <a:rPr lang="en" sz="3000" dirty="0">
                <a:latin typeface="+mn-lt"/>
              </a:rPr>
              <a:t>**Outside of traditional office hours/cannot get an appointment in a timely manner</a:t>
            </a:r>
          </a:p>
        </p:txBody>
      </p:sp>
      <p:pic>
        <p:nvPicPr>
          <p:cNvPr id="195" name="Shape 195"/>
          <p:cNvPicPr preferRelativeResize="0"/>
          <p:nvPr/>
        </p:nvPicPr>
        <p:blipFill>
          <a:blip r:embed="rId3">
            <a:alphaModFix/>
          </a:blip>
          <a:stretch>
            <a:fillRect/>
          </a:stretch>
        </p:blipFill>
        <p:spPr>
          <a:xfrm>
            <a:off x="1475175" y="1343799"/>
            <a:ext cx="1081295" cy="862999"/>
          </a:xfrm>
          <a:prstGeom prst="rect">
            <a:avLst/>
          </a:prstGeom>
          <a:noFill/>
          <a:ln>
            <a:noFill/>
          </a:ln>
        </p:spPr>
      </p:pic>
      <p:pic>
        <p:nvPicPr>
          <p:cNvPr id="196" name="Shape 196"/>
          <p:cNvPicPr preferRelativeResize="0"/>
          <p:nvPr/>
        </p:nvPicPr>
        <p:blipFill>
          <a:blip r:embed="rId4">
            <a:alphaModFix/>
          </a:blip>
          <a:stretch>
            <a:fillRect/>
          </a:stretch>
        </p:blipFill>
        <p:spPr>
          <a:xfrm>
            <a:off x="3222125" y="1343787"/>
            <a:ext cx="1929527" cy="863024"/>
          </a:xfrm>
          <a:prstGeom prst="rect">
            <a:avLst/>
          </a:prstGeom>
          <a:noFill/>
          <a:ln>
            <a:noFill/>
          </a:ln>
        </p:spPr>
      </p:pic>
      <p:pic>
        <p:nvPicPr>
          <p:cNvPr id="197" name="Shape 197"/>
          <p:cNvPicPr preferRelativeResize="0"/>
          <p:nvPr/>
        </p:nvPicPr>
        <p:blipFill>
          <a:blip r:embed="rId5">
            <a:alphaModFix/>
          </a:blip>
          <a:stretch>
            <a:fillRect/>
          </a:stretch>
        </p:blipFill>
        <p:spPr>
          <a:xfrm>
            <a:off x="5554275" y="1302800"/>
            <a:ext cx="2282000" cy="945000"/>
          </a:xfrm>
          <a:prstGeom prst="rect">
            <a:avLst/>
          </a:prstGeom>
          <a:noFill/>
          <a:ln>
            <a:noFill/>
          </a:ln>
        </p:spPr>
      </p:pic>
      <p:sp>
        <p:nvSpPr>
          <p:cNvPr id="13" name="TextBox 12"/>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Urgent Care</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776" y="4324350"/>
            <a:ext cx="1428750" cy="819150"/>
          </a:xfrm>
          <a:prstGeom prst="rect">
            <a:avLst/>
          </a:prstGeom>
        </p:spPr>
      </p:pic>
      <p:sp>
        <p:nvSpPr>
          <p:cNvPr id="205" name="Shape 205"/>
          <p:cNvSpPr txBox="1"/>
          <p:nvPr/>
        </p:nvSpPr>
        <p:spPr>
          <a:xfrm>
            <a:off x="616763" y="2007300"/>
            <a:ext cx="7972137" cy="1128900"/>
          </a:xfrm>
          <a:prstGeom prst="rect">
            <a:avLst/>
          </a:prstGeom>
          <a:noFill/>
          <a:ln>
            <a:noFill/>
          </a:ln>
        </p:spPr>
        <p:txBody>
          <a:bodyPr lIns="91425" tIns="91425" rIns="91425" bIns="91425" anchor="ctr" anchorCtr="0">
            <a:noAutofit/>
          </a:bodyPr>
          <a:lstStyle/>
          <a:p>
            <a:pPr lvl="0" algn="ctr" rtl="0">
              <a:spcBef>
                <a:spcPts val="0"/>
              </a:spcBef>
              <a:buNone/>
            </a:pPr>
            <a:r>
              <a:rPr lang="en" sz="4500" dirty="0"/>
              <a:t>www.urgentcarelocations.com</a:t>
            </a:r>
          </a:p>
        </p:txBody>
      </p:sp>
      <p:pic>
        <p:nvPicPr>
          <p:cNvPr id="206" name="Shape 206"/>
          <p:cNvPicPr preferRelativeResize="0"/>
          <p:nvPr/>
        </p:nvPicPr>
        <p:blipFill>
          <a:blip r:embed="rId4">
            <a:alphaModFix/>
          </a:blip>
          <a:stretch>
            <a:fillRect/>
          </a:stretch>
        </p:blipFill>
        <p:spPr>
          <a:xfrm>
            <a:off x="616763" y="-245925"/>
            <a:ext cx="8159874" cy="5635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 calcmode="lin" valueType="num">
                                      <p:cBhvr additive="base">
                                        <p:cTn id="7" dur="1000"/>
                                        <p:tgtEl>
                                          <p:spTgt spid="206"/>
                                        </p:tgtEl>
                                        <p:attrNameLst>
                                          <p:attrName>ppt_w</p:attrName>
                                        </p:attrNameLst>
                                      </p:cBhvr>
                                      <p:tavLst>
                                        <p:tav tm="0">
                                          <p:val>
                                            <p:strVal val="0"/>
                                          </p:val>
                                        </p:tav>
                                        <p:tav tm="100000">
                                          <p:val>
                                            <p:strVal val="#ppt_w"/>
                                          </p:val>
                                        </p:tav>
                                      </p:tavLst>
                                    </p:anim>
                                    <p:anim calcmode="lin" valueType="num">
                                      <p:cBhvr additive="base">
                                        <p:cTn id="8" dur="1000"/>
                                        <p:tgtEl>
                                          <p:spTgt spid="20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4" name="Shape 214"/>
          <p:cNvSpPr txBox="1"/>
          <p:nvPr/>
        </p:nvSpPr>
        <p:spPr>
          <a:xfrm>
            <a:off x="4286225" y="1558076"/>
            <a:ext cx="4020000" cy="1720800"/>
          </a:xfrm>
          <a:prstGeom prst="rect">
            <a:avLst/>
          </a:prstGeom>
          <a:noFill/>
          <a:ln>
            <a:noFill/>
          </a:ln>
        </p:spPr>
        <p:txBody>
          <a:bodyPr lIns="91425" tIns="91425" rIns="91425" bIns="91425" anchor="t" anchorCtr="0">
            <a:noAutofit/>
          </a:bodyPr>
          <a:lstStyle/>
          <a:p>
            <a:pPr lvl="0" algn="ctr" rtl="0">
              <a:spcBef>
                <a:spcPts val="0"/>
              </a:spcBef>
              <a:buNone/>
            </a:pPr>
            <a:r>
              <a:rPr lang="en" sz="3500" b="1" u="sng" dirty="0">
                <a:latin typeface="+mn-lt"/>
              </a:rPr>
              <a:t>Serious</a:t>
            </a:r>
            <a:r>
              <a:rPr lang="en" sz="3500" dirty="0">
                <a:latin typeface="+mn-lt"/>
              </a:rPr>
              <a:t> or </a:t>
            </a:r>
            <a:r>
              <a:rPr lang="en" sz="3500" b="1" u="sng" dirty="0">
                <a:latin typeface="+mn-lt"/>
              </a:rPr>
              <a:t>life threatening</a:t>
            </a:r>
            <a:r>
              <a:rPr lang="en" sz="3500" dirty="0">
                <a:latin typeface="+mn-lt"/>
              </a:rPr>
              <a:t> injury or illness</a:t>
            </a:r>
          </a:p>
        </p:txBody>
      </p:sp>
      <p:pic>
        <p:nvPicPr>
          <p:cNvPr id="215" name="Shape 215"/>
          <p:cNvPicPr preferRelativeResize="0"/>
          <p:nvPr/>
        </p:nvPicPr>
        <p:blipFill>
          <a:blip r:embed="rId3">
            <a:alphaModFix/>
          </a:blip>
          <a:stretch>
            <a:fillRect/>
          </a:stretch>
        </p:blipFill>
        <p:spPr>
          <a:xfrm>
            <a:off x="464750" y="1937400"/>
            <a:ext cx="3231749" cy="2271275"/>
          </a:xfrm>
          <a:prstGeom prst="rect">
            <a:avLst/>
          </a:prstGeom>
          <a:noFill/>
          <a:ln>
            <a:noFill/>
          </a:ln>
        </p:spPr>
      </p:pic>
      <p:sp>
        <p:nvSpPr>
          <p:cNvPr id="216" name="Shape 216"/>
          <p:cNvSpPr txBox="1"/>
          <p:nvPr/>
        </p:nvSpPr>
        <p:spPr>
          <a:xfrm>
            <a:off x="4286225" y="3374650"/>
            <a:ext cx="4118700" cy="1171500"/>
          </a:xfrm>
          <a:prstGeom prst="rect">
            <a:avLst/>
          </a:prstGeom>
          <a:noFill/>
          <a:ln>
            <a:noFill/>
          </a:ln>
        </p:spPr>
        <p:txBody>
          <a:bodyPr lIns="91425" tIns="91425" rIns="91425" bIns="91425" anchor="t" anchorCtr="0">
            <a:noAutofit/>
          </a:bodyPr>
          <a:lstStyle/>
          <a:p>
            <a:pPr lvl="0" algn="ctr" rtl="0">
              <a:spcBef>
                <a:spcPts val="0"/>
              </a:spcBef>
              <a:buNone/>
            </a:pPr>
            <a:r>
              <a:rPr lang="en" sz="3000">
                <a:latin typeface="+mn-lt"/>
              </a:rPr>
              <a:t>**Busy, expensive, no follow up**</a:t>
            </a:r>
          </a:p>
        </p:txBody>
      </p:sp>
      <p:sp>
        <p:nvSpPr>
          <p:cNvPr id="11" name="TextBox 10"/>
          <p:cNvSpPr txBox="1"/>
          <p:nvPr/>
        </p:nvSpPr>
        <p:spPr>
          <a:xfrm>
            <a:off x="0" y="0"/>
            <a:ext cx="9144000" cy="1446550"/>
          </a:xfrm>
          <a:prstGeom prst="rect">
            <a:avLst/>
          </a:prstGeom>
          <a:solidFill>
            <a:srgbClr val="0070C0"/>
          </a:solidFill>
        </p:spPr>
        <p:txBody>
          <a:bodyPr wrap="square" rtlCol="0">
            <a:spAutoFit/>
          </a:bodyPr>
          <a:lstStyle/>
          <a:p>
            <a:pPr algn="ctr"/>
            <a:r>
              <a:rPr lang="en-US" sz="4400" b="1" dirty="0" smtClean="0">
                <a:solidFill>
                  <a:schemeClr val="bg2"/>
                </a:solidFill>
              </a:rPr>
              <a:t>Emergency Department / Emergency Room </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Shape 224"/>
          <p:cNvSpPr txBox="1"/>
          <p:nvPr/>
        </p:nvSpPr>
        <p:spPr>
          <a:xfrm>
            <a:off x="339969" y="1358425"/>
            <a:ext cx="8534400" cy="1252200"/>
          </a:xfrm>
          <a:prstGeom prst="rect">
            <a:avLst/>
          </a:prstGeom>
          <a:noFill/>
          <a:ln>
            <a:noFill/>
          </a:ln>
        </p:spPr>
        <p:txBody>
          <a:bodyPr lIns="91425" tIns="91425" rIns="91425" bIns="91425" anchor="t" anchorCtr="0">
            <a:noAutofit/>
          </a:bodyPr>
          <a:lstStyle/>
          <a:p>
            <a:pPr marL="38100" lvl="0" algn="ctr">
              <a:spcBef>
                <a:spcPts val="0"/>
              </a:spcBef>
              <a:buSzPct val="100000"/>
            </a:pPr>
            <a:endParaRPr lang="en" sz="3000" dirty="0" smtClean="0">
              <a:latin typeface="+mn-lt"/>
            </a:endParaRPr>
          </a:p>
          <a:p>
            <a:pPr marL="38100" lvl="0" algn="ctr">
              <a:spcBef>
                <a:spcPts val="0"/>
              </a:spcBef>
              <a:buSzPct val="100000"/>
            </a:pPr>
            <a:r>
              <a:rPr lang="en" sz="3000" dirty="0" smtClean="0">
                <a:latin typeface="+mn-lt"/>
              </a:rPr>
              <a:t>During the COVID-19 pandemic, care is being provided in locations and ways that change quickly. It’s important to call the provider’s office before you leave home so that you have all the latest protocols. This is true for your PCP, specialists, Emergency Departments or urgent care locations. </a:t>
            </a:r>
            <a:endParaRPr lang="en" sz="3000" dirty="0">
              <a:latin typeface="+mn-lt"/>
            </a:endParaRPr>
          </a:p>
        </p:txBody>
      </p:sp>
      <p:sp>
        <p:nvSpPr>
          <p:cNvPr id="10" name="TextBox 9"/>
          <p:cNvSpPr txBox="1"/>
          <p:nvPr/>
        </p:nvSpPr>
        <p:spPr>
          <a:xfrm>
            <a:off x="0" y="0"/>
            <a:ext cx="9144000" cy="1446550"/>
          </a:xfrm>
          <a:prstGeom prst="rect">
            <a:avLst/>
          </a:prstGeom>
          <a:solidFill>
            <a:srgbClr val="0070C0"/>
          </a:solidFill>
        </p:spPr>
        <p:txBody>
          <a:bodyPr wrap="square" rtlCol="0">
            <a:spAutoFit/>
          </a:bodyPr>
          <a:lstStyle/>
          <a:p>
            <a:pPr algn="ctr"/>
            <a:r>
              <a:rPr lang="en-US" sz="4400" b="1" dirty="0" smtClean="0">
                <a:solidFill>
                  <a:schemeClr val="bg2"/>
                </a:solidFill>
              </a:rPr>
              <a:t>Getting Care in a Pandemic: KNOW BEFORE YOU GO</a:t>
            </a:r>
            <a:endParaRPr lang="en-US" sz="4400" b="1" dirty="0">
              <a:solidFill>
                <a:schemeClr val="bg2"/>
              </a:solidFill>
            </a:endParaRPr>
          </a:p>
        </p:txBody>
      </p:sp>
    </p:spTree>
    <p:extLst>
      <p:ext uri="{BB962C8B-B14F-4D97-AF65-F5344CB8AC3E}">
        <p14:creationId xmlns:p14="http://schemas.microsoft.com/office/powerpoint/2010/main" val="2885726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Shape 224"/>
          <p:cNvSpPr txBox="1"/>
          <p:nvPr/>
        </p:nvSpPr>
        <p:spPr>
          <a:xfrm>
            <a:off x="339969" y="1358425"/>
            <a:ext cx="8534400" cy="1252200"/>
          </a:xfrm>
          <a:prstGeom prst="rect">
            <a:avLst/>
          </a:prstGeom>
          <a:noFill/>
          <a:ln>
            <a:noFill/>
          </a:ln>
        </p:spPr>
        <p:txBody>
          <a:bodyPr lIns="91425" tIns="91425" rIns="91425" bIns="91425" anchor="t" anchorCtr="0">
            <a:noAutofit/>
          </a:bodyPr>
          <a:lstStyle/>
          <a:p>
            <a:pPr marL="38100" lvl="0" algn="ctr">
              <a:spcBef>
                <a:spcPts val="0"/>
              </a:spcBef>
              <a:buSzPct val="100000"/>
            </a:pPr>
            <a:r>
              <a:rPr lang="en" sz="3000" dirty="0">
                <a:latin typeface="+mn-lt"/>
              </a:rPr>
              <a:t>Read assigned scenario and decide, together, </a:t>
            </a:r>
            <a:r>
              <a:rPr lang="en" sz="3000" dirty="0" smtClean="0">
                <a:latin typeface="+mn-lt"/>
              </a:rPr>
              <a:t>where </a:t>
            </a:r>
            <a:r>
              <a:rPr lang="en" sz="3000" dirty="0">
                <a:latin typeface="+mn-lt"/>
              </a:rPr>
              <a:t>you think that person should go for care</a:t>
            </a:r>
          </a:p>
        </p:txBody>
      </p:sp>
      <p:pic>
        <p:nvPicPr>
          <p:cNvPr id="225" name="Shape 225"/>
          <p:cNvPicPr preferRelativeResize="0"/>
          <p:nvPr/>
        </p:nvPicPr>
        <p:blipFill>
          <a:blip r:embed="rId3">
            <a:alphaModFix/>
          </a:blip>
          <a:stretch>
            <a:fillRect/>
          </a:stretch>
        </p:blipFill>
        <p:spPr>
          <a:xfrm>
            <a:off x="2330156" y="2527525"/>
            <a:ext cx="4554026" cy="1879925"/>
          </a:xfrm>
          <a:prstGeom prst="rect">
            <a:avLst/>
          </a:prstGeom>
          <a:noFill/>
          <a:ln>
            <a:noFill/>
          </a:ln>
        </p:spPr>
      </p:pic>
      <p:sp>
        <p:nvSpPr>
          <p:cNvPr id="10" name="TextBox 9"/>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Where Should I Go? </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1920" y="0"/>
            <a:ext cx="8585860" cy="994172"/>
          </a:xfrm>
        </p:spPr>
        <p:txBody>
          <a:bodyPr>
            <a:normAutofit fontScale="90000"/>
          </a:bodyPr>
          <a:lstStyle/>
          <a:p>
            <a:r>
              <a:rPr lang="en-US" b="1" dirty="0" smtClean="0">
                <a:solidFill>
                  <a:schemeClr val="accent5"/>
                </a:solidFill>
              </a:rPr>
              <a:t>Preparing to Present   </a:t>
            </a:r>
            <a:r>
              <a:rPr lang="en-US" sz="1800" dirty="0" smtClean="0">
                <a:solidFill>
                  <a:srgbClr val="000000"/>
                </a:solidFill>
                <a:ea typeface="Arial"/>
                <a:cs typeface="Calibri" panose="020F0502020204030204" pitchFamily="34" charset="0"/>
                <a:sym typeface="Arial"/>
              </a:rPr>
              <a:t>(Please </a:t>
            </a:r>
            <a:r>
              <a:rPr lang="en-US" sz="1800" dirty="0">
                <a:solidFill>
                  <a:srgbClr val="000000"/>
                </a:solidFill>
                <a:ea typeface="Arial"/>
                <a:cs typeface="Calibri" panose="020F0502020204030204" pitchFamily="34" charset="0"/>
                <a:sym typeface="Arial"/>
              </a:rPr>
              <a:t>email </a:t>
            </a:r>
            <a:r>
              <a:rPr lang="en-US" sz="1800" dirty="0">
                <a:solidFill>
                  <a:srgbClr val="000000"/>
                </a:solidFill>
                <a:ea typeface="Arial"/>
                <a:cs typeface="Calibri" panose="020F0502020204030204" pitchFamily="34" charset="0"/>
                <a:sym typeface="Arial"/>
                <a:hlinkClick r:id="rId3"/>
              </a:rPr>
              <a:t>NTHCS@Nemours.org</a:t>
            </a:r>
            <a:r>
              <a:rPr lang="en-US" sz="1800" dirty="0">
                <a:solidFill>
                  <a:srgbClr val="000000"/>
                </a:solidFill>
                <a:ea typeface="Arial"/>
                <a:cs typeface="Calibri" panose="020F0502020204030204" pitchFamily="34" charset="0"/>
                <a:sym typeface="Arial"/>
              </a:rPr>
              <a:t> </a:t>
            </a:r>
            <a:r>
              <a:rPr lang="en-US" sz="1800" dirty="0" smtClean="0">
                <a:solidFill>
                  <a:srgbClr val="000000"/>
                </a:solidFill>
                <a:ea typeface="Arial"/>
                <a:cs typeface="Calibri" panose="020F0502020204030204" pitchFamily="34" charset="0"/>
                <a:sym typeface="Arial"/>
              </a:rPr>
              <a:t>with questions.) </a:t>
            </a:r>
            <a:r>
              <a:rPr lang="en-US" sz="3600" dirty="0">
                <a:solidFill>
                  <a:srgbClr val="000000"/>
                </a:solidFill>
                <a:ea typeface="Arial"/>
                <a:cs typeface="Calibri" panose="020F0502020204030204" pitchFamily="34" charset="0"/>
                <a:sym typeface="Arial"/>
              </a:rPr>
              <a:t/>
            </a:r>
            <a:br>
              <a:rPr lang="en-US" sz="3600" dirty="0">
                <a:solidFill>
                  <a:srgbClr val="000000"/>
                </a:solidFill>
                <a:ea typeface="Arial"/>
                <a:cs typeface="Calibri" panose="020F0502020204030204" pitchFamily="34" charset="0"/>
                <a:sym typeface="Arial"/>
              </a:rPr>
            </a:br>
            <a:endParaRPr lang="en-US" b="1" dirty="0">
              <a:solidFill>
                <a:schemeClr val="accent5"/>
              </a:solidFill>
            </a:endParaRPr>
          </a:p>
        </p:txBody>
      </p:sp>
      <p:sp>
        <p:nvSpPr>
          <p:cNvPr id="3" name="Text Placeholder 2"/>
          <p:cNvSpPr>
            <a:spLocks noGrp="1"/>
          </p:cNvSpPr>
          <p:nvPr>
            <p:ph sz="half" idx="1"/>
          </p:nvPr>
        </p:nvSpPr>
        <p:spPr>
          <a:xfrm>
            <a:off x="121404" y="680557"/>
            <a:ext cx="6044503" cy="4361226"/>
          </a:xfrm>
          <a:ln>
            <a:solidFill>
              <a:schemeClr val="tx1"/>
            </a:solidFill>
          </a:ln>
        </p:spPr>
        <p:txBody>
          <a:bodyPr>
            <a:noAutofit/>
          </a:bodyPr>
          <a:lstStyle/>
          <a:p>
            <a:pPr marL="139700" indent="0">
              <a:spcAft>
                <a:spcPts val="600"/>
              </a:spcAft>
              <a:buNone/>
            </a:pPr>
            <a:r>
              <a:rPr lang="en-US" sz="1050" b="1" dirty="0">
                <a:solidFill>
                  <a:srgbClr val="000000"/>
                </a:solidFill>
                <a:ea typeface="Arial"/>
                <a:cs typeface="Calibri" panose="020F0502020204030204" pitchFamily="34" charset="0"/>
                <a:sym typeface="Arial"/>
              </a:rPr>
              <a:t>Presentation Time</a:t>
            </a:r>
            <a:r>
              <a:rPr lang="en-US" sz="1050" dirty="0">
                <a:solidFill>
                  <a:srgbClr val="000000"/>
                </a:solidFill>
                <a:ea typeface="Arial"/>
                <a:cs typeface="Calibri" panose="020F0502020204030204" pitchFamily="34" charset="0"/>
                <a:sym typeface="Arial"/>
              </a:rPr>
              <a:t>: </a:t>
            </a:r>
            <a:r>
              <a:rPr lang="en-US" sz="1050" dirty="0" smtClean="0">
                <a:solidFill>
                  <a:srgbClr val="000000"/>
                </a:solidFill>
                <a:ea typeface="Arial"/>
                <a:cs typeface="Calibri" panose="020F0502020204030204" pitchFamily="34" charset="0"/>
                <a:sym typeface="Arial"/>
              </a:rPr>
              <a:t>This workshop </a:t>
            </a:r>
            <a:r>
              <a:rPr lang="en-US" sz="1050" dirty="0">
                <a:solidFill>
                  <a:srgbClr val="000000"/>
                </a:solidFill>
                <a:ea typeface="Arial"/>
                <a:cs typeface="Calibri" panose="020F0502020204030204" pitchFamily="34" charset="0"/>
                <a:sym typeface="Arial"/>
              </a:rPr>
              <a:t>can be presented in approximately </a:t>
            </a:r>
            <a:r>
              <a:rPr lang="en-US" sz="1050" dirty="0" smtClean="0">
                <a:solidFill>
                  <a:srgbClr val="000000"/>
                </a:solidFill>
                <a:ea typeface="Arial"/>
                <a:cs typeface="Calibri" panose="020F0502020204030204" pitchFamily="34" charset="0"/>
                <a:sym typeface="Arial"/>
              </a:rPr>
              <a:t>90 </a:t>
            </a:r>
            <a:r>
              <a:rPr lang="en-US" sz="1050" dirty="0">
                <a:solidFill>
                  <a:srgbClr val="000000"/>
                </a:solidFill>
                <a:ea typeface="Arial"/>
                <a:cs typeface="Calibri" panose="020F0502020204030204" pitchFamily="34" charset="0"/>
                <a:sym typeface="Arial"/>
              </a:rPr>
              <a:t>minutes- not including the optional </a:t>
            </a:r>
            <a:r>
              <a:rPr lang="en-US" sz="1050" dirty="0" smtClean="0">
                <a:solidFill>
                  <a:srgbClr val="000000"/>
                </a:solidFill>
                <a:ea typeface="Arial"/>
                <a:cs typeface="Calibri" panose="020F0502020204030204" pitchFamily="34" charset="0"/>
                <a:sym typeface="Arial"/>
              </a:rPr>
              <a:t>pre-test</a:t>
            </a:r>
            <a:r>
              <a:rPr lang="en-US" sz="1050" dirty="0">
                <a:solidFill>
                  <a:srgbClr val="000000"/>
                </a:solidFill>
                <a:ea typeface="Arial"/>
                <a:cs typeface="Calibri" panose="020F0502020204030204" pitchFamily="34" charset="0"/>
                <a:sym typeface="Arial"/>
              </a:rPr>
              <a:t> </a:t>
            </a:r>
            <a:r>
              <a:rPr lang="en-US" sz="1050" dirty="0" smtClean="0">
                <a:solidFill>
                  <a:srgbClr val="000000"/>
                </a:solidFill>
                <a:ea typeface="Arial"/>
                <a:cs typeface="Calibri" panose="020F0502020204030204" pitchFamily="34" charset="0"/>
                <a:sym typeface="Arial"/>
              </a:rPr>
              <a:t>and post-test. </a:t>
            </a:r>
          </a:p>
          <a:p>
            <a:pPr marL="139700" indent="0">
              <a:spcBef>
                <a:spcPts val="0"/>
              </a:spcBef>
              <a:buNone/>
            </a:pPr>
            <a:r>
              <a:rPr lang="en-US" sz="1050" b="1" dirty="0" smtClean="0">
                <a:solidFill>
                  <a:srgbClr val="000000"/>
                </a:solidFill>
                <a:ea typeface="Arial"/>
                <a:cs typeface="Calibri" panose="020F0502020204030204" pitchFamily="34" charset="0"/>
                <a:sym typeface="Arial"/>
              </a:rPr>
              <a:t>Required Materials: </a:t>
            </a:r>
          </a:p>
          <a:p>
            <a:pPr marL="284163" indent="-144463">
              <a:spcBef>
                <a:spcPts val="0"/>
              </a:spcBef>
              <a:buAutoNum type="arabicParenR"/>
            </a:pPr>
            <a:r>
              <a:rPr lang="en-US" sz="1050" dirty="0" smtClean="0">
                <a:solidFill>
                  <a:srgbClr val="000000"/>
                </a:solidFill>
                <a:ea typeface="Arial"/>
                <a:cs typeface="Calibri" panose="020F0502020204030204" pitchFamily="34" charset="0"/>
                <a:sym typeface="Arial"/>
              </a:rPr>
              <a:t>This PPT, which includes scripted slide notes and instructions; </a:t>
            </a:r>
          </a:p>
          <a:p>
            <a:pPr marL="284163" indent="-144463">
              <a:spcBef>
                <a:spcPts val="0"/>
              </a:spcBef>
              <a:buAutoNum type="arabicParenR"/>
            </a:pPr>
            <a:r>
              <a:rPr lang="en-US" sz="1050" dirty="0" smtClean="0">
                <a:solidFill>
                  <a:srgbClr val="000000"/>
                </a:solidFill>
                <a:ea typeface="Arial"/>
                <a:cs typeface="Calibri" panose="020F0502020204030204" pitchFamily="34" charset="0"/>
                <a:sym typeface="Arial"/>
              </a:rPr>
              <a:t>Clip from </a:t>
            </a:r>
            <a:r>
              <a:rPr lang="en-US" sz="1050" dirty="0" smtClean="0">
                <a:solidFill>
                  <a:srgbClr val="000000"/>
                </a:solidFill>
                <a:ea typeface="Arial"/>
                <a:cs typeface="Calibri" panose="020F0502020204030204" pitchFamily="34" charset="0"/>
                <a:sym typeface="Arial"/>
              </a:rPr>
              <a:t>ZocDoc</a:t>
            </a:r>
            <a:r>
              <a:rPr lang="en-US" sz="1050" dirty="0" smtClean="0">
                <a:solidFill>
                  <a:srgbClr val="000000"/>
                </a:solidFill>
                <a:ea typeface="Arial"/>
                <a:cs typeface="Calibri" panose="020F0502020204030204" pitchFamily="34" charset="0"/>
                <a:sym typeface="Arial"/>
              </a:rPr>
              <a:t> commercial- available on YouTube at: </a:t>
            </a:r>
            <a:r>
              <a:rPr lang="en-US" sz="1050" dirty="0">
                <a:solidFill>
                  <a:srgbClr val="000000"/>
                </a:solidFill>
                <a:ea typeface="Arial"/>
                <a:cs typeface="Calibri" panose="020F0502020204030204" pitchFamily="34" charset="0"/>
                <a:sym typeface="Arial"/>
                <a:hlinkClick r:id="rId4"/>
              </a:rPr>
              <a:t>https://</a:t>
            </a:r>
            <a:r>
              <a:rPr lang="en-US" sz="1050" dirty="0" smtClean="0">
                <a:solidFill>
                  <a:srgbClr val="000000"/>
                </a:solidFill>
                <a:ea typeface="Arial"/>
                <a:cs typeface="Calibri" panose="020F0502020204030204" pitchFamily="34" charset="0"/>
                <a:sym typeface="Arial"/>
                <a:hlinkClick r:id="rId4"/>
              </a:rPr>
              <a:t>www.youtube.com/watch?v=oC42iLvGRDk</a:t>
            </a:r>
            <a:r>
              <a:rPr lang="en-US" sz="1050" dirty="0" smtClean="0">
                <a:solidFill>
                  <a:srgbClr val="000000"/>
                </a:solidFill>
                <a:ea typeface="Arial"/>
                <a:cs typeface="Calibri" panose="020F0502020204030204" pitchFamily="34" charset="0"/>
                <a:sym typeface="Arial"/>
              </a:rPr>
              <a:t> . </a:t>
            </a:r>
          </a:p>
          <a:p>
            <a:pPr marL="284163" indent="-144463">
              <a:spcBef>
                <a:spcPts val="0"/>
              </a:spcBef>
              <a:buAutoNum type="arabicParenR"/>
            </a:pPr>
            <a:r>
              <a:rPr lang="en-US" sz="1050" dirty="0" smtClean="0">
                <a:solidFill>
                  <a:srgbClr val="000000"/>
                </a:solidFill>
                <a:ea typeface="Arial"/>
                <a:cs typeface="Calibri" panose="020F0502020204030204" pitchFamily="34" charset="0"/>
                <a:sym typeface="Arial"/>
              </a:rPr>
              <a:t>Clip from the TV show House- available on </a:t>
            </a:r>
            <a:r>
              <a:rPr lang="en-US" sz="1050" dirty="0">
                <a:solidFill>
                  <a:srgbClr val="000000"/>
                </a:solidFill>
                <a:ea typeface="Arial"/>
                <a:cs typeface="Calibri" panose="020F0502020204030204" pitchFamily="34" charset="0"/>
                <a:sym typeface="Arial"/>
              </a:rPr>
              <a:t>YouTube at: </a:t>
            </a:r>
            <a:r>
              <a:rPr lang="en-US" sz="1050" dirty="0">
                <a:solidFill>
                  <a:srgbClr val="000000"/>
                </a:solidFill>
                <a:ea typeface="Arial"/>
                <a:cs typeface="Calibri" panose="020F0502020204030204" pitchFamily="34" charset="0"/>
                <a:sym typeface="Arial"/>
                <a:hlinkClick r:id="rId5"/>
              </a:rPr>
              <a:t>https://</a:t>
            </a:r>
            <a:r>
              <a:rPr lang="en-US" sz="1050" dirty="0" smtClean="0">
                <a:solidFill>
                  <a:srgbClr val="000000"/>
                </a:solidFill>
                <a:ea typeface="Arial"/>
                <a:cs typeface="Calibri" panose="020F0502020204030204" pitchFamily="34" charset="0"/>
                <a:sym typeface="Arial"/>
                <a:hlinkClick r:id="rId5"/>
              </a:rPr>
              <a:t>youtu.be/bDHEEV0M62Y</a:t>
            </a:r>
            <a:r>
              <a:rPr lang="en-US" sz="1050" dirty="0">
                <a:solidFill>
                  <a:srgbClr val="000000"/>
                </a:solidFill>
                <a:ea typeface="Arial"/>
                <a:cs typeface="Calibri" panose="020F0502020204030204" pitchFamily="34" charset="0"/>
                <a:sym typeface="Arial"/>
              </a:rPr>
              <a:t> </a:t>
            </a:r>
            <a:r>
              <a:rPr lang="en-US" sz="1050" dirty="0" smtClean="0">
                <a:solidFill>
                  <a:srgbClr val="000000"/>
                </a:solidFill>
                <a:ea typeface="Arial"/>
                <a:cs typeface="Calibri" panose="020F0502020204030204" pitchFamily="34" charset="0"/>
                <a:sym typeface="Arial"/>
              </a:rPr>
              <a:t>We recommend that you save both videos to the laptop you’ll be using to run the slides even though the videos are embedded in the slide deck. Saving to your laptop will allow you to play the videos even if your internet connection goes down during the session and the embedded links in the slides can’t connect to YouTube.</a:t>
            </a:r>
          </a:p>
          <a:p>
            <a:pPr marL="284163" indent="-144463">
              <a:spcBef>
                <a:spcPts val="0"/>
              </a:spcBef>
              <a:buAutoNum type="arabicParenR"/>
            </a:pPr>
            <a:r>
              <a:rPr lang="en-US" sz="1050" dirty="0" smtClean="0">
                <a:solidFill>
                  <a:srgbClr val="000000"/>
                </a:solidFill>
                <a:ea typeface="Arial"/>
                <a:cs typeface="Calibri" panose="020F0502020204030204" pitchFamily="34" charset="0"/>
                <a:sym typeface="Arial"/>
              </a:rPr>
              <a:t>Nametags</a:t>
            </a:r>
          </a:p>
          <a:p>
            <a:pPr marL="284163" indent="-144463">
              <a:spcBef>
                <a:spcPts val="0"/>
              </a:spcBef>
              <a:buAutoNum type="arabicParenR"/>
            </a:pPr>
            <a:r>
              <a:rPr lang="en-US" sz="1050" dirty="0" smtClean="0">
                <a:solidFill>
                  <a:srgbClr val="000000"/>
                </a:solidFill>
                <a:ea typeface="Arial"/>
                <a:cs typeface="Calibri" panose="020F0502020204030204" pitchFamily="34" charset="0"/>
                <a:sym typeface="Arial"/>
              </a:rPr>
              <a:t>Pencils/pens/markers and paper for small group activities</a:t>
            </a:r>
          </a:p>
          <a:p>
            <a:pPr marL="139700" indent="0">
              <a:spcBef>
                <a:spcPts val="0"/>
              </a:spcBef>
              <a:buNone/>
            </a:pPr>
            <a:endParaRPr lang="en-US" sz="1050" dirty="0">
              <a:solidFill>
                <a:srgbClr val="000000"/>
              </a:solidFill>
              <a:ea typeface="Arial"/>
              <a:cs typeface="Calibri" panose="020F0502020204030204" pitchFamily="34" charset="0"/>
              <a:sym typeface="Arial"/>
            </a:endParaRPr>
          </a:p>
          <a:p>
            <a:pPr marL="139700" indent="0">
              <a:spcBef>
                <a:spcPts val="0"/>
              </a:spcBef>
              <a:buNone/>
            </a:pPr>
            <a:r>
              <a:rPr lang="en-US" sz="1050" b="1" dirty="0" smtClean="0">
                <a:ea typeface="Calibri"/>
                <a:cs typeface="Calibri"/>
                <a:sym typeface="Calibri"/>
              </a:rPr>
              <a:t>IMPORTANT </a:t>
            </a:r>
            <a:r>
              <a:rPr lang="en-US" sz="1050" b="1" dirty="0">
                <a:ea typeface="Calibri"/>
                <a:cs typeface="Calibri"/>
                <a:sym typeface="Calibri"/>
              </a:rPr>
              <a:t>NOTE</a:t>
            </a:r>
            <a:r>
              <a:rPr lang="en-US" sz="1050" dirty="0">
                <a:ea typeface="Calibri"/>
                <a:cs typeface="Calibri"/>
                <a:sym typeface="Calibri"/>
              </a:rPr>
              <a:t>: Slides #33 and #34 contain state-specific information. You will need to update the slides with the information specific to your state. This should be easy to find with a quick Google search. If you need assistance, please email NTHCS@nemours.org.</a:t>
            </a:r>
          </a:p>
          <a:p>
            <a:pPr marL="139700" indent="0">
              <a:buNone/>
            </a:pPr>
            <a:r>
              <a:rPr lang="en-US" sz="1050" b="1" dirty="0" smtClean="0">
                <a:solidFill>
                  <a:srgbClr val="000000"/>
                </a:solidFill>
                <a:ea typeface="Arial"/>
                <a:cs typeface="Calibri" panose="020F0502020204030204" pitchFamily="34" charset="0"/>
                <a:sym typeface="Arial"/>
              </a:rPr>
              <a:t>Optional Additional Materials</a:t>
            </a:r>
            <a:r>
              <a:rPr lang="en-US" sz="1050" dirty="0" smtClean="0">
                <a:solidFill>
                  <a:srgbClr val="000000"/>
                </a:solidFill>
                <a:ea typeface="Arial"/>
                <a:cs typeface="Calibri" panose="020F0502020204030204" pitchFamily="34" charset="0"/>
                <a:sym typeface="Arial"/>
              </a:rPr>
              <a:t>: This session is a streamlined and modified version of a set of four lessons created for teens. To keep the session simple, all activities can be done via discussion- no additional materials required. HOWEVER, if you want to expand on this information or make the activities more interactive, we invite you to review and use any of the materials included in our lesson plans for teens. You may need to edit a bit for adult audiences. </a:t>
            </a:r>
          </a:p>
          <a:p>
            <a:pPr marL="139700" indent="0">
              <a:spcBef>
                <a:spcPts val="600"/>
              </a:spcBef>
              <a:buNone/>
            </a:pPr>
            <a:r>
              <a:rPr lang="en-US" sz="1050" dirty="0" smtClean="0">
                <a:solidFill>
                  <a:srgbClr val="000000"/>
                </a:solidFill>
                <a:ea typeface="Arial"/>
                <a:cs typeface="Calibri" panose="020F0502020204030204" pitchFamily="34" charset="0"/>
                <a:sym typeface="Arial"/>
              </a:rPr>
              <a:t>To access the teen version, please visit the Navigating the Health System web pages at: </a:t>
            </a:r>
          </a:p>
          <a:p>
            <a:pPr marL="139700" indent="0">
              <a:spcBef>
                <a:spcPts val="0"/>
              </a:spcBef>
              <a:buNone/>
            </a:pPr>
            <a:r>
              <a:rPr lang="en-US" sz="1050" dirty="0">
                <a:hlinkClick r:id="rId6"/>
              </a:rPr>
              <a:t>https://www.movinghealthcareupstream.org/navigating-the-health-care-system</a:t>
            </a:r>
            <a:r>
              <a:rPr lang="en-US" sz="1050" dirty="0" smtClean="0">
                <a:hlinkClick r:id="rId6"/>
              </a:rPr>
              <a:t>/</a:t>
            </a:r>
            <a:endParaRPr lang="en-US" sz="1050" dirty="0" smtClean="0"/>
          </a:p>
          <a:p>
            <a:pPr marL="139700" indent="0">
              <a:buNone/>
            </a:pPr>
            <a:r>
              <a:rPr lang="en-US" sz="1050" dirty="0" smtClean="0">
                <a:solidFill>
                  <a:srgbClr val="000000"/>
                </a:solidFill>
                <a:ea typeface="Arial"/>
                <a:cs typeface="Calibri" panose="020F0502020204030204" pitchFamily="34" charset="0"/>
                <a:sym typeface="Arial"/>
              </a:rPr>
              <a:t>From this page, click on the Full Curriculum box, which will take you to this page, where you’ll be asked to register before you can download and use materials. </a:t>
            </a:r>
            <a:r>
              <a:rPr lang="en-US" sz="1050" dirty="0">
                <a:hlinkClick r:id="rId7"/>
              </a:rPr>
              <a:t>https://</a:t>
            </a:r>
            <a:r>
              <a:rPr lang="en-US" sz="1050" dirty="0" smtClean="0">
                <a:hlinkClick r:id="rId7"/>
              </a:rPr>
              <a:t>www.movinghealthcareupstream.org/sign-in-or-register/</a:t>
            </a:r>
            <a:endParaRPr lang="en-US" sz="1050" dirty="0" smtClean="0"/>
          </a:p>
        </p:txBody>
      </p:sp>
      <p:sp>
        <p:nvSpPr>
          <p:cNvPr id="7" name="Content Placeholder 6"/>
          <p:cNvSpPr>
            <a:spLocks noGrp="1"/>
          </p:cNvSpPr>
          <p:nvPr>
            <p:ph sz="half" idx="2"/>
          </p:nvPr>
        </p:nvSpPr>
        <p:spPr>
          <a:xfrm>
            <a:off x="6266423" y="680557"/>
            <a:ext cx="2774095" cy="4361226"/>
          </a:xfrm>
          <a:ln>
            <a:solidFill>
              <a:schemeClr val="tx1"/>
            </a:solidFill>
          </a:ln>
        </p:spPr>
        <p:txBody>
          <a:bodyPr>
            <a:noAutofit/>
          </a:bodyPr>
          <a:lstStyle/>
          <a:p>
            <a:pPr marL="139700" indent="0">
              <a:lnSpc>
                <a:spcPct val="100000"/>
              </a:lnSpc>
              <a:spcBef>
                <a:spcPts val="0"/>
              </a:spcBef>
              <a:buNone/>
            </a:pPr>
            <a:r>
              <a:rPr lang="en-US" sz="1050" b="1" dirty="0" smtClean="0">
                <a:solidFill>
                  <a:srgbClr val="000000"/>
                </a:solidFill>
                <a:latin typeface="Calibri" panose="020F0502020204030204" pitchFamily="34" charset="0"/>
                <a:ea typeface="Arial"/>
                <a:cs typeface="Calibri" panose="020F0502020204030204" pitchFamily="34" charset="0"/>
                <a:sym typeface="Arial"/>
              </a:rPr>
              <a:t>Topics Covered in Workshop:</a:t>
            </a:r>
            <a:endParaRPr lang="en-US" sz="1050" dirty="0" smtClean="0">
              <a:solidFill>
                <a:srgbClr val="000000"/>
              </a:solidFill>
              <a:latin typeface="Calibri" panose="020F0502020204030204" pitchFamily="34" charset="0"/>
              <a:ea typeface="Arial"/>
              <a:cs typeface="Calibri" panose="020F0502020204030204" pitchFamily="34" charset="0"/>
              <a:sym typeface="Arial"/>
            </a:endParaRPr>
          </a:p>
          <a:p>
            <a:pPr marL="461963" lvl="0" indent="-322263">
              <a:lnSpc>
                <a:spcPct val="100000"/>
              </a:lnSpc>
              <a:spcBef>
                <a:spcPts val="0"/>
              </a:spcBef>
              <a:buFont typeface="+mj-lt"/>
              <a:buAutoNum type="arabicPeriod"/>
            </a:pPr>
            <a:r>
              <a:rPr lang="en-US" sz="1050" dirty="0" smtClean="0">
                <a:solidFill>
                  <a:srgbClr val="000000"/>
                </a:solidFill>
                <a:latin typeface="Calibri" panose="020F0502020204030204" pitchFamily="34" charset="0"/>
                <a:ea typeface="Arial"/>
                <a:cs typeface="Calibri" panose="020F0502020204030204" pitchFamily="34" charset="0"/>
                <a:sym typeface="Arial"/>
              </a:rPr>
              <a:t>Introduction to Navigating the Health Care System</a:t>
            </a:r>
            <a:endParaRPr lang="en-US" sz="1050" dirty="0" smtClean="0">
              <a:latin typeface="Calibri" panose="020F0502020204030204" pitchFamily="34" charset="0"/>
              <a:cs typeface="Calibri" panose="020F0502020204030204" pitchFamily="34" charset="0"/>
            </a:endParaRPr>
          </a:p>
          <a:p>
            <a:pPr marL="461963" lvl="0" indent="-322263">
              <a:lnSpc>
                <a:spcPct val="100000"/>
              </a:lnSpc>
              <a:spcBef>
                <a:spcPts val="0"/>
              </a:spcBef>
              <a:buFont typeface="+mj-lt"/>
              <a:buAutoNum type="arabicPeriod"/>
            </a:pPr>
            <a:r>
              <a:rPr lang="en-US" sz="1050" dirty="0" smtClean="0">
                <a:solidFill>
                  <a:srgbClr val="000000"/>
                </a:solidFill>
                <a:latin typeface="Calibri" panose="020F0502020204030204" pitchFamily="34" charset="0"/>
                <a:ea typeface="Arial"/>
                <a:cs typeface="Calibri" panose="020F0502020204030204" pitchFamily="34" charset="0"/>
                <a:sym typeface="Arial"/>
              </a:rPr>
              <a:t>Definition </a:t>
            </a:r>
            <a:r>
              <a:rPr lang="en-US" sz="1050" dirty="0">
                <a:solidFill>
                  <a:srgbClr val="000000"/>
                </a:solidFill>
                <a:latin typeface="Calibri" panose="020F0502020204030204" pitchFamily="34" charset="0"/>
                <a:ea typeface="Arial"/>
                <a:cs typeface="Calibri" panose="020F0502020204030204" pitchFamily="34" charset="0"/>
                <a:sym typeface="Arial"/>
              </a:rPr>
              <a:t>of Health</a:t>
            </a:r>
            <a:endParaRPr lang="en-US" sz="1050" dirty="0">
              <a:latin typeface="Calibri" panose="020F0502020204030204" pitchFamily="34" charset="0"/>
              <a:cs typeface="Calibri" panose="020F0502020204030204" pitchFamily="34" charset="0"/>
            </a:endParaRP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Self-Advocacy</a:t>
            </a:r>
            <a:endParaRPr lang="en-US" sz="1050" dirty="0">
              <a:latin typeface="Calibri" panose="020F0502020204030204" pitchFamily="34" charset="0"/>
              <a:cs typeface="Calibri" panose="020F0502020204030204" pitchFamily="34" charset="0"/>
            </a:endParaRP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Types of Care: Primary Care, Specialists, Urgent Care and Emergency Department</a:t>
            </a:r>
            <a:endParaRPr lang="en-US" sz="1050" dirty="0">
              <a:latin typeface="Calibri" panose="020F0502020204030204" pitchFamily="34" charset="0"/>
              <a:cs typeface="Calibri" panose="020F0502020204030204" pitchFamily="34" charset="0"/>
            </a:endParaRP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When to Use Each Type of Care</a:t>
            </a:r>
            <a:endParaRPr lang="en-US" sz="1050" dirty="0">
              <a:latin typeface="Calibri" panose="020F0502020204030204" pitchFamily="34" charset="0"/>
              <a:cs typeface="Calibri" panose="020F0502020204030204" pitchFamily="34" charset="0"/>
            </a:endParaRP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Choosing a Primary Care Doctor</a:t>
            </a:r>
            <a:endParaRPr lang="en-US" sz="1050" dirty="0">
              <a:latin typeface="Calibri" panose="020F0502020204030204" pitchFamily="34" charset="0"/>
              <a:cs typeface="Calibri" panose="020F0502020204030204" pitchFamily="34" charset="0"/>
            </a:endParaRP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Family Health History</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Describing Symptoms</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rPr>
              <a:t>Allergies and Diagnoses</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rPr>
              <a:t>Responsible medication Use</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rPr>
              <a:t>Reading Over the Counter (OTC) Drug Labels</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rPr>
              <a:t>Vaccines – Fact or Myth</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Types of Insurance</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Prescription Insurance</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Reading Insurance Cards</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Privacy &amp; Confidentiality</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Medicaid</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Scheduling an Appointment</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Important Information to Share</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Completing Registration Forms</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The Visit</a:t>
            </a:r>
          </a:p>
          <a:p>
            <a:pPr marL="461963" lvl="0" indent="-322263">
              <a:lnSpc>
                <a:spcPct val="100000"/>
              </a:lnSpc>
              <a:spcBef>
                <a:spcPts val="0"/>
              </a:spcBef>
              <a:buFont typeface="+mj-lt"/>
              <a:buAutoNum type="arabicPeriod"/>
            </a:pPr>
            <a:r>
              <a:rPr lang="en-US" sz="1050" dirty="0">
                <a:solidFill>
                  <a:srgbClr val="000000"/>
                </a:solidFill>
                <a:latin typeface="Calibri" panose="020F0502020204030204" pitchFamily="34" charset="0"/>
                <a:ea typeface="Arial"/>
                <a:cs typeface="Calibri" panose="020F0502020204030204" pitchFamily="34" charset="0"/>
                <a:sym typeface="Arial"/>
              </a:rPr>
              <a:t>Do’s and Don’ts During the </a:t>
            </a:r>
            <a:r>
              <a:rPr lang="en-US" sz="1050" dirty="0" smtClean="0">
                <a:solidFill>
                  <a:srgbClr val="000000"/>
                </a:solidFill>
                <a:latin typeface="Calibri" panose="020F0502020204030204" pitchFamily="34" charset="0"/>
                <a:ea typeface="Arial"/>
                <a:cs typeface="Calibri" panose="020F0502020204030204" pitchFamily="34" charset="0"/>
                <a:sym typeface="Arial"/>
              </a:rPr>
              <a:t>Visit</a:t>
            </a:r>
            <a:endParaRPr lang="en-US" sz="1050" dirty="0">
              <a:solidFill>
                <a:srgbClr val="000000"/>
              </a:solidFill>
              <a:latin typeface="Calibri" panose="020F0502020204030204" pitchFamily="34" charset="0"/>
              <a:ea typeface="Arial"/>
              <a:cs typeface="Calibri" panose="020F0502020204030204" pitchFamily="34" charset="0"/>
            </a:endParaRPr>
          </a:p>
        </p:txBody>
      </p:sp>
    </p:spTree>
    <p:extLst>
      <p:ext uri="{BB962C8B-B14F-4D97-AF65-F5344CB8AC3E}">
        <p14:creationId xmlns:p14="http://schemas.microsoft.com/office/powerpoint/2010/main" val="1860441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Shape 233"/>
          <p:cNvSpPr txBox="1"/>
          <p:nvPr/>
        </p:nvSpPr>
        <p:spPr>
          <a:xfrm>
            <a:off x="204606" y="873322"/>
            <a:ext cx="8006700" cy="3881557"/>
          </a:xfrm>
          <a:prstGeom prst="rect">
            <a:avLst/>
          </a:prstGeom>
          <a:noFill/>
          <a:ln>
            <a:noFill/>
          </a:ln>
        </p:spPr>
        <p:txBody>
          <a:bodyPr lIns="91425" tIns="91425" rIns="91425" bIns="91425" anchor="t" anchorCtr="0">
            <a:noAutofit/>
          </a:bodyPr>
          <a:lstStyle/>
          <a:p>
            <a:pPr marL="38100" lvl="0">
              <a:buSzPct val="100000"/>
            </a:pPr>
            <a:r>
              <a:rPr lang="en" sz="3200" dirty="0" smtClean="0">
                <a:latin typeface="+mn-lt"/>
              </a:rPr>
              <a:t>Yo</a:t>
            </a:r>
            <a:r>
              <a:rPr lang="en-US" sz="3200" kern="1200" dirty="0" smtClean="0">
                <a:solidFill>
                  <a:schemeClr val="tx1"/>
                </a:solidFill>
                <a:latin typeface="+mn-lt"/>
              </a:rPr>
              <a:t>u </a:t>
            </a:r>
            <a:r>
              <a:rPr lang="en-US" sz="3200" kern="1200" dirty="0">
                <a:solidFill>
                  <a:schemeClr val="tx1"/>
                </a:solidFill>
                <a:latin typeface="+mn-lt"/>
              </a:rPr>
              <a:t>fall down the stairs and sprain your ankle after </a:t>
            </a:r>
            <a:r>
              <a:rPr lang="en-US" sz="3200" kern="1200" dirty="0" smtClean="0">
                <a:solidFill>
                  <a:schemeClr val="tx1"/>
                </a:solidFill>
                <a:latin typeface="+mn-lt"/>
              </a:rPr>
              <a:t>dinner: </a:t>
            </a:r>
          </a:p>
          <a:p>
            <a:pPr marL="38100" lvl="3">
              <a:buSzPct val="100000"/>
            </a:pPr>
            <a:r>
              <a:rPr lang="en-US" sz="3200" i="1" kern="1200" dirty="0" smtClean="0">
                <a:solidFill>
                  <a:schemeClr val="tx1"/>
                </a:solidFill>
                <a:latin typeface="+mn-lt"/>
              </a:rPr>
              <a:t>	</a:t>
            </a:r>
            <a:r>
              <a:rPr lang="en-US" sz="3200" b="1" kern="1200" dirty="0" smtClean="0">
                <a:solidFill>
                  <a:srgbClr val="0070C0"/>
                </a:solidFill>
                <a:latin typeface="+mn-lt"/>
              </a:rPr>
              <a:t>Urgent </a:t>
            </a:r>
            <a:r>
              <a:rPr lang="en-US" sz="3200" b="1" kern="1200" dirty="0">
                <a:solidFill>
                  <a:srgbClr val="0070C0"/>
                </a:solidFill>
                <a:latin typeface="+mn-lt"/>
              </a:rPr>
              <a:t>Care </a:t>
            </a:r>
            <a:endParaRPr lang="en-US" sz="3200" b="1" kern="1200" dirty="0" smtClean="0">
              <a:solidFill>
                <a:srgbClr val="0070C0"/>
              </a:solidFill>
              <a:latin typeface="+mn-lt"/>
            </a:endParaRPr>
          </a:p>
          <a:p>
            <a:pPr marL="38100" lvl="3">
              <a:buSzPct val="100000"/>
            </a:pPr>
            <a:r>
              <a:rPr lang="en-US" sz="3200" kern="1200" dirty="0">
                <a:solidFill>
                  <a:schemeClr val="tx1"/>
                </a:solidFill>
                <a:latin typeface="+mn-lt"/>
              </a:rPr>
              <a:t>You have a high fever of 103°F and can’t stop </a:t>
            </a:r>
            <a:r>
              <a:rPr lang="en-US" sz="3200" kern="1200" dirty="0" smtClean="0">
                <a:solidFill>
                  <a:schemeClr val="tx1"/>
                </a:solidFill>
                <a:latin typeface="+mn-lt"/>
              </a:rPr>
              <a:t>vomiting</a:t>
            </a:r>
            <a:r>
              <a:rPr lang="en-US" sz="3200" i="1" kern="1200" dirty="0">
                <a:solidFill>
                  <a:schemeClr val="tx1"/>
                </a:solidFill>
                <a:latin typeface="+mn-lt"/>
              </a:rPr>
              <a:t>:</a:t>
            </a:r>
            <a:r>
              <a:rPr lang="en-US" sz="3200" i="1" kern="1200" dirty="0" smtClean="0">
                <a:solidFill>
                  <a:schemeClr val="tx1"/>
                </a:solidFill>
                <a:latin typeface="+mn-lt"/>
              </a:rPr>
              <a:t> </a:t>
            </a:r>
          </a:p>
          <a:p>
            <a:pPr marL="38100" lvl="3">
              <a:buSzPct val="100000"/>
            </a:pPr>
            <a:r>
              <a:rPr lang="en-US" sz="3200" b="1" kern="1200" dirty="0" smtClean="0">
                <a:solidFill>
                  <a:srgbClr val="0070C0"/>
                </a:solidFill>
                <a:latin typeface="+mn-lt"/>
              </a:rPr>
              <a:t>	Emergency </a:t>
            </a:r>
            <a:r>
              <a:rPr lang="en-US" sz="3200" b="1" kern="1200" dirty="0">
                <a:solidFill>
                  <a:srgbClr val="0070C0"/>
                </a:solidFill>
                <a:latin typeface="+mn-lt"/>
              </a:rPr>
              <a:t>Department </a:t>
            </a:r>
          </a:p>
          <a:p>
            <a:r>
              <a:rPr lang="en-US" sz="3200" kern="1200" dirty="0">
                <a:solidFill>
                  <a:schemeClr val="tx1"/>
                </a:solidFill>
                <a:latin typeface="+mn-lt"/>
              </a:rPr>
              <a:t>You have severe ear pain on Sunday </a:t>
            </a:r>
            <a:r>
              <a:rPr lang="en-US" sz="3200" kern="1200" dirty="0" smtClean="0">
                <a:solidFill>
                  <a:schemeClr val="tx1"/>
                </a:solidFill>
                <a:latin typeface="+mn-lt"/>
              </a:rPr>
              <a:t>morning</a:t>
            </a:r>
            <a:r>
              <a:rPr lang="en-US" sz="3200" i="1" kern="1200" dirty="0" smtClean="0">
                <a:solidFill>
                  <a:schemeClr val="tx1"/>
                </a:solidFill>
                <a:latin typeface="+mn-lt"/>
              </a:rPr>
              <a:t>:</a:t>
            </a:r>
          </a:p>
          <a:p>
            <a:r>
              <a:rPr lang="en-US" sz="3200" i="1" kern="1200" dirty="0">
                <a:solidFill>
                  <a:schemeClr val="tx1"/>
                </a:solidFill>
                <a:latin typeface="+mn-lt"/>
              </a:rPr>
              <a:t>	</a:t>
            </a:r>
            <a:r>
              <a:rPr lang="en-US" sz="3200" b="1" kern="1200" dirty="0">
                <a:solidFill>
                  <a:srgbClr val="0070C0"/>
                </a:solidFill>
                <a:latin typeface="+mn-lt"/>
              </a:rPr>
              <a:t>Urgent Care </a:t>
            </a:r>
          </a:p>
          <a:p>
            <a:pPr marL="38100" lvl="0">
              <a:buSzPct val="100000"/>
            </a:pPr>
            <a:endParaRPr lang="en-US" sz="2800" i="1" kern="1200" dirty="0" smtClean="0">
              <a:solidFill>
                <a:schemeClr val="tx1"/>
              </a:solidFill>
            </a:endParaRPr>
          </a:p>
          <a:p>
            <a:pPr marL="38100" lvl="0">
              <a:buSzPct val="100000"/>
            </a:pPr>
            <a:endParaRPr sz="2800" dirty="0">
              <a:latin typeface="+mn-lt"/>
            </a:endParaRPr>
          </a:p>
        </p:txBody>
      </p:sp>
      <p:sp>
        <p:nvSpPr>
          <p:cNvPr id="9" name="TextBox 8"/>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Where Should I Go? </a:t>
            </a:r>
            <a:endParaRPr lang="en-US" sz="4400" b="1" dirty="0">
              <a:solidFill>
                <a:schemeClr val="bg2"/>
              </a:solidFill>
            </a:endParaRPr>
          </a:p>
        </p:txBody>
      </p:sp>
    </p:spTree>
    <p:extLst>
      <p:ext uri="{BB962C8B-B14F-4D97-AF65-F5344CB8AC3E}">
        <p14:creationId xmlns:p14="http://schemas.microsoft.com/office/powerpoint/2010/main" val="62744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Shape 233"/>
          <p:cNvSpPr txBox="1"/>
          <p:nvPr/>
        </p:nvSpPr>
        <p:spPr>
          <a:xfrm>
            <a:off x="204606" y="873322"/>
            <a:ext cx="8741884" cy="3881557"/>
          </a:xfrm>
          <a:prstGeom prst="rect">
            <a:avLst/>
          </a:prstGeom>
          <a:noFill/>
          <a:ln>
            <a:noFill/>
          </a:ln>
        </p:spPr>
        <p:txBody>
          <a:bodyPr lIns="91425" tIns="91425" rIns="91425" bIns="91425" anchor="t" anchorCtr="0">
            <a:noAutofit/>
          </a:bodyPr>
          <a:lstStyle/>
          <a:p>
            <a:r>
              <a:rPr lang="en-US" sz="3200" kern="1200" dirty="0" smtClean="0">
                <a:solidFill>
                  <a:schemeClr val="tx1"/>
                </a:solidFill>
                <a:latin typeface="+mn-lt"/>
              </a:rPr>
              <a:t>You </a:t>
            </a:r>
            <a:r>
              <a:rPr lang="en-US" sz="3200" kern="1200" dirty="0">
                <a:solidFill>
                  <a:schemeClr val="tx1"/>
                </a:solidFill>
                <a:latin typeface="+mn-lt"/>
              </a:rPr>
              <a:t>need a physical exam (check-up) to play a sport:</a:t>
            </a:r>
            <a:r>
              <a:rPr lang="en-US" sz="3200" i="1" kern="1200" dirty="0">
                <a:solidFill>
                  <a:schemeClr val="tx1"/>
                </a:solidFill>
                <a:latin typeface="+mn-lt"/>
              </a:rPr>
              <a:t> </a:t>
            </a:r>
            <a:endParaRPr lang="en-US" sz="3200" i="1" kern="1200" dirty="0" smtClean="0">
              <a:solidFill>
                <a:schemeClr val="tx1"/>
              </a:solidFill>
              <a:latin typeface="+mn-lt"/>
            </a:endParaRPr>
          </a:p>
          <a:p>
            <a:pPr marL="38100" lvl="3">
              <a:buSzPct val="100000"/>
            </a:pPr>
            <a:r>
              <a:rPr lang="en-US" sz="3200" i="1" kern="1200" dirty="0">
                <a:solidFill>
                  <a:schemeClr val="tx1"/>
                </a:solidFill>
                <a:latin typeface="+mn-lt"/>
              </a:rPr>
              <a:t>	</a:t>
            </a:r>
            <a:r>
              <a:rPr lang="en-US" sz="3200" b="1" kern="1200" dirty="0">
                <a:solidFill>
                  <a:srgbClr val="0070C0"/>
                </a:solidFill>
                <a:latin typeface="+mn-lt"/>
              </a:rPr>
              <a:t>PCP/Doctor </a:t>
            </a:r>
          </a:p>
          <a:p>
            <a:pPr marL="38100" lvl="3">
              <a:buSzPct val="100000"/>
            </a:pPr>
            <a:r>
              <a:rPr lang="en-US" sz="3200" kern="1200" dirty="0">
                <a:solidFill>
                  <a:schemeClr val="tx1"/>
                </a:solidFill>
                <a:latin typeface="+mn-lt"/>
              </a:rPr>
              <a:t>You have a sore throat, stuffy nose, and a </a:t>
            </a:r>
            <a:r>
              <a:rPr lang="en-US" sz="3200" kern="1200" dirty="0" smtClean="0">
                <a:solidFill>
                  <a:schemeClr val="tx1"/>
                </a:solidFill>
                <a:latin typeface="+mn-lt"/>
              </a:rPr>
              <a:t>cough:</a:t>
            </a:r>
            <a:endParaRPr lang="en-US" sz="3200" i="1" kern="1200" dirty="0">
              <a:solidFill>
                <a:schemeClr val="tx1"/>
              </a:solidFill>
              <a:latin typeface="+mn-lt"/>
            </a:endParaRPr>
          </a:p>
          <a:p>
            <a:pPr marL="38100" lvl="3">
              <a:buSzPct val="100000"/>
            </a:pPr>
            <a:r>
              <a:rPr lang="en-US" sz="3200" b="1" i="1" kern="1200" dirty="0">
                <a:solidFill>
                  <a:schemeClr val="tx1"/>
                </a:solidFill>
                <a:latin typeface="+mn-lt"/>
              </a:rPr>
              <a:t>	</a:t>
            </a:r>
            <a:r>
              <a:rPr lang="en-US" sz="3200" b="1" kern="1200" dirty="0" smtClean="0">
                <a:solidFill>
                  <a:srgbClr val="0070C0"/>
                </a:solidFill>
                <a:latin typeface="+mn-lt"/>
              </a:rPr>
              <a:t>PCP/Doctor </a:t>
            </a:r>
            <a:endParaRPr lang="en-US" sz="3200" b="1" kern="1200" dirty="0">
              <a:solidFill>
                <a:srgbClr val="0070C0"/>
              </a:solidFill>
              <a:latin typeface="+mn-lt"/>
            </a:endParaRPr>
          </a:p>
          <a:p>
            <a:r>
              <a:rPr lang="en-US" sz="3200" kern="1200" dirty="0">
                <a:solidFill>
                  <a:schemeClr val="tx1"/>
                </a:solidFill>
                <a:latin typeface="+mn-lt"/>
              </a:rPr>
              <a:t>You are having trouble breathing: </a:t>
            </a:r>
            <a:endParaRPr lang="en-US" sz="3200" kern="1200" dirty="0" smtClean="0">
              <a:solidFill>
                <a:schemeClr val="tx1"/>
              </a:solidFill>
              <a:latin typeface="+mn-lt"/>
            </a:endParaRPr>
          </a:p>
          <a:p>
            <a:pPr marL="38100" lvl="3">
              <a:buSzPct val="100000"/>
            </a:pPr>
            <a:r>
              <a:rPr lang="en-US" sz="3200" i="1" kern="1200" dirty="0">
                <a:solidFill>
                  <a:schemeClr val="tx1"/>
                </a:solidFill>
                <a:latin typeface="+mn-lt"/>
              </a:rPr>
              <a:t>	</a:t>
            </a:r>
            <a:r>
              <a:rPr lang="en-US" sz="3200" b="1" kern="1200" dirty="0">
                <a:solidFill>
                  <a:srgbClr val="0070C0"/>
                </a:solidFill>
                <a:latin typeface="+mn-lt"/>
              </a:rPr>
              <a:t>Emergency Room </a:t>
            </a:r>
          </a:p>
          <a:p>
            <a:pPr marL="38100" lvl="0">
              <a:buSzPct val="100000"/>
            </a:pPr>
            <a:endParaRPr lang="en-US" sz="2800" i="1" kern="1200" dirty="0" smtClean="0">
              <a:solidFill>
                <a:schemeClr val="tx1"/>
              </a:solidFill>
            </a:endParaRPr>
          </a:p>
          <a:p>
            <a:pPr marL="38100" lvl="0">
              <a:buSzPct val="100000"/>
            </a:pPr>
            <a:endParaRPr sz="2800" dirty="0">
              <a:latin typeface="+mn-lt"/>
            </a:endParaRPr>
          </a:p>
        </p:txBody>
      </p:sp>
      <p:sp>
        <p:nvSpPr>
          <p:cNvPr id="9" name="TextBox 8"/>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Where Should I Go? </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7" name="Shape 247"/>
          <p:cNvPicPr preferRelativeResize="0"/>
          <p:nvPr/>
        </p:nvPicPr>
        <p:blipFill rotWithShape="1">
          <a:blip r:embed="rId3">
            <a:alphaModFix/>
          </a:blip>
          <a:srcRect l="6116" r="6133"/>
          <a:stretch/>
        </p:blipFill>
        <p:spPr>
          <a:xfrm>
            <a:off x="2624950" y="1230675"/>
            <a:ext cx="4410400" cy="3820625"/>
          </a:xfrm>
          <a:prstGeom prst="rect">
            <a:avLst/>
          </a:prstGeom>
          <a:noFill/>
          <a:ln>
            <a:noFill/>
          </a:ln>
        </p:spPr>
      </p:pic>
      <p:sp>
        <p:nvSpPr>
          <p:cNvPr id="9" name="TextBox 8"/>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Family Health History </a:t>
            </a:r>
            <a:endParaRPr lang="en-US" sz="44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B05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a:fld id="{00000000-1234-1234-1234-123412341234}" type="slidenum">
              <a:rPr lang="en" kern="1200">
                <a:solidFill>
                  <a:srgbClr val="90C226"/>
                </a:solidFill>
                <a:latin typeface="Trebuchet MS" panose="020B0603020202020204"/>
                <a:ea typeface="+mn-ea"/>
                <a:cs typeface="+mn-cs"/>
              </a:rPr>
              <a:pPr defTabSz="457189"/>
              <a:t>23</a:t>
            </a:fld>
            <a:endParaRPr lang="en" kern="1200">
              <a:solidFill>
                <a:srgbClr val="90C226"/>
              </a:solidFill>
              <a:latin typeface="Trebuchet MS" panose="020B0603020202020204"/>
              <a:ea typeface="+mn-ea"/>
              <a:cs typeface="+mn-cs"/>
            </a:endParaRPr>
          </a:p>
        </p:txBody>
      </p:sp>
      <p:sp>
        <p:nvSpPr>
          <p:cNvPr id="6" name="TextBox 5"/>
          <p:cNvSpPr txBox="1"/>
          <p:nvPr/>
        </p:nvSpPr>
        <p:spPr>
          <a:xfrm>
            <a:off x="172995" y="926757"/>
            <a:ext cx="8835081" cy="3139321"/>
          </a:xfrm>
          <a:prstGeom prst="rect">
            <a:avLst/>
          </a:prstGeom>
          <a:noFill/>
        </p:spPr>
        <p:txBody>
          <a:bodyPr wrap="square" rtlCol="0">
            <a:spAutoFit/>
          </a:bodyPr>
          <a:lstStyle/>
          <a:p>
            <a:pPr algn="ctr" defTabSz="457200">
              <a:defRPr/>
            </a:pPr>
            <a:r>
              <a:rPr lang="en-US" sz="6600" b="1" kern="1200" dirty="0" smtClean="0">
                <a:ln w="0"/>
                <a:solidFill>
                  <a:schemeClr val="bg2"/>
                </a:solidFill>
                <a:latin typeface="+mn-lt"/>
                <a:ea typeface="+mn-ea"/>
                <a:cs typeface="Amatic SC" panose="020B0604020202020204" charset="-79"/>
              </a:rPr>
              <a:t>Part </a:t>
            </a:r>
            <a:r>
              <a:rPr lang="en-US" sz="6600" b="1" kern="1200" dirty="0">
                <a:ln w="0"/>
                <a:solidFill>
                  <a:schemeClr val="bg2"/>
                </a:solidFill>
                <a:latin typeface="+mn-lt"/>
                <a:ea typeface="+mn-ea"/>
                <a:cs typeface="Amatic SC" panose="020B0604020202020204" charset="-79"/>
              </a:rPr>
              <a:t>2:</a:t>
            </a:r>
          </a:p>
          <a:p>
            <a:pPr algn="ctr" defTabSz="457200">
              <a:defRPr/>
            </a:pPr>
            <a:r>
              <a:rPr lang="en-US" sz="6600" b="1" kern="1200" dirty="0">
                <a:ln w="0"/>
                <a:solidFill>
                  <a:schemeClr val="bg2"/>
                </a:solidFill>
                <a:latin typeface="+mn-lt"/>
                <a:ea typeface="+mn-ea"/>
                <a:cs typeface="Amatic SC" panose="020B0604020202020204" charset="-79"/>
              </a:rPr>
              <a:t>Understanding Your Medical History</a:t>
            </a:r>
          </a:p>
        </p:txBody>
      </p:sp>
    </p:spTree>
    <p:extLst>
      <p:ext uri="{BB962C8B-B14F-4D97-AF65-F5344CB8AC3E}">
        <p14:creationId xmlns:p14="http://schemas.microsoft.com/office/powerpoint/2010/main" val="3444496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397211" y="1113667"/>
            <a:ext cx="4213654" cy="3416320"/>
          </a:xfrm>
          <a:prstGeom prst="rect">
            <a:avLst/>
          </a:prstGeom>
          <a:noFill/>
        </p:spPr>
        <p:txBody>
          <a:bodyPr wrap="square" rtlCol="0">
            <a:spAutoFit/>
          </a:bodyPr>
          <a:lstStyle/>
          <a:p>
            <a:pPr algn="ctr" defTabSz="457189">
              <a:lnSpc>
                <a:spcPct val="150000"/>
              </a:lnSpc>
            </a:pPr>
            <a:r>
              <a:rPr lang="en-US" sz="2400" kern="1200" dirty="0">
                <a:solidFill>
                  <a:prstClr val="black"/>
                </a:solidFill>
                <a:latin typeface="Calibri" panose="020F0502020204030204" pitchFamily="34" charset="0"/>
                <a:ea typeface="+mn-ea"/>
                <a:cs typeface="Calibri" panose="020F0502020204030204" pitchFamily="34" charset="0"/>
              </a:rPr>
              <a:t>Symptoms </a:t>
            </a:r>
          </a:p>
          <a:p>
            <a:pPr algn="ctr" defTabSz="457189">
              <a:lnSpc>
                <a:spcPct val="150000"/>
              </a:lnSpc>
            </a:pPr>
            <a:r>
              <a:rPr lang="en-US" sz="2400" kern="1200" dirty="0">
                <a:solidFill>
                  <a:prstClr val="black"/>
                </a:solidFill>
                <a:latin typeface="Calibri" panose="020F0502020204030204" pitchFamily="34" charset="0"/>
                <a:ea typeface="+mn-ea"/>
                <a:cs typeface="Calibri" panose="020F0502020204030204" pitchFamily="34" charset="0"/>
              </a:rPr>
              <a:t>Diagnosis</a:t>
            </a:r>
          </a:p>
          <a:p>
            <a:pPr algn="ctr" defTabSz="457189">
              <a:lnSpc>
                <a:spcPct val="150000"/>
              </a:lnSpc>
            </a:pPr>
            <a:r>
              <a:rPr lang="en-US" sz="2400" kern="1200" dirty="0">
                <a:solidFill>
                  <a:prstClr val="black"/>
                </a:solidFill>
                <a:latin typeface="Calibri" panose="020F0502020204030204" pitchFamily="34" charset="0"/>
                <a:ea typeface="+mn-ea"/>
                <a:cs typeface="Calibri" panose="020F0502020204030204" pitchFamily="34" charset="0"/>
              </a:rPr>
              <a:t>Prescription Drug </a:t>
            </a:r>
          </a:p>
          <a:p>
            <a:pPr algn="ctr" defTabSz="457189">
              <a:lnSpc>
                <a:spcPct val="150000"/>
              </a:lnSpc>
            </a:pPr>
            <a:r>
              <a:rPr lang="en-US" sz="2400" kern="1200" dirty="0">
                <a:solidFill>
                  <a:prstClr val="black"/>
                </a:solidFill>
                <a:latin typeface="Calibri" panose="020F0502020204030204" pitchFamily="34" charset="0"/>
                <a:ea typeface="+mn-ea"/>
                <a:cs typeface="Calibri" panose="020F0502020204030204" pitchFamily="34" charset="0"/>
              </a:rPr>
              <a:t>Over-the-Counter Drug (OTC)</a:t>
            </a:r>
          </a:p>
          <a:p>
            <a:pPr algn="ctr" defTabSz="457189">
              <a:lnSpc>
                <a:spcPct val="150000"/>
              </a:lnSpc>
            </a:pPr>
            <a:r>
              <a:rPr lang="en-US" sz="2400" kern="1200" dirty="0">
                <a:solidFill>
                  <a:prstClr val="black"/>
                </a:solidFill>
                <a:latin typeface="Calibri" panose="020F0502020204030204" pitchFamily="34" charset="0"/>
                <a:ea typeface="+mn-ea"/>
                <a:cs typeface="Calibri" panose="020F0502020204030204" pitchFamily="34" charset="0"/>
              </a:rPr>
              <a:t>Drug Facts Label</a:t>
            </a:r>
          </a:p>
          <a:p>
            <a:pPr algn="ctr" defTabSz="457189">
              <a:lnSpc>
                <a:spcPct val="150000"/>
              </a:lnSpc>
            </a:pPr>
            <a:r>
              <a:rPr lang="en-US" sz="2400" kern="1200" dirty="0">
                <a:solidFill>
                  <a:prstClr val="black"/>
                </a:solidFill>
                <a:latin typeface="Calibri" panose="020F0502020204030204" pitchFamily="34" charset="0"/>
                <a:ea typeface="+mn-ea"/>
                <a:cs typeface="Calibri" panose="020F0502020204030204" pitchFamily="34" charset="0"/>
              </a:rPr>
              <a:t>Vaccine</a:t>
            </a:r>
          </a:p>
        </p:txBody>
      </p:sp>
      <p:pic>
        <p:nvPicPr>
          <p:cNvPr id="7" name="Shape 73" descr="Untitled.jpg"/>
          <p:cNvPicPr preferRelativeResize="0"/>
          <p:nvPr/>
        </p:nvPicPr>
        <p:blipFill>
          <a:blip r:embed="rId3">
            <a:alphaModFix/>
          </a:blip>
          <a:stretch>
            <a:fillRect/>
          </a:stretch>
        </p:blipFill>
        <p:spPr>
          <a:xfrm>
            <a:off x="0" y="4519117"/>
            <a:ext cx="981075" cy="571500"/>
          </a:xfrm>
          <a:prstGeom prst="rect">
            <a:avLst/>
          </a:prstGeom>
          <a:noFill/>
          <a:ln>
            <a:noFill/>
          </a:ln>
        </p:spPr>
      </p:pic>
      <p:sp>
        <p:nvSpPr>
          <p:cNvPr id="8" name="TextBox 7"/>
          <p:cNvSpPr txBox="1"/>
          <p:nvPr/>
        </p:nvSpPr>
        <p:spPr>
          <a:xfrm>
            <a:off x="0" y="0"/>
            <a:ext cx="9144000" cy="769441"/>
          </a:xfrm>
          <a:prstGeom prst="rect">
            <a:avLst/>
          </a:prstGeom>
          <a:solidFill>
            <a:srgbClr val="00B050"/>
          </a:solidFill>
        </p:spPr>
        <p:txBody>
          <a:bodyPr wrap="square" rtlCol="0">
            <a:spAutoFit/>
          </a:bodyPr>
          <a:lstStyle/>
          <a:p>
            <a:pPr algn="ctr"/>
            <a:r>
              <a:rPr lang="en-US" sz="4400" b="1" dirty="0" smtClean="0">
                <a:solidFill>
                  <a:schemeClr val="bg2"/>
                </a:solidFill>
              </a:rPr>
              <a:t>Words Worth Knowing</a:t>
            </a:r>
            <a:endParaRPr lang="en-US" sz="4400" b="1" dirty="0">
              <a:solidFill>
                <a:schemeClr val="bg2"/>
              </a:solidFill>
            </a:endParaRPr>
          </a:p>
        </p:txBody>
      </p:sp>
    </p:spTree>
    <p:extLst>
      <p:ext uri="{BB962C8B-B14F-4D97-AF65-F5344CB8AC3E}">
        <p14:creationId xmlns:p14="http://schemas.microsoft.com/office/powerpoint/2010/main" val="3129710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Shape 87"/>
          <p:cNvSpPr txBox="1">
            <a:spLocks noGrp="1"/>
          </p:cNvSpPr>
          <p:nvPr>
            <p:ph type="body" idx="1"/>
          </p:nvPr>
        </p:nvSpPr>
        <p:spPr>
          <a:xfrm>
            <a:off x="382558" y="946255"/>
            <a:ext cx="5152011" cy="3087272"/>
          </a:xfrm>
          <a:prstGeom prst="rect">
            <a:avLst/>
          </a:prstGeom>
        </p:spPr>
        <p:txBody>
          <a:bodyPr lIns="91425" tIns="91425" rIns="91425" bIns="91425" anchor="t" anchorCtr="0">
            <a:noAutofit/>
          </a:bodyPr>
          <a:lstStyle/>
          <a:p>
            <a:pPr marL="457200" lvl="0" indent="-482600" rtl="0">
              <a:spcBef>
                <a:spcPts val="0"/>
              </a:spcBef>
              <a:spcAft>
                <a:spcPts val="0"/>
              </a:spcAft>
              <a:buSzPct val="100000"/>
              <a:buFont typeface="Arial" panose="020B0604020202020204" pitchFamily="34" charset="0"/>
              <a:buChar char="•"/>
            </a:pPr>
            <a:r>
              <a:rPr lang="en" sz="2800" dirty="0">
                <a:latin typeface="Calibri"/>
                <a:ea typeface="Calibri"/>
                <a:cs typeface="Calibri"/>
                <a:sym typeface="Calibri"/>
              </a:rPr>
              <a:t>Understand what you are taking </a:t>
            </a:r>
            <a:r>
              <a:rPr lang="en" sz="2800" dirty="0" smtClean="0">
                <a:latin typeface="Calibri"/>
                <a:ea typeface="Calibri"/>
                <a:cs typeface="Calibri"/>
                <a:sym typeface="Calibri"/>
              </a:rPr>
              <a:t>and </a:t>
            </a:r>
            <a:r>
              <a:rPr lang="en" sz="2800" dirty="0">
                <a:latin typeface="Calibri"/>
                <a:ea typeface="Calibri"/>
                <a:cs typeface="Calibri"/>
                <a:sym typeface="Calibri"/>
              </a:rPr>
              <a:t>what it </a:t>
            </a:r>
            <a:r>
              <a:rPr lang="en" sz="2800" dirty="0" smtClean="0">
                <a:latin typeface="Calibri"/>
                <a:ea typeface="Calibri"/>
                <a:cs typeface="Calibri"/>
                <a:sym typeface="Calibri"/>
              </a:rPr>
              <a:t>treats</a:t>
            </a:r>
          </a:p>
          <a:p>
            <a:pPr marL="0" lvl="0" indent="0" rtl="0">
              <a:spcBef>
                <a:spcPts val="0"/>
              </a:spcBef>
              <a:spcAft>
                <a:spcPts val="0"/>
              </a:spcAft>
              <a:buSzPct val="100000"/>
              <a:buNone/>
            </a:pPr>
            <a:endParaRPr lang="en" sz="2800" dirty="0">
              <a:latin typeface="Calibri"/>
              <a:ea typeface="Calibri"/>
              <a:cs typeface="Calibri"/>
              <a:sym typeface="Calibri"/>
            </a:endParaRPr>
          </a:p>
          <a:p>
            <a:pPr marL="457200" indent="-482600">
              <a:buSzPct val="100000"/>
            </a:pPr>
            <a:r>
              <a:rPr lang="en" sz="2800" dirty="0">
                <a:latin typeface="Calibri" panose="020F0502020204030204" pitchFamily="34" charset="0"/>
              </a:rPr>
              <a:t>Prescription and OTC drug labels contain important </a:t>
            </a:r>
            <a:r>
              <a:rPr lang="en" sz="2800" dirty="0" smtClean="0">
                <a:latin typeface="Calibri" panose="020F0502020204030204" pitchFamily="34" charset="0"/>
              </a:rPr>
              <a:t>information</a:t>
            </a:r>
          </a:p>
          <a:p>
            <a:pPr marL="0" indent="0">
              <a:buSzPct val="100000"/>
              <a:buNone/>
            </a:pPr>
            <a:endParaRPr lang="en" sz="2800" dirty="0">
              <a:latin typeface="Calibri" panose="020F0502020204030204" pitchFamily="34" charset="0"/>
            </a:endParaRPr>
          </a:p>
          <a:p>
            <a:pPr marL="457200" indent="-482600">
              <a:buSzPct val="100000"/>
            </a:pPr>
            <a:r>
              <a:rPr lang="en" sz="2800" dirty="0" smtClean="0">
                <a:latin typeface="Calibri" panose="020F0502020204030204" pitchFamily="34" charset="0"/>
              </a:rPr>
              <a:t>Kahoot Quiz: </a:t>
            </a:r>
            <a:r>
              <a:rPr lang="en-US" sz="2000" dirty="0">
                <a:hlinkClick r:id="rId3"/>
              </a:rPr>
              <a:t>https://create.kahoot.it/share/cdc73c98-d435-4351-9a6b-9c0c240b9279</a:t>
            </a:r>
            <a:endParaRPr lang="en" sz="2000" dirty="0">
              <a:latin typeface="Calibri" panose="020F0502020204030204" pitchFamily="34" charset="0"/>
            </a:endParaRPr>
          </a:p>
          <a:p>
            <a:pPr marL="0" lvl="0" indent="0" rtl="0">
              <a:spcBef>
                <a:spcPts val="0"/>
              </a:spcBef>
              <a:spcAft>
                <a:spcPts val="0"/>
              </a:spcAft>
              <a:buSzPct val="100000"/>
              <a:buNone/>
            </a:pPr>
            <a:endParaRPr lang="en" sz="2800" dirty="0">
              <a:latin typeface="Calibri"/>
              <a:ea typeface="Calibri"/>
              <a:cs typeface="Calibri"/>
              <a:sym typeface="Calibri"/>
            </a:endParaRPr>
          </a:p>
        </p:txBody>
      </p:sp>
      <p:pic>
        <p:nvPicPr>
          <p:cNvPr id="1027" name="Picture 3" descr="16696250_Al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569" y="3131607"/>
            <a:ext cx="155257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79639d4846dd45d6a9691a9ba293238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3707" y="1291864"/>
            <a:ext cx="1609725" cy="26384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0" y="0"/>
            <a:ext cx="9144000" cy="769441"/>
          </a:xfrm>
          <a:prstGeom prst="rect">
            <a:avLst/>
          </a:prstGeom>
          <a:solidFill>
            <a:srgbClr val="00B050"/>
          </a:solidFill>
        </p:spPr>
        <p:txBody>
          <a:bodyPr wrap="square" rtlCol="0">
            <a:spAutoFit/>
          </a:bodyPr>
          <a:lstStyle/>
          <a:p>
            <a:pPr algn="ctr"/>
            <a:r>
              <a:rPr lang="en-US" sz="4400" b="1" dirty="0" smtClean="0">
                <a:solidFill>
                  <a:schemeClr val="bg2"/>
                </a:solidFill>
              </a:rPr>
              <a:t>Responsible Medication Use</a:t>
            </a:r>
            <a:endParaRPr lang="en-US" sz="4400" b="1" dirty="0">
              <a:solidFill>
                <a:schemeClr val="bg2"/>
              </a:solidFill>
            </a:endParaRPr>
          </a:p>
        </p:txBody>
      </p:sp>
    </p:spTree>
    <p:extLst>
      <p:ext uri="{BB962C8B-B14F-4D97-AF65-F5344CB8AC3E}">
        <p14:creationId xmlns:p14="http://schemas.microsoft.com/office/powerpoint/2010/main" val="1526957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sldNum" sz="quarter"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26</a:t>
            </a:fld>
            <a:endParaRPr lang="en"/>
          </a:p>
        </p:txBody>
      </p:sp>
      <p:sp>
        <p:nvSpPr>
          <p:cNvPr id="98" name="Shape 98" title="Dr House asthma inhaler">
            <a:hlinkClick r:id="rId3"/>
          </p:cNvPr>
          <p:cNvSpPr/>
          <p:nvPr/>
        </p:nvSpPr>
        <p:spPr>
          <a:xfrm>
            <a:off x="0" y="0"/>
            <a:ext cx="9144000" cy="5143500"/>
          </a:xfrm>
          <a:prstGeom prst="rect">
            <a:avLst/>
          </a:prstGeom>
          <a:blipFill>
            <a:blip r:embed="rId4">
              <a:alphaModFix/>
            </a:blip>
            <a:stretch>
              <a:fillRect/>
            </a:stretch>
          </a:blipFill>
          <a:ln>
            <a:noFill/>
          </a:ln>
        </p:spPr>
      </p:sp>
    </p:spTree>
    <p:extLst>
      <p:ext uri="{BB962C8B-B14F-4D97-AF65-F5344CB8AC3E}">
        <p14:creationId xmlns:p14="http://schemas.microsoft.com/office/powerpoint/2010/main" val="2493661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Shape 104"/>
          <p:cNvSpPr txBox="1">
            <a:spLocks noGrp="1"/>
          </p:cNvSpPr>
          <p:nvPr>
            <p:ph type="body" idx="1"/>
          </p:nvPr>
        </p:nvSpPr>
        <p:spPr>
          <a:xfrm>
            <a:off x="3876000" y="1781250"/>
            <a:ext cx="4956300" cy="2240100"/>
          </a:xfrm>
          <a:prstGeom prst="rect">
            <a:avLst/>
          </a:prstGeom>
        </p:spPr>
        <p:txBody>
          <a:bodyPr lIns="91425" tIns="91425" rIns="91425" bIns="91425" anchor="t" anchorCtr="0">
            <a:noAutofit/>
          </a:bodyPr>
          <a:lstStyle/>
          <a:p>
            <a:pPr marL="457200" lvl="0" indent="-482600" rtl="0">
              <a:spcBef>
                <a:spcPts val="0"/>
              </a:spcBef>
              <a:buSzPct val="100000"/>
              <a:buFont typeface="Calibri"/>
            </a:pPr>
            <a:r>
              <a:rPr lang="en" sz="4000" dirty="0">
                <a:solidFill>
                  <a:srgbClr val="000000"/>
                </a:solidFill>
                <a:latin typeface="Calibri"/>
                <a:ea typeface="Calibri"/>
                <a:cs typeface="Calibri"/>
                <a:sym typeface="Calibri"/>
              </a:rPr>
              <a:t>Important to read &amp; </a:t>
            </a:r>
            <a:r>
              <a:rPr lang="en" sz="4000" b="1" u="sng" dirty="0">
                <a:solidFill>
                  <a:srgbClr val="000000"/>
                </a:solidFill>
                <a:latin typeface="Calibri"/>
                <a:ea typeface="Calibri"/>
                <a:cs typeface="Calibri"/>
                <a:sym typeface="Calibri"/>
              </a:rPr>
              <a:t>understand</a:t>
            </a:r>
            <a:r>
              <a:rPr lang="en" sz="4000" dirty="0">
                <a:solidFill>
                  <a:srgbClr val="000000"/>
                </a:solidFill>
                <a:latin typeface="Calibri"/>
                <a:ea typeface="Calibri"/>
                <a:cs typeface="Calibri"/>
                <a:sym typeface="Calibri"/>
              </a:rPr>
              <a:t> what is printed on the label</a:t>
            </a:r>
          </a:p>
        </p:txBody>
      </p:sp>
      <p:pic>
        <p:nvPicPr>
          <p:cNvPr id="107" name="Shape 107"/>
          <p:cNvPicPr preferRelativeResize="0"/>
          <p:nvPr/>
        </p:nvPicPr>
        <p:blipFill rotWithShape="1">
          <a:blip r:embed="rId3">
            <a:alphaModFix/>
          </a:blip>
          <a:srcRect l="14609" r="22063"/>
          <a:stretch/>
        </p:blipFill>
        <p:spPr>
          <a:xfrm>
            <a:off x="432074" y="1706475"/>
            <a:ext cx="3091099" cy="2753300"/>
          </a:xfrm>
          <a:prstGeom prst="rect">
            <a:avLst/>
          </a:prstGeom>
          <a:noFill/>
          <a:ln>
            <a:noFill/>
          </a:ln>
        </p:spPr>
      </p:pic>
      <p:sp>
        <p:nvSpPr>
          <p:cNvPr id="10" name="TextBox 9"/>
          <p:cNvSpPr txBox="1"/>
          <p:nvPr/>
        </p:nvSpPr>
        <p:spPr>
          <a:xfrm>
            <a:off x="0" y="0"/>
            <a:ext cx="9144000" cy="769441"/>
          </a:xfrm>
          <a:prstGeom prst="rect">
            <a:avLst/>
          </a:prstGeom>
          <a:solidFill>
            <a:srgbClr val="00B050"/>
          </a:solidFill>
        </p:spPr>
        <p:txBody>
          <a:bodyPr wrap="square" rtlCol="0">
            <a:spAutoFit/>
          </a:bodyPr>
          <a:lstStyle/>
          <a:p>
            <a:pPr algn="ctr"/>
            <a:r>
              <a:rPr lang="en-US" sz="4400" b="1" dirty="0" smtClean="0">
                <a:solidFill>
                  <a:schemeClr val="bg2"/>
                </a:solidFill>
              </a:rPr>
              <a:t>Responsible Medication Use</a:t>
            </a:r>
            <a:endParaRPr lang="en-US" sz="4400" b="1" dirty="0">
              <a:solidFill>
                <a:schemeClr val="bg2"/>
              </a:solidFill>
            </a:endParaRPr>
          </a:p>
        </p:txBody>
      </p:sp>
    </p:spTree>
    <p:extLst>
      <p:ext uri="{BB962C8B-B14F-4D97-AF65-F5344CB8AC3E}">
        <p14:creationId xmlns:p14="http://schemas.microsoft.com/office/powerpoint/2010/main" val="2337755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Shape 113"/>
          <p:cNvSpPr txBox="1">
            <a:spLocks noGrp="1"/>
          </p:cNvSpPr>
          <p:nvPr>
            <p:ph type="body" idx="1"/>
          </p:nvPr>
        </p:nvSpPr>
        <p:spPr>
          <a:xfrm>
            <a:off x="417599" y="1794076"/>
            <a:ext cx="8603557" cy="2691240"/>
          </a:xfrm>
          <a:prstGeom prst="rect">
            <a:avLst/>
          </a:prstGeom>
        </p:spPr>
        <p:txBody>
          <a:bodyPr lIns="91425" tIns="91425" rIns="91425" bIns="91425" anchor="t" anchorCtr="0">
            <a:noAutofit/>
          </a:bodyPr>
          <a:lstStyle/>
          <a:p>
            <a:pPr marL="0" lvl="0" indent="0" algn="ctr" rtl="0">
              <a:spcBef>
                <a:spcPts val="0"/>
              </a:spcBef>
              <a:buSzPct val="100000"/>
              <a:buNone/>
            </a:pPr>
            <a:r>
              <a:rPr lang="en" sz="3600" dirty="0" smtClean="0">
                <a:latin typeface="Calibri"/>
                <a:ea typeface="Calibri"/>
                <a:cs typeface="Calibri"/>
                <a:sym typeface="Calibri"/>
              </a:rPr>
              <a:t>Next, we’re going to use a sample </a:t>
            </a:r>
            <a:r>
              <a:rPr lang="en" sz="3600" dirty="0">
                <a:latin typeface="Calibri"/>
                <a:ea typeface="Calibri"/>
                <a:cs typeface="Calibri"/>
                <a:sym typeface="Calibri"/>
              </a:rPr>
              <a:t>OTC drug facts </a:t>
            </a:r>
            <a:r>
              <a:rPr lang="en" sz="3600" dirty="0" smtClean="0">
                <a:latin typeface="Calibri"/>
                <a:ea typeface="Calibri"/>
                <a:cs typeface="Calibri"/>
                <a:sym typeface="Calibri"/>
              </a:rPr>
              <a:t>label to answer questions. </a:t>
            </a:r>
          </a:p>
          <a:p>
            <a:pPr marL="0" lvl="0" indent="0" rtl="0">
              <a:spcBef>
                <a:spcPts val="0"/>
              </a:spcBef>
              <a:buSzPct val="100000"/>
              <a:buNone/>
            </a:pPr>
            <a:endParaRPr lang="en" sz="3600" dirty="0">
              <a:latin typeface="Calibri"/>
              <a:ea typeface="Calibri"/>
              <a:cs typeface="Calibri"/>
              <a:sym typeface="Calibri"/>
            </a:endParaRPr>
          </a:p>
        </p:txBody>
      </p:sp>
      <p:sp>
        <p:nvSpPr>
          <p:cNvPr id="6" name="TextBox 5"/>
          <p:cNvSpPr txBox="1"/>
          <p:nvPr/>
        </p:nvSpPr>
        <p:spPr>
          <a:xfrm>
            <a:off x="0" y="0"/>
            <a:ext cx="9144000" cy="769441"/>
          </a:xfrm>
          <a:prstGeom prst="rect">
            <a:avLst/>
          </a:prstGeom>
          <a:solidFill>
            <a:srgbClr val="00B050"/>
          </a:solidFill>
        </p:spPr>
        <p:txBody>
          <a:bodyPr wrap="square" rtlCol="0">
            <a:spAutoFit/>
          </a:bodyPr>
          <a:lstStyle/>
          <a:p>
            <a:pPr algn="ctr"/>
            <a:r>
              <a:rPr lang="en-US" sz="4400" b="1" dirty="0" smtClean="0">
                <a:solidFill>
                  <a:schemeClr val="bg2"/>
                </a:solidFill>
              </a:rPr>
              <a:t>Reading OTC Drug Labels </a:t>
            </a:r>
            <a:endParaRPr lang="en-US" sz="4400" b="1" dirty="0">
              <a:solidFill>
                <a:schemeClr val="bg2"/>
              </a:solidFill>
            </a:endParaRPr>
          </a:p>
        </p:txBody>
      </p:sp>
    </p:spTree>
    <p:extLst>
      <p:ext uri="{BB962C8B-B14F-4D97-AF65-F5344CB8AC3E}">
        <p14:creationId xmlns:p14="http://schemas.microsoft.com/office/powerpoint/2010/main" val="1637668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9-26 at 8.40.55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3551" y="0"/>
            <a:ext cx="4760521" cy="5064924"/>
          </a:xfrm>
          <a:prstGeom prst="rect">
            <a:avLst/>
          </a:prstGeom>
        </p:spPr>
      </p:pic>
    </p:spTree>
    <p:extLst>
      <p:ext uri="{BB962C8B-B14F-4D97-AF65-F5344CB8AC3E}">
        <p14:creationId xmlns:p14="http://schemas.microsoft.com/office/powerpoint/2010/main" val="2252426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3" name="Rectangle 2"/>
          <p:cNvSpPr/>
          <p:nvPr/>
        </p:nvSpPr>
        <p:spPr>
          <a:xfrm>
            <a:off x="86613" y="1446052"/>
            <a:ext cx="8970890" cy="212365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w="0"/>
                <a:solidFill>
                  <a:schemeClr val="bg2"/>
                </a:solidFill>
                <a:uLnTx/>
                <a:uFillTx/>
                <a:latin typeface="+mn-lt"/>
                <a:ea typeface="+mn-ea"/>
                <a:cs typeface="Amatic SC" panose="020B0604020202020204" charset="-79"/>
              </a:rPr>
              <a:t>Part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w="0"/>
                <a:solidFill>
                  <a:schemeClr val="bg2"/>
                </a:solidFill>
                <a:uLnTx/>
                <a:uFillTx/>
                <a:latin typeface="+mn-lt"/>
                <a:ea typeface="+mn-ea"/>
                <a:cs typeface="Amatic SC" panose="020B0604020202020204" charset="-79"/>
              </a:rPr>
              <a:t>Introduction</a:t>
            </a:r>
            <a:endParaRPr kumimoji="0" lang="en-US" sz="6600" b="1" i="0" u="none" strike="noStrike" kern="1200" cap="none" spc="0" normalizeH="0" baseline="0" noProof="0" dirty="0">
              <a:ln w="0"/>
              <a:solidFill>
                <a:schemeClr val="bg2"/>
              </a:solidFill>
              <a:uLnTx/>
              <a:uFillTx/>
              <a:latin typeface="+mn-lt"/>
              <a:ea typeface="+mn-ea"/>
              <a:cs typeface="Amatic SC" panose="020B0604020202020204" charset="-79"/>
            </a:endParaRPr>
          </a:p>
        </p:txBody>
      </p:sp>
    </p:spTree>
    <p:extLst>
      <p:ext uri="{BB962C8B-B14F-4D97-AF65-F5344CB8AC3E}">
        <p14:creationId xmlns:p14="http://schemas.microsoft.com/office/powerpoint/2010/main" val="221474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3" name="Rectangle 2"/>
          <p:cNvSpPr/>
          <p:nvPr/>
        </p:nvSpPr>
        <p:spPr>
          <a:xfrm>
            <a:off x="0" y="1133529"/>
            <a:ext cx="9144000" cy="2123658"/>
          </a:xfrm>
          <a:prstGeom prst="rect">
            <a:avLst/>
          </a:prstGeom>
          <a:solidFill>
            <a:srgbClr val="FFC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w="0"/>
                <a:solidFill>
                  <a:schemeClr val="tx2">
                    <a:lumMod val="10000"/>
                    <a:lumOff val="90000"/>
                  </a:schemeClr>
                </a:solidFill>
                <a:uLnTx/>
                <a:uFillTx/>
                <a:latin typeface="Calibri" panose="020F0502020204030204" pitchFamily="34" charset="0"/>
                <a:ea typeface="+mn-ea"/>
                <a:cs typeface="Calibri" panose="020F0502020204030204" pitchFamily="34" charset="0"/>
                <a:sym typeface="Arial"/>
              </a:rPr>
              <a:t>Part 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w="0"/>
                <a:solidFill>
                  <a:schemeClr val="tx2">
                    <a:lumMod val="10000"/>
                    <a:lumOff val="90000"/>
                  </a:schemeClr>
                </a:solidFill>
                <a:uLnTx/>
                <a:uFillTx/>
                <a:latin typeface="Calibri" panose="020F0502020204030204" pitchFamily="34" charset="0"/>
                <a:ea typeface="+mn-ea"/>
                <a:cs typeface="Calibri" panose="020F0502020204030204" pitchFamily="34" charset="0"/>
                <a:sym typeface="Arial"/>
              </a:rPr>
              <a:t>Insurance and Privacy</a:t>
            </a:r>
            <a:endParaRPr kumimoji="0" lang="en-US" sz="6600" b="1" i="0" u="none" strike="noStrike" kern="1200" cap="none" spc="0" normalizeH="0" baseline="0" noProof="0" dirty="0">
              <a:ln w="0"/>
              <a:solidFill>
                <a:schemeClr val="tx2">
                  <a:lumMod val="10000"/>
                  <a:lumOff val="90000"/>
                </a:schemeClr>
              </a:solidFill>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517143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06766" y="1024568"/>
            <a:ext cx="2952520" cy="4658198"/>
          </a:xfrm>
          <a:prstGeom prst="rect">
            <a:avLst/>
          </a:prstGeom>
          <a:noFill/>
        </p:spPr>
        <p:txBody>
          <a:bodyPr wrap="square" rtlCol="0">
            <a:spAutoFit/>
          </a:bodyPr>
          <a:lstStyle/>
          <a:p>
            <a:pPr marL="171450" lvl="0" indent="-171450">
              <a:lnSpc>
                <a:spcPct val="115000"/>
              </a:lnSpc>
              <a:buFontTx/>
              <a:buChar char="-"/>
            </a:pPr>
            <a:r>
              <a:rPr lang="en-US" sz="1900" dirty="0">
                <a:latin typeface="Calibri"/>
                <a:ea typeface="Calibri"/>
                <a:cs typeface="Calibri"/>
                <a:sym typeface="Calibri"/>
              </a:rPr>
              <a:t>Private Insurance</a:t>
            </a:r>
          </a:p>
          <a:p>
            <a:pPr marL="171450" lvl="0" indent="-171450">
              <a:lnSpc>
                <a:spcPct val="115000"/>
              </a:lnSpc>
              <a:buFontTx/>
              <a:buChar char="-"/>
            </a:pPr>
            <a:r>
              <a:rPr lang="en-US" sz="1900" dirty="0" smtClean="0">
                <a:latin typeface="Calibri"/>
                <a:ea typeface="Calibri"/>
                <a:cs typeface="Calibri"/>
                <a:sym typeface="Calibri"/>
              </a:rPr>
              <a:t>Government Insurance</a:t>
            </a:r>
          </a:p>
          <a:p>
            <a:pPr marL="171450" lvl="0" indent="-171450">
              <a:lnSpc>
                <a:spcPct val="115000"/>
              </a:lnSpc>
              <a:buFontTx/>
              <a:buChar char="-"/>
            </a:pPr>
            <a:r>
              <a:rPr lang="en-US" sz="1900" dirty="0" smtClean="0">
                <a:latin typeface="Calibri"/>
                <a:ea typeface="Calibri"/>
                <a:cs typeface="Calibri"/>
                <a:sym typeface="Calibri"/>
              </a:rPr>
              <a:t>Medicare</a:t>
            </a:r>
          </a:p>
          <a:p>
            <a:pPr marL="171450" lvl="0" indent="-171450">
              <a:lnSpc>
                <a:spcPct val="115000"/>
              </a:lnSpc>
              <a:buFontTx/>
              <a:buChar char="-"/>
            </a:pPr>
            <a:r>
              <a:rPr lang="en-US" sz="1900" dirty="0" smtClean="0">
                <a:latin typeface="Calibri"/>
                <a:ea typeface="Calibri"/>
                <a:cs typeface="Calibri"/>
                <a:sym typeface="Calibri"/>
              </a:rPr>
              <a:t>Medicaid</a:t>
            </a:r>
            <a:endParaRPr lang="en-US" sz="1900" dirty="0">
              <a:latin typeface="Calibri"/>
              <a:ea typeface="Calibri"/>
              <a:cs typeface="Calibri"/>
              <a:sym typeface="Calibri"/>
            </a:endParaRPr>
          </a:p>
          <a:p>
            <a:pPr marL="171450" lvl="0" indent="-171450">
              <a:lnSpc>
                <a:spcPct val="115000"/>
              </a:lnSpc>
              <a:buFontTx/>
              <a:buChar char="-"/>
            </a:pPr>
            <a:r>
              <a:rPr lang="en-US" sz="1900" dirty="0">
                <a:latin typeface="Calibri"/>
                <a:ea typeface="Calibri"/>
                <a:cs typeface="Calibri"/>
                <a:sym typeface="Calibri"/>
              </a:rPr>
              <a:t>Open Enrollment</a:t>
            </a:r>
          </a:p>
          <a:p>
            <a:pPr marL="171450" indent="-171450">
              <a:lnSpc>
                <a:spcPct val="115000"/>
              </a:lnSpc>
              <a:buFontTx/>
              <a:buChar char="-"/>
            </a:pPr>
            <a:r>
              <a:rPr lang="en-US" sz="1900" dirty="0">
                <a:latin typeface="Calibri"/>
                <a:ea typeface="Calibri"/>
                <a:cs typeface="Calibri"/>
                <a:sym typeface="Calibri"/>
              </a:rPr>
              <a:t>Life-Changing Event</a:t>
            </a:r>
          </a:p>
          <a:p>
            <a:pPr marL="171450" indent="-171450">
              <a:lnSpc>
                <a:spcPct val="115000"/>
              </a:lnSpc>
              <a:buFontTx/>
              <a:buChar char="-"/>
            </a:pPr>
            <a:r>
              <a:rPr lang="en-US" sz="1900" dirty="0">
                <a:latin typeface="Calibri"/>
                <a:ea typeface="Calibri"/>
                <a:cs typeface="Calibri"/>
                <a:sym typeface="Calibri"/>
              </a:rPr>
              <a:t>Insurance Exchange</a:t>
            </a:r>
          </a:p>
          <a:p>
            <a:pPr marL="171450" lvl="0" indent="-171450">
              <a:lnSpc>
                <a:spcPct val="115000"/>
              </a:lnSpc>
              <a:buFontTx/>
              <a:buChar char="-"/>
            </a:pPr>
            <a:r>
              <a:rPr lang="en-US" sz="1900" dirty="0" smtClean="0">
                <a:latin typeface="Calibri"/>
                <a:ea typeface="Calibri"/>
                <a:cs typeface="Calibri"/>
                <a:sym typeface="Calibri"/>
              </a:rPr>
              <a:t>Prescription </a:t>
            </a:r>
            <a:r>
              <a:rPr lang="en-US" sz="1900" dirty="0">
                <a:latin typeface="Calibri"/>
                <a:ea typeface="Calibri"/>
                <a:cs typeface="Calibri"/>
                <a:sym typeface="Calibri"/>
              </a:rPr>
              <a:t>Insurance</a:t>
            </a:r>
          </a:p>
          <a:p>
            <a:pPr marL="171450" lvl="0" indent="-171450">
              <a:lnSpc>
                <a:spcPct val="115000"/>
              </a:lnSpc>
              <a:buFontTx/>
              <a:buChar char="-"/>
            </a:pPr>
            <a:r>
              <a:rPr lang="en-US" sz="1900" dirty="0">
                <a:latin typeface="Calibri"/>
                <a:ea typeface="Calibri"/>
                <a:cs typeface="Calibri"/>
                <a:sym typeface="Calibri"/>
              </a:rPr>
              <a:t>Brand Name</a:t>
            </a:r>
          </a:p>
          <a:p>
            <a:pPr marL="171450" lvl="0" indent="-171450">
              <a:lnSpc>
                <a:spcPct val="115000"/>
              </a:lnSpc>
              <a:buFontTx/>
              <a:buChar char="-"/>
            </a:pPr>
            <a:r>
              <a:rPr lang="en-US" sz="1900" dirty="0">
                <a:latin typeface="Calibri"/>
                <a:ea typeface="Calibri"/>
                <a:cs typeface="Calibri"/>
                <a:sym typeface="Calibri"/>
              </a:rPr>
              <a:t>Generic </a:t>
            </a:r>
            <a:r>
              <a:rPr lang="en-US" sz="1900" dirty="0" smtClean="0">
                <a:latin typeface="Calibri"/>
                <a:ea typeface="Calibri"/>
                <a:cs typeface="Calibri"/>
                <a:sym typeface="Calibri"/>
              </a:rPr>
              <a:t>Name</a:t>
            </a:r>
          </a:p>
          <a:p>
            <a:pPr marL="171450" lvl="0" indent="-171450">
              <a:lnSpc>
                <a:spcPct val="115000"/>
              </a:lnSpc>
              <a:buFontTx/>
              <a:buChar char="-"/>
            </a:pPr>
            <a:r>
              <a:rPr lang="en-US" sz="1900" dirty="0">
                <a:latin typeface="Calibri"/>
                <a:ea typeface="Calibri"/>
                <a:cs typeface="Calibri"/>
                <a:sym typeface="Calibri"/>
              </a:rPr>
              <a:t>Insurance Premium</a:t>
            </a:r>
          </a:p>
          <a:p>
            <a:pPr marL="171450" lvl="0" indent="-171450">
              <a:lnSpc>
                <a:spcPct val="115000"/>
              </a:lnSpc>
              <a:buFontTx/>
              <a:buChar char="-"/>
            </a:pPr>
            <a:endParaRPr lang="en-US" sz="1900" dirty="0">
              <a:latin typeface="Calibri"/>
              <a:ea typeface="Calibri"/>
              <a:cs typeface="Calibri"/>
              <a:sym typeface="Calibri"/>
            </a:endParaRPr>
          </a:p>
          <a:p>
            <a:pPr lvl="0">
              <a:lnSpc>
                <a:spcPct val="115000"/>
              </a:lnSpc>
            </a:pPr>
            <a:endParaRPr lang="en-US" sz="1900" dirty="0">
              <a:latin typeface="Calibri"/>
              <a:ea typeface="Calibri"/>
              <a:cs typeface="Calibri"/>
              <a:sym typeface="Calibri"/>
            </a:endParaRPr>
          </a:p>
          <a:p>
            <a:pPr marL="171450" lvl="0" indent="-171450">
              <a:lnSpc>
                <a:spcPct val="115000"/>
              </a:lnSpc>
              <a:buFontTx/>
              <a:buChar char="-"/>
            </a:pPr>
            <a:endParaRPr lang="en-US" sz="1100" dirty="0">
              <a:latin typeface="Calibri"/>
              <a:ea typeface="Calibri"/>
              <a:cs typeface="Calibri"/>
              <a:sym typeface="Calibri"/>
            </a:endParaRPr>
          </a:p>
        </p:txBody>
      </p:sp>
      <p:sp>
        <p:nvSpPr>
          <p:cNvPr id="8" name="TextBox 7"/>
          <p:cNvSpPr txBox="1"/>
          <p:nvPr/>
        </p:nvSpPr>
        <p:spPr>
          <a:xfrm>
            <a:off x="0" y="0"/>
            <a:ext cx="9144000" cy="769441"/>
          </a:xfrm>
          <a:prstGeom prst="rect">
            <a:avLst/>
          </a:prstGeom>
          <a:solidFill>
            <a:srgbClr val="FFC000"/>
          </a:solidFill>
        </p:spPr>
        <p:txBody>
          <a:bodyPr wrap="square" rtlCol="0">
            <a:spAutoFit/>
          </a:bodyPr>
          <a:lstStyle/>
          <a:p>
            <a:pPr algn="ctr"/>
            <a:r>
              <a:rPr lang="en-US" sz="4400" b="1" dirty="0" smtClean="0">
                <a:solidFill>
                  <a:schemeClr val="tx2">
                    <a:lumMod val="10000"/>
                    <a:lumOff val="90000"/>
                  </a:schemeClr>
                </a:solidFill>
              </a:rPr>
              <a:t>Words Worth Knowing</a:t>
            </a:r>
            <a:endParaRPr lang="en-US" sz="4400" b="1" dirty="0">
              <a:solidFill>
                <a:schemeClr val="tx2">
                  <a:lumMod val="10000"/>
                  <a:lumOff val="90000"/>
                </a:schemeClr>
              </a:solidFill>
            </a:endParaRPr>
          </a:p>
        </p:txBody>
      </p:sp>
      <p:sp>
        <p:nvSpPr>
          <p:cNvPr id="7" name="TextBox 6"/>
          <p:cNvSpPr txBox="1"/>
          <p:nvPr/>
        </p:nvSpPr>
        <p:spPr>
          <a:xfrm>
            <a:off x="5078776" y="1024568"/>
            <a:ext cx="2478795" cy="4678973"/>
          </a:xfrm>
          <a:prstGeom prst="rect">
            <a:avLst/>
          </a:prstGeom>
          <a:noFill/>
        </p:spPr>
        <p:txBody>
          <a:bodyPr wrap="square" rtlCol="0">
            <a:spAutoFit/>
          </a:bodyPr>
          <a:lstStyle/>
          <a:p>
            <a:pPr marL="171450" indent="-171450">
              <a:lnSpc>
                <a:spcPct val="115000"/>
              </a:lnSpc>
              <a:buFontTx/>
              <a:buChar char="-"/>
            </a:pPr>
            <a:r>
              <a:rPr lang="en-US" sz="1900" dirty="0">
                <a:latin typeface="Calibri"/>
                <a:ea typeface="Calibri"/>
                <a:cs typeface="Calibri"/>
                <a:sym typeface="Calibri"/>
              </a:rPr>
              <a:t>Coinsurance</a:t>
            </a:r>
          </a:p>
          <a:p>
            <a:pPr marL="171450" lvl="0" indent="-171450">
              <a:lnSpc>
                <a:spcPct val="115000"/>
              </a:lnSpc>
              <a:buFontTx/>
              <a:buChar char="-"/>
            </a:pPr>
            <a:r>
              <a:rPr lang="en-US" sz="1900" dirty="0" smtClean="0">
                <a:latin typeface="Calibri"/>
                <a:ea typeface="Calibri"/>
                <a:cs typeface="Calibri"/>
                <a:sym typeface="Calibri"/>
              </a:rPr>
              <a:t>Member </a:t>
            </a:r>
            <a:r>
              <a:rPr lang="en-US" sz="1900" dirty="0">
                <a:latin typeface="Calibri"/>
                <a:ea typeface="Calibri"/>
                <a:cs typeface="Calibri"/>
                <a:sym typeface="Calibri"/>
              </a:rPr>
              <a:t>ID</a:t>
            </a:r>
          </a:p>
          <a:p>
            <a:pPr marL="171450" lvl="0" indent="-171450">
              <a:lnSpc>
                <a:spcPct val="115000"/>
              </a:lnSpc>
              <a:buFontTx/>
              <a:buChar char="-"/>
            </a:pPr>
            <a:r>
              <a:rPr lang="en-US" sz="1900" dirty="0">
                <a:latin typeface="Calibri"/>
                <a:ea typeface="Calibri"/>
                <a:cs typeface="Calibri"/>
                <a:sym typeface="Calibri"/>
              </a:rPr>
              <a:t>Group Number</a:t>
            </a:r>
          </a:p>
          <a:p>
            <a:pPr marL="171450" lvl="0" indent="-171450">
              <a:lnSpc>
                <a:spcPct val="115000"/>
              </a:lnSpc>
              <a:buFontTx/>
              <a:buChar char="-"/>
            </a:pPr>
            <a:r>
              <a:rPr lang="en-US" sz="1900" dirty="0">
                <a:latin typeface="Calibri"/>
                <a:ea typeface="Calibri"/>
                <a:cs typeface="Calibri"/>
                <a:sym typeface="Calibri"/>
              </a:rPr>
              <a:t>Copay</a:t>
            </a:r>
          </a:p>
          <a:p>
            <a:pPr marL="171450" lvl="0" indent="-171450">
              <a:lnSpc>
                <a:spcPct val="115000"/>
              </a:lnSpc>
              <a:buFontTx/>
              <a:buChar char="-"/>
            </a:pPr>
            <a:r>
              <a:rPr lang="en-US" sz="1900" dirty="0">
                <a:latin typeface="Calibri"/>
                <a:ea typeface="Calibri"/>
                <a:cs typeface="Calibri"/>
                <a:sym typeface="Calibri"/>
              </a:rPr>
              <a:t>Rx (Prescription Abbreviation)</a:t>
            </a:r>
          </a:p>
          <a:p>
            <a:pPr marL="171450" lvl="0" indent="-171450">
              <a:lnSpc>
                <a:spcPct val="115000"/>
              </a:lnSpc>
              <a:buFontTx/>
              <a:buChar char="-"/>
            </a:pPr>
            <a:r>
              <a:rPr lang="en-US" sz="1900" dirty="0">
                <a:latin typeface="Calibri"/>
                <a:ea typeface="Calibri"/>
                <a:cs typeface="Calibri"/>
                <a:sym typeface="Calibri"/>
              </a:rPr>
              <a:t>Confidentiality</a:t>
            </a:r>
          </a:p>
          <a:p>
            <a:pPr marL="171450" lvl="0" indent="-171450">
              <a:lnSpc>
                <a:spcPct val="115000"/>
              </a:lnSpc>
              <a:buFontTx/>
              <a:buChar char="-"/>
            </a:pPr>
            <a:r>
              <a:rPr lang="en-US" sz="1900" dirty="0">
                <a:latin typeface="Calibri"/>
                <a:ea typeface="Calibri"/>
                <a:cs typeface="Calibri"/>
                <a:sym typeface="Calibri"/>
              </a:rPr>
              <a:t>Explanation of </a:t>
            </a:r>
            <a:r>
              <a:rPr lang="en-US" sz="1900" dirty="0" smtClean="0">
                <a:latin typeface="Calibri"/>
                <a:ea typeface="Calibri"/>
                <a:cs typeface="Calibri"/>
                <a:sym typeface="Calibri"/>
              </a:rPr>
              <a:t>Benefits</a:t>
            </a:r>
          </a:p>
          <a:p>
            <a:pPr marL="171450" lvl="0" indent="-171450">
              <a:lnSpc>
                <a:spcPct val="115000"/>
              </a:lnSpc>
              <a:buFontTx/>
              <a:buChar char="-"/>
            </a:pPr>
            <a:r>
              <a:rPr lang="en-US" sz="1900" dirty="0">
                <a:latin typeface="Calibri"/>
                <a:ea typeface="Calibri"/>
                <a:cs typeface="Calibri"/>
                <a:sym typeface="Calibri"/>
              </a:rPr>
              <a:t>Deductible</a:t>
            </a:r>
          </a:p>
          <a:p>
            <a:pPr marL="171450" lvl="0" indent="-171450">
              <a:lnSpc>
                <a:spcPct val="115000"/>
              </a:lnSpc>
              <a:buFontTx/>
              <a:buChar char="-"/>
            </a:pPr>
            <a:r>
              <a:rPr lang="en-US" sz="1900" dirty="0">
                <a:latin typeface="Calibri"/>
                <a:ea typeface="Calibri"/>
                <a:cs typeface="Calibri"/>
                <a:sym typeface="Calibri"/>
              </a:rPr>
              <a:t>Co-pay</a:t>
            </a:r>
          </a:p>
          <a:p>
            <a:pPr marL="171450" lvl="0" indent="-171450">
              <a:lnSpc>
                <a:spcPct val="115000"/>
              </a:lnSpc>
              <a:buFontTx/>
              <a:buChar char="-"/>
            </a:pPr>
            <a:endParaRPr lang="en-US" sz="1900" dirty="0" smtClean="0">
              <a:latin typeface="Calibri"/>
              <a:ea typeface="Calibri"/>
              <a:cs typeface="Calibri"/>
              <a:sym typeface="Calibri"/>
            </a:endParaRPr>
          </a:p>
          <a:p>
            <a:pPr marL="171450" lvl="0" indent="-171450">
              <a:lnSpc>
                <a:spcPct val="115000"/>
              </a:lnSpc>
              <a:buFontTx/>
              <a:buChar char="-"/>
            </a:pPr>
            <a:endParaRPr lang="en-US" sz="1900" dirty="0">
              <a:latin typeface="Calibri"/>
              <a:ea typeface="Calibri"/>
              <a:cs typeface="Calibri"/>
              <a:sym typeface="Calibri"/>
            </a:endParaRPr>
          </a:p>
          <a:p>
            <a:endParaRPr lang="en-US" dirty="0"/>
          </a:p>
        </p:txBody>
      </p:sp>
    </p:spTree>
    <p:extLst>
      <p:ext uri="{BB962C8B-B14F-4D97-AF65-F5344CB8AC3E}">
        <p14:creationId xmlns:p14="http://schemas.microsoft.com/office/powerpoint/2010/main" val="3118717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6207" y="1362666"/>
            <a:ext cx="8520600" cy="3099900"/>
          </a:xfrm>
        </p:spPr>
        <p:txBody>
          <a:bodyPr/>
          <a:lstStyle/>
          <a:p>
            <a:pPr marL="0" indent="0">
              <a:spcAft>
                <a:spcPts val="0"/>
              </a:spcAft>
              <a:buNone/>
            </a:pPr>
            <a:r>
              <a:rPr lang="en-US" sz="3600" dirty="0" smtClean="0">
                <a:latin typeface="Calibri"/>
                <a:ea typeface="Calibri"/>
                <a:cs typeface="Calibri"/>
              </a:rPr>
              <a:t>There are two types of health insurance:</a:t>
            </a:r>
          </a:p>
          <a:p>
            <a:pPr marL="914400" lvl="1" indent="-571500">
              <a:lnSpc>
                <a:spcPct val="150000"/>
              </a:lnSpc>
            </a:pPr>
            <a:r>
              <a:rPr lang="en-US" sz="3300" dirty="0" smtClean="0">
                <a:latin typeface="Calibri"/>
                <a:ea typeface="Calibri"/>
                <a:cs typeface="Calibri"/>
              </a:rPr>
              <a:t>Private </a:t>
            </a:r>
          </a:p>
          <a:p>
            <a:pPr marL="914400" lvl="1" indent="-571500"/>
            <a:r>
              <a:rPr lang="en-US" sz="3300" dirty="0" smtClean="0">
                <a:latin typeface="Calibri"/>
                <a:ea typeface="Calibri"/>
                <a:cs typeface="Calibri"/>
              </a:rPr>
              <a:t>Government: </a:t>
            </a:r>
          </a:p>
          <a:p>
            <a:pPr marL="685800" lvl="2" indent="0">
              <a:buNone/>
            </a:pPr>
            <a:r>
              <a:rPr lang="en-US" sz="2800" dirty="0" smtClean="0">
                <a:latin typeface="Calibri"/>
                <a:ea typeface="Calibri"/>
                <a:cs typeface="Calibri"/>
              </a:rPr>
              <a:t>	~ Medicaid </a:t>
            </a:r>
            <a:endParaRPr lang="en-US" sz="2800" dirty="0">
              <a:latin typeface="Calibri"/>
              <a:ea typeface="Calibri"/>
              <a:cs typeface="Calibri"/>
            </a:endParaRPr>
          </a:p>
          <a:p>
            <a:pPr marL="685800" lvl="2" indent="0">
              <a:buNone/>
            </a:pPr>
            <a:r>
              <a:rPr lang="en-US" sz="2800" dirty="0">
                <a:latin typeface="Calibri"/>
                <a:ea typeface="Calibri"/>
                <a:cs typeface="Calibri"/>
              </a:rPr>
              <a:t>	</a:t>
            </a:r>
            <a:r>
              <a:rPr lang="en-US" sz="2800" dirty="0" smtClean="0">
                <a:latin typeface="Calibri"/>
                <a:ea typeface="Calibri"/>
                <a:cs typeface="Calibri"/>
              </a:rPr>
              <a:t>~ Medicare</a:t>
            </a:r>
            <a:endParaRPr lang="en-US" sz="2800" dirty="0">
              <a:latin typeface="Calibri"/>
              <a:ea typeface="Calibri"/>
              <a:cs typeface="Calibri"/>
            </a:endParaRPr>
          </a:p>
        </p:txBody>
      </p:sp>
      <p:sp>
        <p:nvSpPr>
          <p:cNvPr id="6" name="TextBox 5"/>
          <p:cNvSpPr txBox="1"/>
          <p:nvPr/>
        </p:nvSpPr>
        <p:spPr>
          <a:xfrm>
            <a:off x="0" y="0"/>
            <a:ext cx="9144000" cy="769441"/>
          </a:xfrm>
          <a:prstGeom prst="rect">
            <a:avLst/>
          </a:prstGeom>
          <a:solidFill>
            <a:srgbClr val="FFC000"/>
          </a:solidFill>
        </p:spPr>
        <p:txBody>
          <a:bodyPr wrap="square" rtlCol="0">
            <a:spAutoFit/>
          </a:bodyPr>
          <a:lstStyle/>
          <a:p>
            <a:pPr algn="ctr"/>
            <a:r>
              <a:rPr lang="en-US" sz="4400" b="1" dirty="0">
                <a:solidFill>
                  <a:schemeClr val="tx2">
                    <a:lumMod val="10000"/>
                    <a:lumOff val="90000"/>
                  </a:schemeClr>
                </a:solidFill>
              </a:rPr>
              <a:t>H</a:t>
            </a:r>
            <a:r>
              <a:rPr lang="en-US" sz="4400" b="1" dirty="0" smtClean="0">
                <a:solidFill>
                  <a:schemeClr val="tx2">
                    <a:lumMod val="10000"/>
                    <a:lumOff val="90000"/>
                  </a:schemeClr>
                </a:solidFill>
              </a:rPr>
              <a:t>ealth Insurance </a:t>
            </a:r>
            <a:endParaRPr lang="en-US" sz="4400" b="1" dirty="0">
              <a:solidFill>
                <a:schemeClr val="tx2">
                  <a:lumMod val="10000"/>
                  <a:lumOff val="90000"/>
                </a:schemeClr>
              </a:solidFill>
            </a:endParaRPr>
          </a:p>
        </p:txBody>
      </p:sp>
    </p:spTree>
    <p:extLst>
      <p:ext uri="{BB962C8B-B14F-4D97-AF65-F5344CB8AC3E}">
        <p14:creationId xmlns:p14="http://schemas.microsoft.com/office/powerpoint/2010/main" val="1040352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sp>
        <p:nvSpPr>
          <p:cNvPr id="157" name="Shape 157"/>
          <p:cNvSpPr txBox="1"/>
          <p:nvPr/>
        </p:nvSpPr>
        <p:spPr>
          <a:xfrm>
            <a:off x="311700" y="2205000"/>
            <a:ext cx="8762700" cy="733500"/>
          </a:xfrm>
          <a:prstGeom prst="rect">
            <a:avLst/>
          </a:prstGeom>
          <a:noFill/>
          <a:ln>
            <a:noFill/>
          </a:ln>
        </p:spPr>
        <p:txBody>
          <a:bodyPr spcFirstLastPara="1" wrap="square" lIns="91425" tIns="91425" rIns="91425" bIns="91425" anchor="t" anchorCtr="0">
            <a:noAutofit/>
          </a:bodyPr>
          <a:lstStyle/>
          <a:p>
            <a:pPr marL="457200" lvl="0" indent="-431800" rtl="0">
              <a:spcBef>
                <a:spcPts val="0"/>
              </a:spcBef>
              <a:spcAft>
                <a:spcPts val="0"/>
              </a:spcAft>
              <a:buSzPts val="3200"/>
              <a:buChar char="●"/>
            </a:pPr>
            <a:r>
              <a:rPr lang="en" sz="3200"/>
              <a:t>Insurance Exchange</a:t>
            </a:r>
            <a:endParaRPr sz="3200" dirty="0"/>
          </a:p>
          <a:p>
            <a:pPr marL="914400" lvl="1" indent="-431800">
              <a:spcBef>
                <a:spcPts val="0"/>
              </a:spcBef>
              <a:spcAft>
                <a:spcPts val="0"/>
              </a:spcAft>
              <a:buSzPts val="3200"/>
              <a:buChar char="○"/>
            </a:pPr>
            <a:r>
              <a:rPr lang="en" sz="3200"/>
              <a:t> www.choosehealthde.com</a:t>
            </a:r>
            <a:endParaRPr sz="3200" dirty="0"/>
          </a:p>
        </p:txBody>
      </p:sp>
      <p:pic>
        <p:nvPicPr>
          <p:cNvPr id="8" name="Picture 7"/>
          <p:cNvPicPr>
            <a:picLocks noChangeAspect="1"/>
          </p:cNvPicPr>
          <p:nvPr/>
        </p:nvPicPr>
        <p:blipFill rotWithShape="1">
          <a:blip r:embed="rId3"/>
          <a:srcRect l="-1" t="8563" r="49952" b="3630"/>
          <a:stretch/>
        </p:blipFill>
        <p:spPr>
          <a:xfrm>
            <a:off x="117942" y="94112"/>
            <a:ext cx="8863985" cy="4373820"/>
          </a:xfrm>
          <a:prstGeom prst="rect">
            <a:avLst/>
          </a:prstGeom>
        </p:spPr>
      </p:pic>
      <p:sp>
        <p:nvSpPr>
          <p:cNvPr id="3" name="Left Arrow 2"/>
          <p:cNvSpPr/>
          <p:nvPr/>
        </p:nvSpPr>
        <p:spPr>
          <a:xfrm>
            <a:off x="2923411" y="3527205"/>
            <a:ext cx="480560" cy="273653"/>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a:srcRect l="1" t="11934" r="50150" b="3889"/>
          <a:stretch/>
        </p:blipFill>
        <p:spPr>
          <a:xfrm>
            <a:off x="32215" y="400558"/>
            <a:ext cx="9143315" cy="4342384"/>
          </a:xfrm>
          <a:prstGeom prst="rect">
            <a:avLst/>
          </a:prstGeom>
        </p:spPr>
      </p:pic>
      <p:sp>
        <p:nvSpPr>
          <p:cNvPr id="159" name="Shape 159"/>
          <p:cNvSpPr/>
          <p:nvPr/>
        </p:nvSpPr>
        <p:spPr>
          <a:xfrm>
            <a:off x="117942" y="2281022"/>
            <a:ext cx="891459" cy="295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2" name="Picture 1"/>
          <p:cNvPicPr>
            <a:picLocks noChangeAspect="1"/>
          </p:cNvPicPr>
          <p:nvPr/>
        </p:nvPicPr>
        <p:blipFill rotWithShape="1">
          <a:blip r:embed="rId5"/>
          <a:srcRect l="1" t="12055" r="50460" b="3802"/>
          <a:stretch/>
        </p:blipFill>
        <p:spPr>
          <a:xfrm>
            <a:off x="32215" y="696625"/>
            <a:ext cx="9111785" cy="4352763"/>
          </a:xfrm>
          <a:prstGeom prst="rect">
            <a:avLst/>
          </a:prstGeom>
        </p:spPr>
      </p:pic>
      <p:sp>
        <p:nvSpPr>
          <p:cNvPr id="4" name="Left Arrow 3"/>
          <p:cNvSpPr/>
          <p:nvPr/>
        </p:nvSpPr>
        <p:spPr>
          <a:xfrm>
            <a:off x="3911229" y="1861567"/>
            <a:ext cx="440514" cy="213583"/>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8288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9"/>
                                        </p:tgtEl>
                                        <p:attrNameLst>
                                          <p:attrName>style.visibility</p:attrName>
                                        </p:attrNameLst>
                                      </p:cBhvr>
                                      <p:to>
                                        <p:strVal val="visible"/>
                                      </p:to>
                                    </p:set>
                                    <p:animEffect transition="in" filter="fade">
                                      <p:cBhvr>
                                        <p:cTn id="9" dur="1000"/>
                                        <p:tgtEl>
                                          <p:spTgt spid="15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5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59"/>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9" grpId="0" animBg="1"/>
      <p:bldP spid="159" grpId="1"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Shape 142"/>
          <p:cNvSpPr txBox="1">
            <a:spLocks noGrp="1"/>
          </p:cNvSpPr>
          <p:nvPr>
            <p:ph type="body" idx="1"/>
          </p:nvPr>
        </p:nvSpPr>
        <p:spPr>
          <a:xfrm>
            <a:off x="311700" y="1576550"/>
            <a:ext cx="8520600" cy="1540200"/>
          </a:xfrm>
          <a:prstGeom prst="rect">
            <a:avLst/>
          </a:prstGeom>
        </p:spPr>
        <p:txBody>
          <a:bodyPr lIns="91425" tIns="91425" rIns="91425" bIns="91425" anchor="t" anchorCtr="0">
            <a:noAutofit/>
          </a:bodyPr>
          <a:lstStyle/>
          <a:p>
            <a:pPr marL="457200" lvl="0" indent="-450850" rtl="0">
              <a:spcBef>
                <a:spcPts val="0"/>
              </a:spcBef>
              <a:buSzPct val="100000"/>
              <a:buFont typeface="Calibri"/>
            </a:pPr>
            <a:r>
              <a:rPr lang="en" sz="3500" dirty="0">
                <a:latin typeface="Calibri"/>
                <a:ea typeface="Calibri"/>
                <a:cs typeface="Calibri"/>
                <a:sym typeface="Calibri"/>
              </a:rPr>
              <a:t>ASSIST Website </a:t>
            </a:r>
          </a:p>
          <a:p>
            <a:pPr marL="457200" lvl="0" indent="-450850" rtl="0">
              <a:spcBef>
                <a:spcPts val="0"/>
              </a:spcBef>
              <a:buSzPct val="100000"/>
              <a:buFont typeface="Calibri"/>
            </a:pPr>
            <a:r>
              <a:rPr lang="en" sz="3500" u="sng" dirty="0">
                <a:solidFill>
                  <a:schemeClr val="hlink"/>
                </a:solidFill>
                <a:latin typeface="Calibri"/>
                <a:ea typeface="Calibri"/>
                <a:cs typeface="Calibri"/>
                <a:sym typeface="Calibri"/>
                <a:hlinkClick r:id="rId3"/>
              </a:rPr>
              <a:t>https://assist.dhss.delaware.gov</a:t>
            </a:r>
          </a:p>
          <a:p>
            <a:pPr marL="457200" lvl="0" indent="-450850" rtl="0">
              <a:spcBef>
                <a:spcPts val="0"/>
              </a:spcBef>
              <a:buSzPct val="100000"/>
              <a:buFont typeface="Calibri"/>
            </a:pPr>
            <a:r>
              <a:rPr lang="en" sz="3500" dirty="0">
                <a:latin typeface="Calibri"/>
                <a:ea typeface="Calibri"/>
                <a:cs typeface="Calibri"/>
                <a:sym typeface="Calibri"/>
              </a:rPr>
              <a:t>1 (800) 372-2022</a:t>
            </a:r>
          </a:p>
        </p:txBody>
      </p:sp>
      <p:sp>
        <p:nvSpPr>
          <p:cNvPr id="10" name="TextBox 9"/>
          <p:cNvSpPr txBox="1"/>
          <p:nvPr/>
        </p:nvSpPr>
        <p:spPr>
          <a:xfrm>
            <a:off x="0" y="0"/>
            <a:ext cx="9144000" cy="769441"/>
          </a:xfrm>
          <a:prstGeom prst="rect">
            <a:avLst/>
          </a:prstGeom>
          <a:solidFill>
            <a:srgbClr val="FFC000"/>
          </a:solidFill>
        </p:spPr>
        <p:txBody>
          <a:bodyPr wrap="square" rtlCol="0">
            <a:spAutoFit/>
          </a:bodyPr>
          <a:lstStyle/>
          <a:p>
            <a:pPr algn="ctr"/>
            <a:r>
              <a:rPr lang="en-US" sz="4400" b="1" dirty="0" smtClean="0">
                <a:solidFill>
                  <a:schemeClr val="tx2">
                    <a:lumMod val="10000"/>
                    <a:lumOff val="90000"/>
                  </a:schemeClr>
                </a:solidFill>
              </a:rPr>
              <a:t>Types of Insurance</a:t>
            </a:r>
            <a:endParaRPr lang="en-US" sz="4400" b="1" dirty="0">
              <a:solidFill>
                <a:schemeClr val="tx2">
                  <a:lumMod val="10000"/>
                  <a:lumOff val="90000"/>
                </a:schemeClr>
              </a:solidFill>
            </a:endParaRPr>
          </a:p>
        </p:txBody>
      </p:sp>
      <p:pic>
        <p:nvPicPr>
          <p:cNvPr id="146" name="Shape 146"/>
          <p:cNvPicPr preferRelativeResize="0"/>
          <p:nvPr/>
        </p:nvPicPr>
        <p:blipFill>
          <a:blip r:embed="rId4">
            <a:alphaModFix/>
          </a:blip>
          <a:stretch>
            <a:fillRect/>
          </a:stretch>
        </p:blipFill>
        <p:spPr>
          <a:xfrm>
            <a:off x="1890584" y="0"/>
            <a:ext cx="5559103" cy="5127500"/>
          </a:xfrm>
          <a:prstGeom prst="rect">
            <a:avLst/>
          </a:prstGeom>
          <a:noFill/>
          <a:ln>
            <a:noFill/>
          </a:ln>
        </p:spPr>
      </p:pic>
    </p:spTree>
    <p:extLst>
      <p:ext uri="{BB962C8B-B14F-4D97-AF65-F5344CB8AC3E}">
        <p14:creationId xmlns:p14="http://schemas.microsoft.com/office/powerpoint/2010/main" val="3900890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1" name="TextBox 10"/>
          <p:cNvSpPr txBox="1"/>
          <p:nvPr/>
        </p:nvSpPr>
        <p:spPr>
          <a:xfrm>
            <a:off x="12357" y="0"/>
            <a:ext cx="9144000" cy="769441"/>
          </a:xfrm>
          <a:prstGeom prst="rect">
            <a:avLst/>
          </a:prstGeom>
          <a:solidFill>
            <a:srgbClr val="FFC000"/>
          </a:solidFill>
        </p:spPr>
        <p:txBody>
          <a:bodyPr wrap="square" rtlCol="0">
            <a:spAutoFit/>
          </a:bodyPr>
          <a:lstStyle/>
          <a:p>
            <a:pPr algn="ctr"/>
            <a:r>
              <a:rPr lang="en-US" sz="4400" b="1" dirty="0" smtClean="0">
                <a:solidFill>
                  <a:schemeClr val="tx2">
                    <a:lumMod val="10000"/>
                    <a:lumOff val="90000"/>
                  </a:schemeClr>
                </a:solidFill>
              </a:rPr>
              <a:t>Types of Insurance- Medicare</a:t>
            </a:r>
            <a:endParaRPr lang="en-US" sz="4400" b="1" dirty="0">
              <a:solidFill>
                <a:schemeClr val="tx2">
                  <a:lumMod val="10000"/>
                  <a:lumOff val="90000"/>
                </a:schemeClr>
              </a:solidFill>
            </a:endParaRPr>
          </a:p>
        </p:txBody>
      </p:sp>
      <p:sp>
        <p:nvSpPr>
          <p:cNvPr id="142" name="Shape 142"/>
          <p:cNvSpPr txBox="1">
            <a:spLocks noGrp="1"/>
          </p:cNvSpPr>
          <p:nvPr>
            <p:ph type="body" idx="1"/>
          </p:nvPr>
        </p:nvSpPr>
        <p:spPr>
          <a:xfrm>
            <a:off x="311700" y="2060887"/>
            <a:ext cx="8520600" cy="1540200"/>
          </a:xfrm>
          <a:prstGeom prst="rect">
            <a:avLst/>
          </a:prstGeom>
        </p:spPr>
        <p:txBody>
          <a:bodyPr lIns="91425" tIns="91425" rIns="91425" bIns="91425" anchor="t" anchorCtr="0">
            <a:noAutofit/>
          </a:bodyPr>
          <a:lstStyle/>
          <a:p>
            <a:pPr marL="457200" lvl="0" indent="-450850" rtl="0">
              <a:spcBef>
                <a:spcPts val="0"/>
              </a:spcBef>
              <a:buSzPct val="100000"/>
              <a:buFont typeface="Calibri"/>
            </a:pPr>
            <a:r>
              <a:rPr lang="en" sz="3500" dirty="0" smtClean="0">
                <a:latin typeface="Calibri"/>
                <a:ea typeface="Calibri"/>
                <a:cs typeface="Calibri"/>
                <a:sym typeface="Calibri"/>
              </a:rPr>
              <a:t>Medicare.gov</a:t>
            </a:r>
          </a:p>
          <a:p>
            <a:pPr marL="457200" lvl="0" indent="-450850">
              <a:buFont typeface="Calibri"/>
            </a:pPr>
            <a:r>
              <a:rPr lang="en-US" sz="3500" b="1" dirty="0">
                <a:latin typeface="Calibri" panose="020F0502020204030204" pitchFamily="34" charset="0"/>
              </a:rPr>
              <a:t>1-800-MEDICARE (1-800-633-4227)</a:t>
            </a:r>
            <a:endParaRPr lang="en" sz="3500" dirty="0" smtClean="0">
              <a:latin typeface="Calibri" panose="020F0502020204030204" pitchFamily="34" charset="0"/>
              <a:ea typeface="Calibri"/>
              <a:cs typeface="Calibri"/>
              <a:sym typeface="Calibri"/>
            </a:endParaRPr>
          </a:p>
          <a:p>
            <a:pPr marL="457200" lvl="0" indent="-450850" rtl="0">
              <a:spcBef>
                <a:spcPts val="0"/>
              </a:spcBef>
              <a:buSzPct val="100000"/>
              <a:buFont typeface="Calibri"/>
            </a:pPr>
            <a:endParaRPr lang="en" sz="3500" dirty="0">
              <a:latin typeface="Calibri"/>
              <a:ea typeface="Calibri"/>
              <a:cs typeface="Calibri"/>
              <a:sym typeface="Calibri"/>
            </a:endParaRPr>
          </a:p>
        </p:txBody>
      </p:sp>
      <p:sp>
        <p:nvSpPr>
          <p:cNvPr id="3" name="Right Arrow 2"/>
          <p:cNvSpPr/>
          <p:nvPr/>
        </p:nvSpPr>
        <p:spPr>
          <a:xfrm>
            <a:off x="384629" y="1836057"/>
            <a:ext cx="510850" cy="17123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a:srcRect l="23943" t="7568" r="24837" b="36698"/>
          <a:stretch/>
        </p:blipFill>
        <p:spPr>
          <a:xfrm>
            <a:off x="895479" y="372500"/>
            <a:ext cx="7353042" cy="4500668"/>
          </a:xfrm>
          <a:prstGeom prst="rect">
            <a:avLst/>
          </a:prstGeom>
        </p:spPr>
      </p:pic>
    </p:spTree>
    <p:extLst>
      <p:ext uri="{BB962C8B-B14F-4D97-AF65-F5344CB8AC3E}">
        <p14:creationId xmlns:p14="http://schemas.microsoft.com/office/powerpoint/2010/main" val="3760829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Shape 161"/>
          <p:cNvSpPr txBox="1">
            <a:spLocks noGrp="1"/>
          </p:cNvSpPr>
          <p:nvPr>
            <p:ph type="body" idx="1"/>
          </p:nvPr>
        </p:nvSpPr>
        <p:spPr>
          <a:prstGeom prst="rect">
            <a:avLst/>
          </a:prstGeom>
        </p:spPr>
        <p:txBody>
          <a:bodyPr lIns="91425" tIns="91425" rIns="91425" bIns="91425" anchor="t" anchorCtr="0">
            <a:noAutofit/>
          </a:bodyPr>
          <a:lstStyle/>
          <a:p>
            <a:pPr marL="463550" lvl="0" indent="-457200" rtl="0">
              <a:lnSpc>
                <a:spcPct val="150000"/>
              </a:lnSpc>
              <a:spcBef>
                <a:spcPts val="0"/>
              </a:spcBef>
              <a:buSzPct val="100000"/>
              <a:buFont typeface="Arial" panose="020B0604020202020204" pitchFamily="34" charset="0"/>
              <a:buChar char="•"/>
            </a:pPr>
            <a:r>
              <a:rPr lang="en" sz="3600" dirty="0" smtClean="0">
                <a:latin typeface="Calibri"/>
                <a:ea typeface="Calibri"/>
                <a:cs typeface="Calibri"/>
                <a:sym typeface="Calibri"/>
              </a:rPr>
              <a:t>Pays for medication</a:t>
            </a:r>
          </a:p>
          <a:p>
            <a:pPr marL="463550" lvl="0" indent="-457200" rtl="0">
              <a:lnSpc>
                <a:spcPct val="150000"/>
              </a:lnSpc>
              <a:spcBef>
                <a:spcPts val="0"/>
              </a:spcBef>
              <a:buSzPct val="100000"/>
              <a:buFont typeface="Arial" panose="020B0604020202020204" pitchFamily="34" charset="0"/>
              <a:buChar char="•"/>
            </a:pPr>
            <a:r>
              <a:rPr lang="en" sz="3600" dirty="0" smtClean="0">
                <a:latin typeface="Calibri"/>
                <a:ea typeface="Calibri"/>
                <a:cs typeface="Calibri"/>
                <a:sym typeface="Calibri"/>
              </a:rPr>
              <a:t>Included with some insurance plans</a:t>
            </a:r>
          </a:p>
          <a:p>
            <a:pPr marL="463550" lvl="0" indent="-457200" rtl="0">
              <a:lnSpc>
                <a:spcPct val="150000"/>
              </a:lnSpc>
              <a:spcBef>
                <a:spcPts val="0"/>
              </a:spcBef>
              <a:buSzPct val="100000"/>
              <a:buFont typeface="Arial" panose="020B0604020202020204" pitchFamily="34" charset="0"/>
              <a:buChar char="•"/>
            </a:pPr>
            <a:r>
              <a:rPr lang="en" sz="3600" dirty="0" smtClean="0">
                <a:latin typeface="Calibri"/>
                <a:ea typeface="Calibri"/>
                <a:cs typeface="Calibri"/>
                <a:sym typeface="Calibri"/>
              </a:rPr>
              <a:t>Covers brand name &amp; generic medications</a:t>
            </a:r>
            <a:endParaRPr lang="en" sz="3600" dirty="0">
              <a:latin typeface="Calibri"/>
              <a:ea typeface="Calibri"/>
              <a:cs typeface="Calibri"/>
              <a:sym typeface="Calibri"/>
            </a:endParaRPr>
          </a:p>
        </p:txBody>
      </p:sp>
      <p:sp>
        <p:nvSpPr>
          <p:cNvPr id="9" name="TextBox 8"/>
          <p:cNvSpPr txBox="1"/>
          <p:nvPr/>
        </p:nvSpPr>
        <p:spPr>
          <a:xfrm>
            <a:off x="0" y="0"/>
            <a:ext cx="9144000" cy="769441"/>
          </a:xfrm>
          <a:prstGeom prst="rect">
            <a:avLst/>
          </a:prstGeom>
          <a:solidFill>
            <a:srgbClr val="FFC000"/>
          </a:solidFill>
        </p:spPr>
        <p:txBody>
          <a:bodyPr wrap="square" rtlCol="0">
            <a:spAutoFit/>
          </a:bodyPr>
          <a:lstStyle/>
          <a:p>
            <a:pPr algn="ctr"/>
            <a:r>
              <a:rPr lang="en-US" sz="4400" b="1" dirty="0" smtClean="0">
                <a:solidFill>
                  <a:schemeClr val="tx2">
                    <a:lumMod val="10000"/>
                    <a:lumOff val="90000"/>
                  </a:schemeClr>
                </a:solidFill>
              </a:rPr>
              <a:t>Prescription Insurance</a:t>
            </a:r>
            <a:endParaRPr lang="en-US" sz="4400" b="1" dirty="0">
              <a:solidFill>
                <a:schemeClr val="tx2">
                  <a:lumMod val="10000"/>
                  <a:lumOff val="90000"/>
                </a:schemeClr>
              </a:solidFill>
            </a:endParaRPr>
          </a:p>
        </p:txBody>
      </p:sp>
    </p:spTree>
    <p:extLst>
      <p:ext uri="{BB962C8B-B14F-4D97-AF65-F5344CB8AC3E}">
        <p14:creationId xmlns:p14="http://schemas.microsoft.com/office/powerpoint/2010/main" val="1527577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9" name="TextBox 8"/>
          <p:cNvSpPr txBox="1"/>
          <p:nvPr/>
        </p:nvSpPr>
        <p:spPr>
          <a:xfrm>
            <a:off x="0" y="0"/>
            <a:ext cx="9144000" cy="769441"/>
          </a:xfrm>
          <a:prstGeom prst="rect">
            <a:avLst/>
          </a:prstGeom>
          <a:solidFill>
            <a:srgbClr val="FFC000"/>
          </a:solidFill>
        </p:spPr>
        <p:txBody>
          <a:bodyPr wrap="square" rtlCol="0">
            <a:spAutoFit/>
          </a:bodyPr>
          <a:lstStyle/>
          <a:p>
            <a:pPr algn="ctr"/>
            <a:r>
              <a:rPr lang="en-US" sz="4400" b="1" dirty="0" smtClean="0">
                <a:solidFill>
                  <a:schemeClr val="tx2">
                    <a:lumMod val="10000"/>
                    <a:lumOff val="90000"/>
                  </a:schemeClr>
                </a:solidFill>
              </a:rPr>
              <a:t>Types of Health Insurance </a:t>
            </a:r>
            <a:endParaRPr lang="en-US" sz="4400" b="1" dirty="0">
              <a:solidFill>
                <a:schemeClr val="tx2">
                  <a:lumMod val="10000"/>
                  <a:lumOff val="90000"/>
                </a:schemeClr>
              </a:solidFill>
            </a:endParaRPr>
          </a:p>
        </p:txBody>
      </p:sp>
      <p:sp>
        <p:nvSpPr>
          <p:cNvPr id="2" name="Rectangle 1"/>
          <p:cNvSpPr/>
          <p:nvPr/>
        </p:nvSpPr>
        <p:spPr>
          <a:xfrm>
            <a:off x="0" y="769441"/>
            <a:ext cx="9144000" cy="1015663"/>
          </a:xfrm>
          <a:prstGeom prst="rect">
            <a:avLst/>
          </a:prstGeom>
          <a:solidFill>
            <a:schemeClr val="bg1">
              <a:lumMod val="85000"/>
            </a:schemeClr>
          </a:solidFill>
        </p:spPr>
        <p:txBody>
          <a:bodyPr wrap="square">
            <a:spAutoFit/>
          </a:bodyPr>
          <a:lstStyle/>
          <a:p>
            <a:pPr algn="ctr"/>
            <a:r>
              <a:rPr lang="en-US" sz="2000" b="1" dirty="0" smtClean="0">
                <a:latin typeface="Calibri-Bold"/>
              </a:rPr>
              <a:t>Word Bank</a:t>
            </a:r>
            <a:endParaRPr lang="en-US" sz="2000" b="1" dirty="0">
              <a:latin typeface="Calibri-Bold"/>
            </a:endParaRPr>
          </a:p>
          <a:p>
            <a:pPr algn="ctr"/>
            <a:r>
              <a:rPr lang="en-US" sz="2000" dirty="0" smtClean="0">
                <a:latin typeface="Calibri" panose="020F0502020204030204" pitchFamily="34" charset="0"/>
              </a:rPr>
              <a:t>-Private  Insurance        -Government </a:t>
            </a:r>
            <a:r>
              <a:rPr lang="en-US" sz="2000" dirty="0">
                <a:latin typeface="Calibri" panose="020F0502020204030204" pitchFamily="34" charset="0"/>
              </a:rPr>
              <a:t>Insurance (Medicaid</a:t>
            </a:r>
            <a:r>
              <a:rPr lang="en-US" sz="2000" dirty="0" smtClean="0">
                <a:latin typeface="Calibri" panose="020F0502020204030204" pitchFamily="34" charset="0"/>
              </a:rPr>
              <a:t>)        -Insurance </a:t>
            </a:r>
            <a:r>
              <a:rPr lang="en-US" sz="2000" dirty="0">
                <a:latin typeface="Calibri" panose="020F0502020204030204" pitchFamily="34" charset="0"/>
              </a:rPr>
              <a:t>Exchange</a:t>
            </a:r>
          </a:p>
          <a:p>
            <a:pPr algn="ctr"/>
            <a:r>
              <a:rPr lang="en-US" sz="2000" dirty="0" smtClean="0">
                <a:latin typeface="Calibri" panose="020F0502020204030204" pitchFamily="34" charset="0"/>
              </a:rPr>
              <a:t>-Open Enrollment 		-Prescription </a:t>
            </a:r>
            <a:r>
              <a:rPr lang="en-US" sz="2000" dirty="0">
                <a:latin typeface="Calibri" panose="020F0502020204030204" pitchFamily="34" charset="0"/>
              </a:rPr>
              <a:t>Insurance</a:t>
            </a:r>
            <a:endParaRPr lang="en-US" sz="2000" dirty="0"/>
          </a:p>
        </p:txBody>
      </p:sp>
      <p:sp>
        <p:nvSpPr>
          <p:cNvPr id="4" name="Rectangle 3"/>
          <p:cNvSpPr/>
          <p:nvPr/>
        </p:nvSpPr>
        <p:spPr>
          <a:xfrm>
            <a:off x="569626" y="1866272"/>
            <a:ext cx="7794886" cy="2831544"/>
          </a:xfrm>
          <a:prstGeom prst="rect">
            <a:avLst/>
          </a:prstGeom>
        </p:spPr>
        <p:txBody>
          <a:bodyPr wrap="square">
            <a:spAutoFit/>
          </a:bodyPr>
          <a:lstStyle/>
          <a:p>
            <a:pPr>
              <a:spcAft>
                <a:spcPts val="1200"/>
              </a:spcAft>
            </a:pPr>
            <a:r>
              <a:rPr lang="en-US" sz="1600" kern="1200" dirty="0" smtClean="0">
                <a:solidFill>
                  <a:schemeClr val="tx1"/>
                </a:solidFill>
                <a:latin typeface="+mn-lt"/>
              </a:rPr>
              <a:t>1. You </a:t>
            </a:r>
            <a:r>
              <a:rPr lang="en-US" sz="1600" kern="1200" dirty="0">
                <a:solidFill>
                  <a:schemeClr val="tx1"/>
                </a:solidFill>
                <a:latin typeface="+mn-lt"/>
              </a:rPr>
              <a:t>can get this type of insurance through an </a:t>
            </a:r>
            <a:r>
              <a:rPr lang="en-US" sz="1600" kern="1200" dirty="0" smtClean="0">
                <a:solidFill>
                  <a:schemeClr val="tx1"/>
                </a:solidFill>
                <a:latin typeface="+mn-lt"/>
              </a:rPr>
              <a:t>employer</a:t>
            </a:r>
            <a:endParaRPr lang="en-US" sz="1600" b="1" i="1" kern="1200" dirty="0">
              <a:solidFill>
                <a:schemeClr val="tx1"/>
              </a:solidFill>
              <a:latin typeface="+mn-lt"/>
            </a:endParaRPr>
          </a:p>
          <a:p>
            <a:pPr>
              <a:spcAft>
                <a:spcPts val="1200"/>
              </a:spcAft>
            </a:pPr>
            <a:r>
              <a:rPr lang="en-US" sz="1600" kern="1200" dirty="0">
                <a:solidFill>
                  <a:schemeClr val="tx1"/>
                </a:solidFill>
                <a:latin typeface="+mn-lt"/>
              </a:rPr>
              <a:t>2. You may be eligible for this type of low-cost/free insurance depending on your </a:t>
            </a:r>
            <a:r>
              <a:rPr lang="en-US" sz="1600" kern="1200" dirty="0" smtClean="0">
                <a:solidFill>
                  <a:schemeClr val="tx1"/>
                </a:solidFill>
                <a:latin typeface="+mn-lt"/>
              </a:rPr>
              <a:t>income</a:t>
            </a:r>
          </a:p>
          <a:p>
            <a:pPr>
              <a:spcAft>
                <a:spcPts val="1200"/>
              </a:spcAft>
            </a:pPr>
            <a:r>
              <a:rPr lang="en-US" sz="1600" kern="1200" dirty="0" smtClean="0">
                <a:solidFill>
                  <a:schemeClr val="tx1"/>
                </a:solidFill>
                <a:latin typeface="+mn-lt"/>
              </a:rPr>
              <a:t>3</a:t>
            </a:r>
            <a:r>
              <a:rPr lang="en-US" sz="1600" kern="1200" dirty="0">
                <a:solidFill>
                  <a:schemeClr val="tx1"/>
                </a:solidFill>
                <a:latin typeface="+mn-lt"/>
              </a:rPr>
              <a:t>. The time period where you can change your health insurance plan </a:t>
            </a:r>
            <a:endParaRPr lang="en-US" sz="1600" kern="1200" dirty="0" smtClean="0">
              <a:solidFill>
                <a:schemeClr val="tx1"/>
              </a:solidFill>
              <a:latin typeface="+mn-lt"/>
            </a:endParaRPr>
          </a:p>
          <a:p>
            <a:pPr>
              <a:spcAft>
                <a:spcPts val="1200"/>
              </a:spcAft>
            </a:pPr>
            <a:r>
              <a:rPr lang="en-US" sz="1600" kern="1200" dirty="0" smtClean="0">
                <a:solidFill>
                  <a:schemeClr val="tx1"/>
                </a:solidFill>
                <a:latin typeface="+mn-lt"/>
              </a:rPr>
              <a:t>4</a:t>
            </a:r>
            <a:r>
              <a:rPr lang="en-US" sz="1600" kern="1200" dirty="0">
                <a:solidFill>
                  <a:schemeClr val="tx1"/>
                </a:solidFill>
                <a:latin typeface="+mn-lt"/>
              </a:rPr>
              <a:t>. The website where you can identify your insurance needs and enroll in a health insurance </a:t>
            </a:r>
            <a:r>
              <a:rPr lang="en-US" sz="1600" kern="1200" dirty="0" smtClean="0">
                <a:solidFill>
                  <a:schemeClr val="tx1"/>
                </a:solidFill>
                <a:latin typeface="+mn-lt"/>
              </a:rPr>
              <a:t>plan. </a:t>
            </a:r>
          </a:p>
          <a:p>
            <a:pPr>
              <a:spcAft>
                <a:spcPts val="1200"/>
              </a:spcAft>
            </a:pPr>
            <a:r>
              <a:rPr lang="en-US" sz="1600" kern="1200" dirty="0" smtClean="0">
                <a:solidFill>
                  <a:schemeClr val="tx1"/>
                </a:solidFill>
                <a:latin typeface="+mn-lt"/>
              </a:rPr>
              <a:t>5. You can get this type of insurance from the website in #4 </a:t>
            </a:r>
          </a:p>
          <a:p>
            <a:pPr>
              <a:spcAft>
                <a:spcPts val="1200"/>
              </a:spcAft>
            </a:pPr>
            <a:r>
              <a:rPr lang="en-US" sz="1600" kern="1200" dirty="0" smtClean="0">
                <a:solidFill>
                  <a:schemeClr val="tx1"/>
                </a:solidFill>
                <a:latin typeface="+mn-lt"/>
              </a:rPr>
              <a:t>6</a:t>
            </a:r>
            <a:r>
              <a:rPr lang="en-US" sz="1600" kern="1200" dirty="0">
                <a:solidFill>
                  <a:schemeClr val="tx1"/>
                </a:solidFill>
                <a:latin typeface="+mn-lt"/>
              </a:rPr>
              <a:t>. This type of insurance helps to cover the cost of brand name and generic medication; it is included with some insurance plans </a:t>
            </a:r>
            <a:endParaRPr lang="en-US" sz="1600" dirty="0">
              <a:latin typeface="+mn-lt"/>
            </a:endParaRPr>
          </a:p>
        </p:txBody>
      </p:sp>
    </p:spTree>
    <p:extLst>
      <p:ext uri="{BB962C8B-B14F-4D97-AF65-F5344CB8AC3E}">
        <p14:creationId xmlns:p14="http://schemas.microsoft.com/office/powerpoint/2010/main" val="1066537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9" name="TextBox 8"/>
          <p:cNvSpPr txBox="1"/>
          <p:nvPr/>
        </p:nvSpPr>
        <p:spPr>
          <a:xfrm>
            <a:off x="0" y="0"/>
            <a:ext cx="9144000" cy="769441"/>
          </a:xfrm>
          <a:prstGeom prst="rect">
            <a:avLst/>
          </a:prstGeom>
          <a:solidFill>
            <a:srgbClr val="FFC000"/>
          </a:solidFill>
        </p:spPr>
        <p:txBody>
          <a:bodyPr wrap="square" rtlCol="0">
            <a:spAutoFit/>
          </a:bodyPr>
          <a:lstStyle/>
          <a:p>
            <a:pPr algn="ctr"/>
            <a:r>
              <a:rPr lang="en-US" sz="4400" b="1" dirty="0" smtClean="0">
                <a:solidFill>
                  <a:schemeClr val="tx2">
                    <a:lumMod val="10000"/>
                    <a:lumOff val="90000"/>
                  </a:schemeClr>
                </a:solidFill>
              </a:rPr>
              <a:t>Insurance Basics</a:t>
            </a:r>
            <a:endParaRPr lang="en-US" sz="4400" b="1" dirty="0">
              <a:solidFill>
                <a:schemeClr val="tx2">
                  <a:lumMod val="10000"/>
                  <a:lumOff val="90000"/>
                </a:schemeClr>
              </a:solidFill>
            </a:endParaRPr>
          </a:p>
        </p:txBody>
      </p:sp>
      <p:sp>
        <p:nvSpPr>
          <p:cNvPr id="2" name="Rectangle 1"/>
          <p:cNvSpPr/>
          <p:nvPr/>
        </p:nvSpPr>
        <p:spPr>
          <a:xfrm>
            <a:off x="0" y="769441"/>
            <a:ext cx="9144000" cy="1015663"/>
          </a:xfrm>
          <a:prstGeom prst="rect">
            <a:avLst/>
          </a:prstGeom>
          <a:solidFill>
            <a:schemeClr val="bg1">
              <a:lumMod val="85000"/>
            </a:schemeClr>
          </a:solidFill>
        </p:spPr>
        <p:txBody>
          <a:bodyPr wrap="square">
            <a:spAutoFit/>
          </a:bodyPr>
          <a:lstStyle/>
          <a:p>
            <a:pPr algn="ctr"/>
            <a:r>
              <a:rPr lang="en-US" sz="2000" b="1" dirty="0" smtClean="0">
                <a:latin typeface="Calibri-Bold"/>
              </a:rPr>
              <a:t>Word Bank</a:t>
            </a:r>
          </a:p>
          <a:p>
            <a:pPr algn="ctr"/>
            <a:r>
              <a:rPr lang="en-US" sz="2000" dirty="0" smtClean="0"/>
              <a:t>-Deductible		 -Co-Pay 		-Life-Changing </a:t>
            </a:r>
            <a:r>
              <a:rPr lang="en-US" sz="2000" dirty="0"/>
              <a:t>Event</a:t>
            </a:r>
          </a:p>
          <a:p>
            <a:pPr algn="ctr"/>
            <a:r>
              <a:rPr lang="en-US" sz="2000" dirty="0" smtClean="0"/>
              <a:t>-Prescription 		-Premium		 -Coinsurance</a:t>
            </a:r>
            <a:endParaRPr lang="en-US" sz="2000" dirty="0"/>
          </a:p>
        </p:txBody>
      </p:sp>
      <p:sp>
        <p:nvSpPr>
          <p:cNvPr id="4" name="Rectangle 3"/>
          <p:cNvSpPr/>
          <p:nvPr/>
        </p:nvSpPr>
        <p:spPr>
          <a:xfrm>
            <a:off x="809469" y="1866272"/>
            <a:ext cx="7644983" cy="3323987"/>
          </a:xfrm>
          <a:prstGeom prst="rect">
            <a:avLst/>
          </a:prstGeom>
        </p:spPr>
        <p:txBody>
          <a:bodyPr wrap="square">
            <a:spAutoFit/>
          </a:bodyPr>
          <a:lstStyle/>
          <a:p>
            <a:pPr marL="342900" indent="-342900">
              <a:spcAft>
                <a:spcPts val="1200"/>
              </a:spcAft>
              <a:buFont typeface="+mj-lt"/>
              <a:buAutoNum type="arabicPeriod"/>
            </a:pPr>
            <a:r>
              <a:rPr lang="en-US" sz="1600" kern="1200" dirty="0" smtClean="0">
                <a:solidFill>
                  <a:schemeClr val="tx1"/>
                </a:solidFill>
              </a:rPr>
              <a:t>The </a:t>
            </a:r>
            <a:r>
              <a:rPr lang="en-US" sz="1600" kern="1200" dirty="0">
                <a:solidFill>
                  <a:schemeClr val="tx1"/>
                </a:solidFill>
              </a:rPr>
              <a:t>money you pay out of pocket before insurance kicks in to pay their part; if this is higher, </a:t>
            </a:r>
            <a:r>
              <a:rPr lang="en-US" sz="1600" kern="1200" dirty="0" smtClean="0">
                <a:solidFill>
                  <a:schemeClr val="tx1"/>
                </a:solidFill>
              </a:rPr>
              <a:t>your monthly </a:t>
            </a:r>
            <a:r>
              <a:rPr lang="en-US" sz="1600" kern="1200" dirty="0">
                <a:solidFill>
                  <a:schemeClr val="tx1"/>
                </a:solidFill>
              </a:rPr>
              <a:t>bill is usually lower </a:t>
            </a:r>
            <a:endParaRPr lang="en-US" sz="1600" kern="1200" dirty="0" smtClean="0">
              <a:solidFill>
                <a:schemeClr val="tx1"/>
              </a:solidFill>
            </a:endParaRPr>
          </a:p>
          <a:p>
            <a:pPr marL="342900" indent="-342900">
              <a:spcAft>
                <a:spcPts val="1200"/>
              </a:spcAft>
              <a:buFont typeface="+mj-lt"/>
              <a:buAutoNum type="arabicPeriod"/>
            </a:pPr>
            <a:r>
              <a:rPr lang="en-US" sz="1600" kern="1200" dirty="0" smtClean="0">
                <a:solidFill>
                  <a:schemeClr val="tx1"/>
                </a:solidFill>
              </a:rPr>
              <a:t>The </a:t>
            </a:r>
            <a:r>
              <a:rPr lang="en-US" sz="1600" kern="1200" dirty="0">
                <a:solidFill>
                  <a:schemeClr val="tx1"/>
                </a:solidFill>
              </a:rPr>
              <a:t>part (or %) of medical costs you pay once you have met your deductible </a:t>
            </a:r>
            <a:endParaRPr lang="en-US" sz="1600" b="1" i="1" kern="1200" dirty="0">
              <a:solidFill>
                <a:schemeClr val="tx1"/>
              </a:solidFill>
            </a:endParaRPr>
          </a:p>
          <a:p>
            <a:pPr marL="342900" indent="-342900">
              <a:spcAft>
                <a:spcPts val="1200"/>
              </a:spcAft>
              <a:buFont typeface="+mj-lt"/>
              <a:buAutoNum type="arabicPeriod"/>
            </a:pPr>
            <a:r>
              <a:rPr lang="en-US" sz="1600" kern="1200" dirty="0" smtClean="0">
                <a:solidFill>
                  <a:schemeClr val="tx1"/>
                </a:solidFill>
              </a:rPr>
              <a:t>Things </a:t>
            </a:r>
            <a:r>
              <a:rPr lang="en-US" sz="1600" kern="1200" dirty="0">
                <a:solidFill>
                  <a:schemeClr val="tx1"/>
                </a:solidFill>
              </a:rPr>
              <a:t>that allow you to change your insurance coverage even when it’s not open enrollment period- for example: getting married, having a baby, or changing jobs </a:t>
            </a:r>
            <a:endParaRPr lang="en-US" sz="1600" kern="1200" dirty="0" smtClean="0">
              <a:solidFill>
                <a:schemeClr val="tx1"/>
              </a:solidFill>
            </a:endParaRPr>
          </a:p>
          <a:p>
            <a:pPr marL="342900" indent="-342900">
              <a:spcAft>
                <a:spcPts val="1200"/>
              </a:spcAft>
              <a:buFont typeface="+mj-lt"/>
              <a:buAutoNum type="arabicPeriod"/>
            </a:pPr>
            <a:r>
              <a:rPr lang="en-US" sz="1600" kern="1200" dirty="0" smtClean="0">
                <a:solidFill>
                  <a:schemeClr val="tx1"/>
                </a:solidFill>
              </a:rPr>
              <a:t>The </a:t>
            </a:r>
            <a:r>
              <a:rPr lang="en-US" sz="1600" kern="1200" dirty="0">
                <a:solidFill>
                  <a:schemeClr val="tx1"/>
                </a:solidFill>
              </a:rPr>
              <a:t>monthly bill you pay for health insurance coverage </a:t>
            </a:r>
            <a:endParaRPr lang="en-US" sz="1600" kern="1200" dirty="0" smtClean="0">
              <a:solidFill>
                <a:schemeClr val="tx1"/>
              </a:solidFill>
            </a:endParaRPr>
          </a:p>
          <a:p>
            <a:pPr marL="342900" indent="-342900">
              <a:spcAft>
                <a:spcPts val="1200"/>
              </a:spcAft>
              <a:buFont typeface="+mj-lt"/>
              <a:buAutoNum type="arabicPeriod"/>
            </a:pPr>
            <a:r>
              <a:rPr lang="en-US" sz="1600" kern="1200" dirty="0" smtClean="0">
                <a:solidFill>
                  <a:schemeClr val="tx1"/>
                </a:solidFill>
              </a:rPr>
              <a:t>The </a:t>
            </a:r>
            <a:r>
              <a:rPr lang="en-US" sz="1600" kern="1200" dirty="0">
                <a:solidFill>
                  <a:schemeClr val="tx1"/>
                </a:solidFill>
              </a:rPr>
              <a:t>abbreviation for this is often “RX” on insurance cards </a:t>
            </a:r>
            <a:endParaRPr lang="en-US" sz="1600" b="1" i="1" kern="1200" dirty="0">
              <a:solidFill>
                <a:schemeClr val="tx1"/>
              </a:solidFill>
            </a:endParaRPr>
          </a:p>
          <a:p>
            <a:pPr marL="342900" indent="-342900">
              <a:spcAft>
                <a:spcPts val="1200"/>
              </a:spcAft>
              <a:buFont typeface="+mj-lt"/>
              <a:buAutoNum type="arabicPeriod"/>
            </a:pPr>
            <a:r>
              <a:rPr lang="en-US" sz="1600" kern="1200" dirty="0" smtClean="0">
                <a:solidFill>
                  <a:schemeClr val="tx1"/>
                </a:solidFill>
              </a:rPr>
              <a:t>Fixed </a:t>
            </a:r>
            <a:r>
              <a:rPr lang="en-US" sz="1600" kern="1200" dirty="0">
                <a:solidFill>
                  <a:schemeClr val="tx1"/>
                </a:solidFill>
              </a:rPr>
              <a:t>amount paid directly to the doctor, hospital, or other provider for medical services when you receive </a:t>
            </a:r>
            <a:r>
              <a:rPr lang="en-US" sz="1600" kern="1200" dirty="0" smtClean="0">
                <a:solidFill>
                  <a:schemeClr val="tx1"/>
                </a:solidFill>
              </a:rPr>
              <a:t>them</a:t>
            </a:r>
            <a:endParaRPr lang="en-US" sz="1600" b="1" i="1" dirty="0">
              <a:latin typeface="Calibri"/>
              <a:ea typeface="Calibri"/>
              <a:cs typeface="Calibri"/>
              <a:sym typeface="Calibri"/>
            </a:endParaRPr>
          </a:p>
        </p:txBody>
      </p:sp>
    </p:spTree>
    <p:extLst>
      <p:ext uri="{BB962C8B-B14F-4D97-AF65-F5344CB8AC3E}">
        <p14:creationId xmlns:p14="http://schemas.microsoft.com/office/powerpoint/2010/main" val="1426206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6" name="Shape 176" descr="Screen Shot 2016-09-05 at 1.16.36 AM.png"/>
          <p:cNvPicPr preferRelativeResize="0"/>
          <p:nvPr/>
        </p:nvPicPr>
        <p:blipFill>
          <a:blip r:embed="rId3">
            <a:alphaModFix/>
          </a:blip>
          <a:stretch>
            <a:fillRect/>
          </a:stretch>
        </p:blipFill>
        <p:spPr>
          <a:xfrm>
            <a:off x="1380939" y="1100551"/>
            <a:ext cx="5702550" cy="3448699"/>
          </a:xfrm>
          <a:prstGeom prst="rect">
            <a:avLst/>
          </a:prstGeom>
          <a:noFill/>
          <a:ln>
            <a:noFill/>
          </a:ln>
        </p:spPr>
      </p:pic>
      <p:sp>
        <p:nvSpPr>
          <p:cNvPr id="9" name="TextBox 8"/>
          <p:cNvSpPr txBox="1"/>
          <p:nvPr/>
        </p:nvSpPr>
        <p:spPr>
          <a:xfrm>
            <a:off x="0" y="0"/>
            <a:ext cx="9144000" cy="769441"/>
          </a:xfrm>
          <a:prstGeom prst="rect">
            <a:avLst/>
          </a:prstGeom>
          <a:solidFill>
            <a:srgbClr val="FFC000"/>
          </a:solidFill>
        </p:spPr>
        <p:txBody>
          <a:bodyPr wrap="square" rtlCol="0">
            <a:spAutoFit/>
          </a:bodyPr>
          <a:lstStyle/>
          <a:p>
            <a:pPr algn="ctr"/>
            <a:r>
              <a:rPr lang="en-US" sz="4400" b="1" dirty="0" smtClean="0">
                <a:solidFill>
                  <a:schemeClr val="tx2">
                    <a:lumMod val="10000"/>
                    <a:lumOff val="90000"/>
                  </a:schemeClr>
                </a:solidFill>
              </a:rPr>
              <a:t>Reading Insurance Cards</a:t>
            </a:r>
            <a:endParaRPr lang="en-US" sz="4400" b="1" dirty="0">
              <a:solidFill>
                <a:schemeClr val="tx2">
                  <a:lumMod val="10000"/>
                  <a:lumOff val="90000"/>
                </a:schemeClr>
              </a:solidFill>
            </a:endParaRPr>
          </a:p>
        </p:txBody>
      </p:sp>
    </p:spTree>
    <p:extLst>
      <p:ext uri="{BB962C8B-B14F-4D97-AF65-F5344CB8AC3E}">
        <p14:creationId xmlns:p14="http://schemas.microsoft.com/office/powerpoint/2010/main" val="65851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sldNum" sz="quarter" idx="4294967295"/>
          </p:nvPr>
        </p:nvSpPr>
        <p:spPr>
          <a:xfrm>
            <a:off x="7425344" y="4844839"/>
            <a:ext cx="984019" cy="273844"/>
          </a:xfrm>
          <a:prstGeom prst="rect">
            <a:avLst/>
          </a:prstGeom>
        </p:spPr>
        <p:txBody>
          <a:bodyPr lIns="91425" tIns="91425" rIns="91425" bIns="91425" anchor="ctr" anchorCtr="0">
            <a:noAutofit/>
          </a:bodyPr>
          <a:lstStyle/>
          <a:p>
            <a:pPr lvl="0">
              <a:spcBef>
                <a:spcPts val="0"/>
              </a:spcBef>
              <a:buNone/>
            </a:pPr>
            <a:fld id="{00000000-1234-1234-1234-123412341234}" type="slidenum">
              <a:rPr lang="en"/>
              <a:t>4</a:t>
            </a:fld>
            <a:endParaRPr lang="en"/>
          </a:p>
        </p:txBody>
      </p:sp>
      <p:sp>
        <p:nvSpPr>
          <p:cNvPr id="63" name="Shape 63" descr="Zocdoc &quot;Insurance&quot; Commercial  Adult confusion over insurance coverage and how to get care for her child" title="Navigating the Healthcare System Intro Video">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6603" y="1097170"/>
            <a:ext cx="2743200" cy="1827680"/>
          </a:xfrm>
          <a:prstGeom prst="rect">
            <a:avLst/>
          </a:prstGeom>
        </p:spPr>
      </p:pic>
      <p:pic>
        <p:nvPicPr>
          <p:cNvPr id="5" name="Picture 4"/>
          <p:cNvPicPr>
            <a:picLocks noChangeAspect="1"/>
          </p:cNvPicPr>
          <p:nvPr/>
        </p:nvPicPr>
        <p:blipFill>
          <a:blip r:embed="rId4"/>
          <a:stretch>
            <a:fillRect/>
          </a:stretch>
        </p:blipFill>
        <p:spPr>
          <a:xfrm>
            <a:off x="4710202" y="1097170"/>
            <a:ext cx="2743200" cy="1746113"/>
          </a:xfrm>
          <a:prstGeom prst="rect">
            <a:avLst/>
          </a:prstGeom>
        </p:spPr>
      </p:pic>
      <p:pic>
        <p:nvPicPr>
          <p:cNvPr id="6" name="Picture 5"/>
          <p:cNvPicPr>
            <a:picLocks noChangeAspect="1"/>
          </p:cNvPicPr>
          <p:nvPr/>
        </p:nvPicPr>
        <p:blipFill>
          <a:blip r:embed="rId5"/>
          <a:stretch>
            <a:fillRect/>
          </a:stretch>
        </p:blipFill>
        <p:spPr>
          <a:xfrm>
            <a:off x="2148818" y="3174724"/>
            <a:ext cx="2743200" cy="1869373"/>
          </a:xfrm>
          <a:prstGeom prst="rect">
            <a:avLst/>
          </a:prstGeom>
        </p:spPr>
      </p:pic>
      <p:pic>
        <p:nvPicPr>
          <p:cNvPr id="7" name="Picture 6"/>
          <p:cNvPicPr>
            <a:picLocks noChangeAspect="1"/>
          </p:cNvPicPr>
          <p:nvPr/>
        </p:nvPicPr>
        <p:blipFill>
          <a:blip r:embed="rId6"/>
          <a:stretch>
            <a:fillRect/>
          </a:stretch>
        </p:blipFill>
        <p:spPr>
          <a:xfrm>
            <a:off x="6042596" y="3234817"/>
            <a:ext cx="2743200" cy="1749184"/>
          </a:xfrm>
          <a:prstGeom prst="rect">
            <a:avLst/>
          </a:prstGeom>
        </p:spPr>
      </p:pic>
      <p:sp>
        <p:nvSpPr>
          <p:cNvPr id="8" name="TextBox 7"/>
          <p:cNvSpPr txBox="1"/>
          <p:nvPr/>
        </p:nvSpPr>
        <p:spPr>
          <a:xfrm>
            <a:off x="2658787" y="2454290"/>
            <a:ext cx="281016" cy="307777"/>
          </a:xfrm>
          <a:prstGeom prst="rect">
            <a:avLst/>
          </a:prstGeom>
          <a:solidFill>
            <a:srgbClr val="FFC000"/>
          </a:solidFill>
        </p:spPr>
        <p:txBody>
          <a:bodyPr wrap="square" rtlCol="0">
            <a:spAutoFit/>
          </a:bodyPr>
          <a:lstStyle/>
          <a:p>
            <a:r>
              <a:rPr lang="en-US" b="1" dirty="0" smtClean="0">
                <a:solidFill>
                  <a:schemeClr val="tx1"/>
                </a:solidFill>
              </a:rPr>
              <a:t>A</a:t>
            </a:r>
            <a:endParaRPr lang="en-US" b="1" dirty="0">
              <a:solidFill>
                <a:schemeClr val="tx1"/>
              </a:solidFill>
            </a:endParaRPr>
          </a:p>
        </p:txBody>
      </p:sp>
      <p:sp>
        <p:nvSpPr>
          <p:cNvPr id="11" name="TextBox 10"/>
          <p:cNvSpPr txBox="1"/>
          <p:nvPr/>
        </p:nvSpPr>
        <p:spPr>
          <a:xfrm>
            <a:off x="7312894" y="2242482"/>
            <a:ext cx="281016" cy="307777"/>
          </a:xfrm>
          <a:prstGeom prst="rect">
            <a:avLst/>
          </a:prstGeom>
          <a:solidFill>
            <a:srgbClr val="FFC000"/>
          </a:solidFill>
        </p:spPr>
        <p:txBody>
          <a:bodyPr wrap="square" rtlCol="0">
            <a:spAutoFit/>
          </a:bodyPr>
          <a:lstStyle/>
          <a:p>
            <a:r>
              <a:rPr lang="en-US" b="1" dirty="0" smtClean="0">
                <a:solidFill>
                  <a:schemeClr val="tx1"/>
                </a:solidFill>
              </a:rPr>
              <a:t>B</a:t>
            </a:r>
            <a:endParaRPr lang="en-US" b="1" dirty="0">
              <a:solidFill>
                <a:schemeClr val="tx1"/>
              </a:solidFill>
            </a:endParaRPr>
          </a:p>
        </p:txBody>
      </p:sp>
      <p:sp>
        <p:nvSpPr>
          <p:cNvPr id="12" name="TextBox 11"/>
          <p:cNvSpPr txBox="1"/>
          <p:nvPr/>
        </p:nvSpPr>
        <p:spPr>
          <a:xfrm>
            <a:off x="4892018" y="3926897"/>
            <a:ext cx="281016" cy="307777"/>
          </a:xfrm>
          <a:prstGeom prst="rect">
            <a:avLst/>
          </a:prstGeom>
          <a:solidFill>
            <a:srgbClr val="FFC000"/>
          </a:solidFill>
        </p:spPr>
        <p:txBody>
          <a:bodyPr wrap="square" rtlCol="0">
            <a:spAutoFit/>
          </a:bodyPr>
          <a:lstStyle/>
          <a:p>
            <a:r>
              <a:rPr lang="en-US" b="1" dirty="0" smtClean="0">
                <a:solidFill>
                  <a:schemeClr val="tx1"/>
                </a:solidFill>
              </a:rPr>
              <a:t>C</a:t>
            </a:r>
            <a:endParaRPr lang="en-US" b="1" dirty="0">
              <a:solidFill>
                <a:schemeClr val="tx1"/>
              </a:solidFill>
            </a:endParaRPr>
          </a:p>
        </p:txBody>
      </p:sp>
      <p:sp>
        <p:nvSpPr>
          <p:cNvPr id="13" name="TextBox 12"/>
          <p:cNvSpPr txBox="1"/>
          <p:nvPr/>
        </p:nvSpPr>
        <p:spPr>
          <a:xfrm>
            <a:off x="8504780" y="3955521"/>
            <a:ext cx="281016" cy="307777"/>
          </a:xfrm>
          <a:prstGeom prst="rect">
            <a:avLst/>
          </a:prstGeom>
          <a:solidFill>
            <a:srgbClr val="FFC000"/>
          </a:solidFill>
        </p:spPr>
        <p:txBody>
          <a:bodyPr wrap="square" rtlCol="0">
            <a:spAutoFit/>
          </a:bodyPr>
          <a:lstStyle/>
          <a:p>
            <a:r>
              <a:rPr lang="en-US" b="1" dirty="0" smtClean="0">
                <a:solidFill>
                  <a:schemeClr val="tx1"/>
                </a:solidFill>
              </a:rPr>
              <a:t>D</a:t>
            </a:r>
            <a:endParaRPr lang="en-US" b="1" dirty="0">
              <a:solidFill>
                <a:schemeClr val="tx1"/>
              </a:solidFill>
            </a:endParaRPr>
          </a:p>
        </p:txBody>
      </p:sp>
      <p:sp>
        <p:nvSpPr>
          <p:cNvPr id="14" name="TextBox 13"/>
          <p:cNvSpPr txBox="1"/>
          <p:nvPr/>
        </p:nvSpPr>
        <p:spPr>
          <a:xfrm>
            <a:off x="0" y="0"/>
            <a:ext cx="9144000" cy="769441"/>
          </a:xfrm>
          <a:prstGeom prst="rect">
            <a:avLst/>
          </a:prstGeom>
          <a:solidFill>
            <a:srgbClr val="FFC000"/>
          </a:solidFill>
        </p:spPr>
        <p:txBody>
          <a:bodyPr wrap="square" rtlCol="0">
            <a:spAutoFit/>
          </a:bodyPr>
          <a:lstStyle/>
          <a:p>
            <a:pPr algn="ctr"/>
            <a:r>
              <a:rPr lang="en-US" sz="4400" b="1" dirty="0" smtClean="0">
                <a:solidFill>
                  <a:schemeClr val="tx2">
                    <a:lumMod val="10000"/>
                    <a:lumOff val="90000"/>
                  </a:schemeClr>
                </a:solidFill>
              </a:rPr>
              <a:t>Reading Insurance Cards</a:t>
            </a:r>
            <a:endParaRPr lang="en-US" sz="4400" b="1" dirty="0">
              <a:solidFill>
                <a:schemeClr val="tx2">
                  <a:lumMod val="10000"/>
                  <a:lumOff val="90000"/>
                </a:schemeClr>
              </a:solidFill>
            </a:endParaRPr>
          </a:p>
        </p:txBody>
      </p:sp>
    </p:spTree>
    <p:extLst>
      <p:ext uri="{BB962C8B-B14F-4D97-AF65-F5344CB8AC3E}">
        <p14:creationId xmlns:p14="http://schemas.microsoft.com/office/powerpoint/2010/main" val="2860806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5" name="Rectangle 4"/>
          <p:cNvSpPr/>
          <p:nvPr/>
        </p:nvSpPr>
        <p:spPr>
          <a:xfrm>
            <a:off x="0" y="926756"/>
            <a:ext cx="9144000" cy="3139321"/>
          </a:xfrm>
          <a:prstGeom prst="rect">
            <a:avLst/>
          </a:prstGeom>
        </p:spPr>
        <p:txBody>
          <a:bodyPr wrap="square">
            <a:spAutoFit/>
          </a:bodyPr>
          <a:lstStyle/>
          <a:p>
            <a:pPr lvl="0" algn="ctr" defTabSz="457200">
              <a:defRPr/>
            </a:pPr>
            <a:r>
              <a:rPr lang="en-US" sz="6600" b="1" kern="1200" dirty="0" smtClean="0">
                <a:ln w="0"/>
                <a:solidFill>
                  <a:schemeClr val="tx2">
                    <a:lumMod val="10000"/>
                    <a:lumOff val="90000"/>
                  </a:schemeClr>
                </a:solidFill>
                <a:latin typeface="Calibri" panose="020F0502020204030204" pitchFamily="34" charset="0"/>
                <a:cs typeface="Calibri" panose="020F0502020204030204" pitchFamily="34" charset="0"/>
              </a:rPr>
              <a:t>Part </a:t>
            </a:r>
            <a:r>
              <a:rPr lang="en-US" sz="6600" b="1" kern="1200" dirty="0">
                <a:ln w="0"/>
                <a:solidFill>
                  <a:schemeClr val="tx2">
                    <a:lumMod val="10000"/>
                    <a:lumOff val="90000"/>
                  </a:schemeClr>
                </a:solidFill>
                <a:latin typeface="Calibri" panose="020F0502020204030204" pitchFamily="34" charset="0"/>
                <a:cs typeface="Calibri" panose="020F0502020204030204" pitchFamily="34" charset="0"/>
              </a:rPr>
              <a:t>4: </a:t>
            </a:r>
          </a:p>
          <a:p>
            <a:pPr lvl="0" algn="ctr" defTabSz="457200">
              <a:defRPr/>
            </a:pPr>
            <a:r>
              <a:rPr lang="en-US" sz="6600" b="1" kern="1200" dirty="0">
                <a:ln w="0"/>
                <a:solidFill>
                  <a:schemeClr val="tx2">
                    <a:lumMod val="10000"/>
                    <a:lumOff val="90000"/>
                  </a:schemeClr>
                </a:solidFill>
                <a:latin typeface="Calibri" panose="020F0502020204030204" pitchFamily="34" charset="0"/>
                <a:cs typeface="Calibri" panose="020F0502020204030204" pitchFamily="34" charset="0"/>
              </a:rPr>
              <a:t>Making/Navigating Your Visit</a:t>
            </a:r>
          </a:p>
        </p:txBody>
      </p:sp>
    </p:spTree>
    <p:extLst>
      <p:ext uri="{BB962C8B-B14F-4D97-AF65-F5344CB8AC3E}">
        <p14:creationId xmlns:p14="http://schemas.microsoft.com/office/powerpoint/2010/main" val="3765593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9216" y="1171540"/>
            <a:ext cx="6180083" cy="1493358"/>
          </a:xfrm>
          <a:prstGeom prst="rect">
            <a:avLst/>
          </a:prstGeom>
          <a:noFill/>
        </p:spPr>
        <p:txBody>
          <a:bodyPr wrap="square" rtlCol="0">
            <a:spAutoFit/>
          </a:bodyPr>
          <a:lstStyle/>
          <a:p>
            <a:pPr marL="285743" marR="0" lvl="0" indent="-285743" algn="l" defTabSz="45718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Self-Advocacy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285743" marR="0" lvl="0" indent="-285743" algn="l" defTabSz="457189"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Health Literacy</a:t>
            </a:r>
          </a:p>
        </p:txBody>
      </p:sp>
      <p:sp>
        <p:nvSpPr>
          <p:cNvPr id="8" name="TextBox 7"/>
          <p:cNvSpPr txBox="1"/>
          <p:nvPr/>
        </p:nvSpPr>
        <p:spPr>
          <a:xfrm>
            <a:off x="0" y="0"/>
            <a:ext cx="9144000" cy="769441"/>
          </a:xfrm>
          <a:prstGeom prst="rect">
            <a:avLst/>
          </a:prstGeom>
          <a:solidFill>
            <a:srgbClr val="7030A0"/>
          </a:solidFill>
        </p:spPr>
        <p:txBody>
          <a:bodyPr wrap="square" rtlCol="0">
            <a:spAutoFit/>
          </a:bodyPr>
          <a:lstStyle/>
          <a:p>
            <a:pPr algn="ctr"/>
            <a:r>
              <a:rPr lang="en-US" sz="4400" b="1" dirty="0" smtClean="0">
                <a:solidFill>
                  <a:schemeClr val="tx2">
                    <a:lumMod val="10000"/>
                    <a:lumOff val="90000"/>
                  </a:schemeClr>
                </a:solidFill>
              </a:rPr>
              <a:t>Words Worth Knowing</a:t>
            </a:r>
            <a:endParaRPr lang="en-US" sz="4400" b="1" dirty="0">
              <a:solidFill>
                <a:schemeClr val="tx2">
                  <a:lumMod val="10000"/>
                  <a:lumOff val="90000"/>
                </a:schemeClr>
              </a:solidFill>
            </a:endParaRPr>
          </a:p>
        </p:txBody>
      </p:sp>
    </p:spTree>
    <p:extLst>
      <p:ext uri="{BB962C8B-B14F-4D97-AF65-F5344CB8AC3E}">
        <p14:creationId xmlns:p14="http://schemas.microsoft.com/office/powerpoint/2010/main" val="377877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9" name="TextBox 8"/>
          <p:cNvSpPr txBox="1"/>
          <p:nvPr/>
        </p:nvSpPr>
        <p:spPr>
          <a:xfrm>
            <a:off x="0" y="0"/>
            <a:ext cx="9144000" cy="769441"/>
          </a:xfrm>
          <a:prstGeom prst="rect">
            <a:avLst/>
          </a:prstGeom>
          <a:solidFill>
            <a:srgbClr val="7030A0"/>
          </a:solidFill>
        </p:spPr>
        <p:txBody>
          <a:bodyPr wrap="square" rtlCol="0">
            <a:spAutoFit/>
          </a:bodyPr>
          <a:lstStyle/>
          <a:p>
            <a:pPr algn="ctr"/>
            <a:r>
              <a:rPr lang="en-US" sz="4400" b="1" dirty="0" smtClean="0">
                <a:solidFill>
                  <a:schemeClr val="tx2">
                    <a:lumMod val="10000"/>
                    <a:lumOff val="90000"/>
                  </a:schemeClr>
                </a:solidFill>
              </a:rPr>
              <a:t>Completing Registration Forms</a:t>
            </a:r>
            <a:endParaRPr lang="en-US" sz="4400" b="1" dirty="0">
              <a:solidFill>
                <a:schemeClr val="tx2">
                  <a:lumMod val="10000"/>
                  <a:lumOff val="90000"/>
                </a:schemeClr>
              </a:solidFill>
            </a:endParaRPr>
          </a:p>
        </p:txBody>
      </p:sp>
      <p:sp>
        <p:nvSpPr>
          <p:cNvPr id="2" name="Text Placeholder 1"/>
          <p:cNvSpPr>
            <a:spLocks noGrp="1"/>
          </p:cNvSpPr>
          <p:nvPr>
            <p:ph type="body" idx="1"/>
          </p:nvPr>
        </p:nvSpPr>
        <p:spPr>
          <a:xfrm>
            <a:off x="599605" y="899198"/>
            <a:ext cx="8199621" cy="3657811"/>
          </a:xfrm>
        </p:spPr>
        <p:txBody>
          <a:bodyPr>
            <a:noAutofit/>
          </a:bodyPr>
          <a:lstStyle/>
          <a:p>
            <a:pPr marL="0" indent="0">
              <a:buNone/>
            </a:pPr>
            <a:r>
              <a:rPr lang="en-US" dirty="0" smtClean="0"/>
              <a:t>Personal and Family Health History Form	</a:t>
            </a:r>
            <a:br>
              <a:rPr lang="en-US" dirty="0" smtClean="0"/>
            </a:br>
            <a:endParaRPr lang="en-US" sz="1400" dirty="0" smtClean="0"/>
          </a:p>
          <a:p>
            <a:pPr lvl="1"/>
            <a:r>
              <a:rPr lang="en-US" sz="2100" dirty="0" smtClean="0"/>
              <a:t>General information – home address, height, weight, M/F, last exam</a:t>
            </a:r>
          </a:p>
          <a:p>
            <a:pPr lvl="1"/>
            <a:r>
              <a:rPr lang="en-US" sz="2100" dirty="0" smtClean="0"/>
              <a:t>Personal contact information – home and cell phone numbers</a:t>
            </a:r>
          </a:p>
          <a:p>
            <a:pPr lvl="1"/>
            <a:r>
              <a:rPr lang="en-US" sz="2100" dirty="0" smtClean="0"/>
              <a:t>Family contact information – parent/guardian? siblings?</a:t>
            </a:r>
          </a:p>
          <a:p>
            <a:pPr lvl="1"/>
            <a:r>
              <a:rPr lang="en-US" sz="2100" dirty="0" smtClean="0"/>
              <a:t>Emergency contact- Name and phone number</a:t>
            </a:r>
          </a:p>
          <a:p>
            <a:pPr lvl="1"/>
            <a:r>
              <a:rPr lang="en-US" sz="2100" dirty="0" smtClean="0"/>
              <a:t>Name, address, phone number of other doctors and specialists</a:t>
            </a:r>
          </a:p>
          <a:p>
            <a:pPr lvl="1"/>
            <a:r>
              <a:rPr lang="en-US" sz="2100" dirty="0" smtClean="0"/>
              <a:t>Lifestyle behaviors – do you smoke?  drink?</a:t>
            </a:r>
          </a:p>
          <a:p>
            <a:pPr lvl="1"/>
            <a:r>
              <a:rPr lang="en-US" sz="2100" dirty="0" smtClean="0"/>
              <a:t>Illnesses or surgeries </a:t>
            </a:r>
          </a:p>
          <a:p>
            <a:pPr lvl="1"/>
            <a:r>
              <a:rPr lang="en-US" sz="2100" dirty="0" smtClean="0"/>
              <a:t>Current medications- names, dosages</a:t>
            </a:r>
          </a:p>
          <a:p>
            <a:pPr lvl="1"/>
            <a:r>
              <a:rPr lang="en-US" sz="2100" dirty="0" smtClean="0"/>
              <a:t>Allergies</a:t>
            </a:r>
          </a:p>
          <a:p>
            <a:pPr lvl="1"/>
            <a:r>
              <a:rPr lang="en-US" sz="2100" dirty="0" smtClean="0"/>
              <a:t>Personal and Family history – history of different illnesses in your family</a:t>
            </a:r>
          </a:p>
          <a:p>
            <a:pPr lvl="1"/>
            <a:r>
              <a:rPr lang="en-US" sz="2100" dirty="0" smtClean="0"/>
              <a:t>Insurance information</a:t>
            </a:r>
            <a:endParaRPr lang="en-US" sz="2100" dirty="0"/>
          </a:p>
        </p:txBody>
      </p:sp>
    </p:spTree>
    <p:extLst>
      <p:ext uri="{BB962C8B-B14F-4D97-AF65-F5344CB8AC3E}">
        <p14:creationId xmlns:p14="http://schemas.microsoft.com/office/powerpoint/2010/main" val="319509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Shape 179"/>
          <p:cNvSpPr txBox="1">
            <a:spLocks noGrp="1"/>
          </p:cNvSpPr>
          <p:nvPr>
            <p:ph type="body" idx="1"/>
          </p:nvPr>
        </p:nvSpPr>
        <p:spPr>
          <a:xfrm>
            <a:off x="311700" y="1357910"/>
            <a:ext cx="4569000" cy="3053404"/>
          </a:xfrm>
          <a:prstGeom prst="rect">
            <a:avLst/>
          </a:prstGeom>
        </p:spPr>
        <p:txBody>
          <a:bodyPr lIns="91425" tIns="91425" rIns="91425" bIns="91425" anchor="t" anchorCtr="0">
            <a:noAutofit/>
          </a:bodyPr>
          <a:lstStyle/>
          <a:p>
            <a:pPr marL="457200" marR="0" lvl="0" indent="-450850" algn="l" rtl="0">
              <a:lnSpc>
                <a:spcPct val="100000"/>
              </a:lnSpc>
              <a:spcBef>
                <a:spcPts val="0"/>
              </a:spcBef>
              <a:spcAft>
                <a:spcPts val="1600"/>
              </a:spcAft>
              <a:buClr>
                <a:schemeClr val="dk2"/>
              </a:buClr>
              <a:buSzPct val="100000"/>
              <a:buFont typeface="Calibri"/>
            </a:pPr>
            <a:r>
              <a:rPr lang="en" sz="3500" dirty="0">
                <a:latin typeface="Calibri"/>
                <a:ea typeface="Calibri"/>
                <a:cs typeface="Calibri"/>
                <a:sym typeface="Calibri"/>
              </a:rPr>
              <a:t>Nurse or medical assistant </a:t>
            </a:r>
            <a:r>
              <a:rPr lang="en" sz="3500" dirty="0" smtClean="0">
                <a:latin typeface="Calibri"/>
                <a:ea typeface="Calibri"/>
                <a:cs typeface="Calibri"/>
                <a:sym typeface="Calibri"/>
              </a:rPr>
              <a:t>normally first</a:t>
            </a:r>
          </a:p>
          <a:p>
            <a:pPr marL="457200" marR="0" lvl="0" indent="-450850" algn="l" rtl="0">
              <a:lnSpc>
                <a:spcPct val="100000"/>
              </a:lnSpc>
              <a:spcBef>
                <a:spcPts val="0"/>
              </a:spcBef>
              <a:spcAft>
                <a:spcPts val="1600"/>
              </a:spcAft>
              <a:buClr>
                <a:schemeClr val="dk2"/>
              </a:buClr>
              <a:buSzPct val="100000"/>
              <a:buFont typeface="Calibri"/>
            </a:pPr>
            <a:r>
              <a:rPr lang="en" sz="3500" dirty="0" smtClean="0">
                <a:latin typeface="Calibri"/>
                <a:ea typeface="Calibri"/>
                <a:cs typeface="Calibri"/>
                <a:sym typeface="Calibri"/>
              </a:rPr>
              <a:t>Use self-advocacy &amp; health literacy skills</a:t>
            </a:r>
            <a:endParaRPr lang="en" sz="3500" dirty="0">
              <a:latin typeface="Calibri"/>
              <a:ea typeface="Calibri"/>
              <a:cs typeface="Calibri"/>
              <a:sym typeface="Calibri"/>
            </a:endParaRPr>
          </a:p>
        </p:txBody>
      </p:sp>
      <p:pic>
        <p:nvPicPr>
          <p:cNvPr id="183" name="Shape 183"/>
          <p:cNvPicPr preferRelativeResize="0"/>
          <p:nvPr/>
        </p:nvPicPr>
        <p:blipFill>
          <a:blip r:embed="rId3">
            <a:alphaModFix/>
          </a:blip>
          <a:stretch>
            <a:fillRect/>
          </a:stretch>
        </p:blipFill>
        <p:spPr>
          <a:xfrm>
            <a:off x="5260625" y="1814000"/>
            <a:ext cx="3211825" cy="2141224"/>
          </a:xfrm>
          <a:prstGeom prst="rect">
            <a:avLst/>
          </a:prstGeom>
          <a:noFill/>
          <a:ln>
            <a:noFill/>
          </a:ln>
        </p:spPr>
      </p:pic>
      <p:sp>
        <p:nvSpPr>
          <p:cNvPr id="11" name="TextBox 10"/>
          <p:cNvSpPr txBox="1"/>
          <p:nvPr/>
        </p:nvSpPr>
        <p:spPr>
          <a:xfrm>
            <a:off x="0" y="0"/>
            <a:ext cx="9144000" cy="769441"/>
          </a:xfrm>
          <a:prstGeom prst="rect">
            <a:avLst/>
          </a:prstGeom>
          <a:solidFill>
            <a:srgbClr val="7030A0"/>
          </a:solidFill>
        </p:spPr>
        <p:txBody>
          <a:bodyPr wrap="square" rtlCol="0">
            <a:spAutoFit/>
          </a:bodyPr>
          <a:lstStyle/>
          <a:p>
            <a:pPr algn="ctr"/>
            <a:r>
              <a:rPr lang="en-US" sz="4400" b="1" dirty="0" smtClean="0">
                <a:solidFill>
                  <a:schemeClr val="tx2">
                    <a:lumMod val="10000"/>
                    <a:lumOff val="90000"/>
                  </a:schemeClr>
                </a:solidFill>
              </a:rPr>
              <a:t>The Visit</a:t>
            </a:r>
            <a:endParaRPr lang="en-US" sz="4400" b="1" dirty="0">
              <a:solidFill>
                <a:schemeClr val="tx2">
                  <a:lumMod val="10000"/>
                  <a:lumOff val="90000"/>
                </a:schemeClr>
              </a:solidFill>
            </a:endParaRPr>
          </a:p>
        </p:txBody>
      </p:sp>
    </p:spTree>
    <p:extLst>
      <p:ext uri="{BB962C8B-B14F-4D97-AF65-F5344CB8AC3E}">
        <p14:creationId xmlns:p14="http://schemas.microsoft.com/office/powerpoint/2010/main" val="376973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0" name="TextBox 9"/>
          <p:cNvSpPr txBox="1"/>
          <p:nvPr/>
        </p:nvSpPr>
        <p:spPr>
          <a:xfrm>
            <a:off x="0" y="0"/>
            <a:ext cx="9144000" cy="1446550"/>
          </a:xfrm>
          <a:prstGeom prst="rect">
            <a:avLst/>
          </a:prstGeom>
          <a:solidFill>
            <a:srgbClr val="7030A0"/>
          </a:solidFill>
        </p:spPr>
        <p:txBody>
          <a:bodyPr wrap="square" rtlCol="0">
            <a:spAutoFit/>
          </a:bodyPr>
          <a:lstStyle/>
          <a:p>
            <a:pPr algn="ctr"/>
            <a:r>
              <a:rPr lang="en-US" sz="4400" b="1" dirty="0" smtClean="0">
                <a:solidFill>
                  <a:schemeClr val="tx2">
                    <a:lumMod val="10000"/>
                    <a:lumOff val="90000"/>
                  </a:schemeClr>
                </a:solidFill>
              </a:rPr>
              <a:t>The Visit: </a:t>
            </a:r>
          </a:p>
          <a:p>
            <a:pPr algn="ctr"/>
            <a:r>
              <a:rPr lang="en-US" sz="4400" b="1" dirty="0" smtClean="0">
                <a:solidFill>
                  <a:schemeClr val="tx2">
                    <a:lumMod val="10000"/>
                    <a:lumOff val="90000"/>
                  </a:schemeClr>
                </a:solidFill>
              </a:rPr>
              <a:t>Communicating with Detail</a:t>
            </a:r>
            <a:endParaRPr lang="en-US" sz="4400" b="1" dirty="0">
              <a:solidFill>
                <a:schemeClr val="tx2">
                  <a:lumMod val="10000"/>
                  <a:lumOff val="90000"/>
                </a:schemeClr>
              </a:solidFill>
            </a:endParaRPr>
          </a:p>
        </p:txBody>
      </p:sp>
      <p:sp>
        <p:nvSpPr>
          <p:cNvPr id="2" name="Text Placeholder 1"/>
          <p:cNvSpPr>
            <a:spLocks noGrp="1"/>
          </p:cNvSpPr>
          <p:nvPr>
            <p:ph type="body" idx="1"/>
          </p:nvPr>
        </p:nvSpPr>
        <p:spPr>
          <a:xfrm>
            <a:off x="311700" y="1002275"/>
            <a:ext cx="8520600" cy="4073492"/>
          </a:xfrm>
        </p:spPr>
        <p:txBody>
          <a:bodyPr>
            <a:normAutofit fontScale="92500" lnSpcReduction="20000"/>
          </a:bodyPr>
          <a:lstStyle/>
          <a:p>
            <a:pPr marL="0" indent="0" algn="ctr">
              <a:buNone/>
            </a:pPr>
            <a:endParaRPr lang="en-US" sz="2400" dirty="0" smtClean="0"/>
          </a:p>
          <a:p>
            <a:pPr marL="0" indent="0">
              <a:buNone/>
            </a:pPr>
            <a:endParaRPr lang="en-US" sz="2400" dirty="0"/>
          </a:p>
          <a:p>
            <a:pPr marL="457200" indent="-457200">
              <a:lnSpc>
                <a:spcPct val="124000"/>
              </a:lnSpc>
              <a:buFont typeface="+mj-lt"/>
              <a:buAutoNum type="arabicPeriod"/>
            </a:pPr>
            <a:r>
              <a:rPr lang="en-US" sz="2400" dirty="0" smtClean="0"/>
              <a:t>What </a:t>
            </a:r>
            <a:r>
              <a:rPr lang="en-US" sz="2400" dirty="0"/>
              <a:t>brings you into the office </a:t>
            </a:r>
            <a:r>
              <a:rPr lang="en-US" sz="2400" dirty="0" smtClean="0"/>
              <a:t>today? </a:t>
            </a:r>
          </a:p>
          <a:p>
            <a:pPr marL="457200" indent="-457200">
              <a:lnSpc>
                <a:spcPct val="124000"/>
              </a:lnSpc>
              <a:buFont typeface="+mj-lt"/>
              <a:buAutoNum type="arabicPeriod"/>
            </a:pPr>
            <a:r>
              <a:rPr lang="en-US" sz="2400" dirty="0" smtClean="0"/>
              <a:t>How </a:t>
            </a:r>
            <a:r>
              <a:rPr lang="en-US" sz="2400" dirty="0"/>
              <a:t>are you feeling? </a:t>
            </a:r>
            <a:r>
              <a:rPr lang="en-US" sz="2400" dirty="0" smtClean="0"/>
              <a:t>What symptoms are you having? </a:t>
            </a:r>
          </a:p>
          <a:p>
            <a:pPr marL="457200" indent="-457200">
              <a:lnSpc>
                <a:spcPct val="124000"/>
              </a:lnSpc>
              <a:buFont typeface="+mj-lt"/>
              <a:buAutoNum type="arabicPeriod"/>
            </a:pPr>
            <a:r>
              <a:rPr lang="en-US" sz="2400" dirty="0" smtClean="0"/>
              <a:t>How </a:t>
            </a:r>
            <a:r>
              <a:rPr lang="en-US" sz="2400" dirty="0"/>
              <a:t>long have you </a:t>
            </a:r>
            <a:r>
              <a:rPr lang="en-US" sz="2400" dirty="0" smtClean="0"/>
              <a:t>been feeling this way? </a:t>
            </a:r>
          </a:p>
          <a:p>
            <a:pPr marL="457200" indent="-457200">
              <a:lnSpc>
                <a:spcPct val="124000"/>
              </a:lnSpc>
              <a:buFont typeface="+mj-lt"/>
              <a:buAutoNum type="arabicPeriod"/>
            </a:pPr>
            <a:r>
              <a:rPr lang="en-US" sz="2400" dirty="0" smtClean="0"/>
              <a:t>Have </a:t>
            </a:r>
            <a:r>
              <a:rPr lang="en-US" sz="2400" dirty="0"/>
              <a:t>you taken any medications for these symptoms</a:t>
            </a:r>
            <a:r>
              <a:rPr lang="en-US" sz="2400" dirty="0" smtClean="0"/>
              <a:t>? What kind and how </a:t>
            </a:r>
            <a:r>
              <a:rPr lang="en-US" sz="2400" dirty="0"/>
              <a:t>often</a:t>
            </a:r>
            <a:r>
              <a:rPr lang="en-US" sz="2400" dirty="0" smtClean="0"/>
              <a:t>?</a:t>
            </a:r>
          </a:p>
          <a:p>
            <a:pPr marL="457200" indent="-457200">
              <a:lnSpc>
                <a:spcPct val="124000"/>
              </a:lnSpc>
              <a:buFont typeface="+mj-lt"/>
              <a:buAutoNum type="arabicPeriod"/>
            </a:pPr>
            <a:r>
              <a:rPr lang="en-US" sz="2400" dirty="0" smtClean="0"/>
              <a:t>What other medications do you take?  Prescription drug? Over the counter vitamins or medicine? Recreational drugs/alcohol?</a:t>
            </a:r>
            <a:endParaRPr lang="en-US" sz="2400" b="1" dirty="0">
              <a:solidFill>
                <a:schemeClr val="tx2"/>
              </a:solidFill>
            </a:endParaRPr>
          </a:p>
          <a:p>
            <a:pPr marL="457200" indent="-457200">
              <a:lnSpc>
                <a:spcPct val="124000"/>
              </a:lnSpc>
              <a:buFont typeface="+mj-lt"/>
              <a:buAutoNum type="arabicPeriod"/>
            </a:pPr>
            <a:r>
              <a:rPr lang="en-US" sz="2400" dirty="0"/>
              <a:t>Do you have any known allergies? </a:t>
            </a:r>
          </a:p>
          <a:p>
            <a:pPr marL="457200" indent="-457200">
              <a:lnSpc>
                <a:spcPct val="124000"/>
              </a:lnSpc>
              <a:buFont typeface="+mj-lt"/>
              <a:buAutoNum type="arabicPeriod"/>
            </a:pPr>
            <a:r>
              <a:rPr lang="en-US" sz="2400" dirty="0"/>
              <a:t>(For women) What was the first day of your most recent period?</a:t>
            </a:r>
          </a:p>
        </p:txBody>
      </p:sp>
    </p:spTree>
    <p:extLst>
      <p:ext uri="{BB962C8B-B14F-4D97-AF65-F5344CB8AC3E}">
        <p14:creationId xmlns:p14="http://schemas.microsoft.com/office/powerpoint/2010/main" val="55171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brightstart\PPT PHOTO GALLERY\children\classro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0"/>
            <a:ext cx="6938010" cy="5160145"/>
          </a:xfrm>
          <a:prstGeom prst="rect">
            <a:avLst/>
          </a:prstGeom>
          <a:noFill/>
        </p:spPr>
      </p:pic>
      <p:sp>
        <p:nvSpPr>
          <p:cNvPr id="6" name="Title 1"/>
          <p:cNvSpPr txBox="1">
            <a:spLocks/>
          </p:cNvSpPr>
          <p:nvPr/>
        </p:nvSpPr>
        <p:spPr>
          <a:xfrm>
            <a:off x="1562124" y="3088"/>
            <a:ext cx="5993878" cy="495642"/>
          </a:xfrm>
          <a:prstGeom prst="rect">
            <a:avLst/>
          </a:prstGeom>
        </p:spPr>
        <p:txBody>
          <a:bodyPr>
            <a:noAutofit/>
          </a:bodyPr>
          <a:lstStyle>
            <a:lvl1pPr algn="l" defTabSz="457200" rtl="0" eaLnBrk="1" latinLnBrk="0" hangingPunct="1">
              <a:spcBef>
                <a:spcPct val="0"/>
              </a:spcBef>
              <a:buNone/>
              <a:defRPr sz="2800" b="1" kern="1200">
                <a:solidFill>
                  <a:srgbClr val="153765"/>
                </a:solidFill>
                <a:latin typeface="Arial Narrow"/>
                <a:ea typeface="+mj-ea"/>
                <a:cs typeface="Arial Narrow"/>
              </a:defRPr>
            </a:lvl1pPr>
          </a:lstStyle>
          <a:p>
            <a:pPr algn="ctr"/>
            <a:r>
              <a:rPr lang="en-US" sz="4050" b="0" dirty="0">
                <a:solidFill>
                  <a:schemeClr val="bg1"/>
                </a:solidFill>
                <a:latin typeface="Trade Gothic LT Std Cn" panose="00000506000000000000" pitchFamily="50" charset="0"/>
              </a:rPr>
              <a:t>Questions?</a:t>
            </a:r>
          </a:p>
        </p:txBody>
      </p:sp>
    </p:spTree>
    <p:extLst>
      <p:ext uri="{BB962C8B-B14F-4D97-AF65-F5344CB8AC3E}">
        <p14:creationId xmlns:p14="http://schemas.microsoft.com/office/powerpoint/2010/main" val="1754973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Image result for Thank you wor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42950"/>
            <a:ext cx="68580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313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Shape 68" descr="Slide01.jpg"/>
          <p:cNvPicPr preferRelativeResize="0"/>
          <p:nvPr/>
        </p:nvPicPr>
        <p:blipFill>
          <a:blip r:embed="rId3">
            <a:alphaModFix/>
          </a:blip>
          <a:stretch>
            <a:fillRect/>
          </a:stretch>
        </p:blipFill>
        <p:spPr>
          <a:xfrm>
            <a:off x="0" y="0"/>
            <a:ext cx="9144000" cy="5143500"/>
          </a:xfrm>
          <a:prstGeom prst="rect">
            <a:avLst/>
          </a:prstGeom>
          <a:noFill/>
          <a:ln>
            <a:noFill/>
          </a:ln>
        </p:spPr>
      </p:pic>
      <p:sp>
        <p:nvSpPr>
          <p:cNvPr id="69" name="Shape 69"/>
          <p:cNvSpPr txBox="1">
            <a:spLocks noGrp="1"/>
          </p:cNvSpPr>
          <p:nvPr>
            <p:ph type="sldNum" sz="quarter" idx="4294967295"/>
          </p:nvPr>
        </p:nvSpPr>
        <p:spPr>
          <a:xfrm>
            <a:off x="7425344" y="4844839"/>
            <a:ext cx="984019" cy="273844"/>
          </a:xfrm>
          <a:prstGeom prst="rect">
            <a:avLst/>
          </a:prstGeom>
        </p:spPr>
        <p:txBody>
          <a:bodyPr lIns="91425" tIns="91425" rIns="91425" bIns="91425" anchor="ctr" anchorCtr="0">
            <a:noAutofit/>
          </a:bodyPr>
          <a:lstStyle/>
          <a:p>
            <a:pPr lvl="0" algn="ctr">
              <a:spcBef>
                <a:spcPts val="0"/>
              </a:spcBef>
              <a:buNone/>
            </a:pPr>
            <a:r>
              <a:rPr lang="en"/>
              <a:t>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75"/>
          <p:cNvSpPr txBox="1"/>
          <p:nvPr/>
        </p:nvSpPr>
        <p:spPr>
          <a:xfrm>
            <a:off x="311700" y="988742"/>
            <a:ext cx="8520600" cy="3502235"/>
          </a:xfrm>
          <a:prstGeom prst="rect">
            <a:avLst/>
          </a:prstGeom>
          <a:noFill/>
          <a:ln>
            <a:noFill/>
          </a:ln>
        </p:spPr>
        <p:txBody>
          <a:bodyPr spcFirstLastPara="1" wrap="square" lIns="91425" tIns="91425" rIns="91425" bIns="91425" numCol="2" anchor="t" anchorCtr="0">
            <a:no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Health</a:t>
            </a:r>
            <a:endParaRPr kumimoji="0"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Healthcare</a:t>
            </a:r>
            <a:endParaRPr kumimoji="0"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Health </a:t>
            </a:r>
            <a:r>
              <a:rPr kumimoji="0" lang="en"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Literacy</a:t>
            </a:r>
            <a:endParaRPr kumimoji="0"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Self-Advocacy</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Primary Care Physician (PCP)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Pediatrician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Internist</a:t>
            </a:r>
          </a:p>
          <a:p>
            <a:pPr marR="0" lvl="0" algn="l" defTabSz="457200" rtl="0" eaLnBrk="1" fontAlgn="auto" latinLnBrk="0" hangingPunct="1">
              <a:lnSpc>
                <a:spcPct val="150000"/>
              </a:lnSpc>
              <a:spcBef>
                <a:spcPts val="0"/>
              </a:spcBef>
              <a:spcAft>
                <a:spcPts val="0"/>
              </a:spcAft>
              <a:buClrTx/>
              <a:buSzTx/>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indent="-457200" defTabSz="457200">
              <a:lnSpc>
                <a:spcPct val="150000"/>
              </a:lnSpc>
              <a:buFont typeface="Wingdings" panose="05000000000000000000" pitchFamily="2" charset="2"/>
              <a:buChar char="ü"/>
              <a:defRPr/>
            </a:pPr>
            <a:r>
              <a:rPr lang="en-US" sz="1800" b="1" kern="1200" dirty="0" smtClean="0">
                <a:solidFill>
                  <a:prstClr val="black"/>
                </a:solidFill>
                <a:latin typeface="Calibri" panose="020F0502020204030204" pitchFamily="34" charset="0"/>
                <a:cs typeface="Calibri" panose="020F0502020204030204" pitchFamily="34" charset="0"/>
              </a:rPr>
              <a:t>Family Doctor/General Practitioner</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Specialist</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Referral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Urgent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Emergency </a:t>
            </a:r>
            <a:r>
              <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Department/Emergency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Room</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Family Health History</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Words Worth Knowing</a:t>
            </a:r>
            <a:endParaRPr lang="en-US" sz="4400" b="1" dirty="0">
              <a:solidFill>
                <a:schemeClr val="bg2"/>
              </a:solidFill>
            </a:endParaRPr>
          </a:p>
        </p:txBody>
      </p:sp>
    </p:spTree>
    <p:extLst>
      <p:ext uri="{BB962C8B-B14F-4D97-AF65-F5344CB8AC3E}">
        <p14:creationId xmlns:p14="http://schemas.microsoft.com/office/powerpoint/2010/main" val="2383857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Your Interpretation</a:t>
            </a:r>
            <a:endParaRPr lang="en-US" sz="4400" b="1" dirty="0">
              <a:solidFill>
                <a:schemeClr val="bg2"/>
              </a:solidFill>
            </a:endParaRPr>
          </a:p>
        </p:txBody>
      </p:sp>
      <p:sp>
        <p:nvSpPr>
          <p:cNvPr id="3" name="TextBox 2"/>
          <p:cNvSpPr txBox="1"/>
          <p:nvPr/>
        </p:nvSpPr>
        <p:spPr>
          <a:xfrm>
            <a:off x="111211" y="926757"/>
            <a:ext cx="8884508" cy="4231928"/>
          </a:xfrm>
          <a:prstGeom prst="rect">
            <a:avLst/>
          </a:prstGeom>
          <a:noFill/>
        </p:spPr>
        <p:txBody>
          <a:bodyPr wrap="square" rtlCol="0">
            <a:spAutoFit/>
          </a:bodyPr>
          <a:lstStyle/>
          <a:p>
            <a:pPr algn="ctr"/>
            <a:r>
              <a:rPr lang="en-US" sz="3600" dirty="0" smtClean="0">
                <a:latin typeface="+mn-lt"/>
              </a:rPr>
              <a:t>Draw, Write or Map the relationship between the following vocabulary words:</a:t>
            </a:r>
          </a:p>
          <a:p>
            <a:pPr algn="ctr"/>
            <a:endParaRPr lang="en-US" sz="500" dirty="0" smtClean="0">
              <a:latin typeface="+mn-lt"/>
            </a:endParaRPr>
          </a:p>
          <a:p>
            <a:pPr algn="ctr">
              <a:lnSpc>
                <a:spcPct val="150000"/>
              </a:lnSpc>
            </a:pPr>
            <a:r>
              <a:rPr lang="en-US" sz="3200" i="1" dirty="0" smtClean="0">
                <a:latin typeface="+mn-lt"/>
              </a:rPr>
              <a:t>Health</a:t>
            </a:r>
          </a:p>
          <a:p>
            <a:pPr algn="ctr">
              <a:lnSpc>
                <a:spcPct val="150000"/>
              </a:lnSpc>
            </a:pPr>
            <a:r>
              <a:rPr lang="en-US" sz="3200" i="1" dirty="0" smtClean="0">
                <a:latin typeface="+mn-lt"/>
              </a:rPr>
              <a:t>Health Care</a:t>
            </a:r>
          </a:p>
          <a:p>
            <a:pPr algn="ctr">
              <a:lnSpc>
                <a:spcPct val="150000"/>
              </a:lnSpc>
            </a:pPr>
            <a:r>
              <a:rPr lang="en-US" sz="3200" i="1" dirty="0" smtClean="0">
                <a:latin typeface="+mn-lt"/>
              </a:rPr>
              <a:t>Health Literacy</a:t>
            </a:r>
          </a:p>
          <a:p>
            <a:pPr algn="ctr">
              <a:lnSpc>
                <a:spcPct val="150000"/>
              </a:lnSpc>
            </a:pPr>
            <a:r>
              <a:rPr lang="en-US" sz="3200" i="1" dirty="0" smtClean="0">
                <a:latin typeface="+mn-lt"/>
              </a:rPr>
              <a:t>Self-Advocacy</a:t>
            </a:r>
            <a:endParaRPr lang="en-US" sz="3200" i="1" dirty="0">
              <a:latin typeface="+mn-lt"/>
            </a:endParaRPr>
          </a:p>
        </p:txBody>
      </p:sp>
    </p:spTree>
    <p:extLst>
      <p:ext uri="{BB962C8B-B14F-4D97-AF65-F5344CB8AC3E}">
        <p14:creationId xmlns:p14="http://schemas.microsoft.com/office/powerpoint/2010/main" val="1826780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Your Interpretation</a:t>
            </a:r>
            <a:endParaRPr lang="en-US" sz="4400" b="1" dirty="0">
              <a:solidFill>
                <a:schemeClr val="bg2"/>
              </a:solidFill>
            </a:endParaRPr>
          </a:p>
        </p:txBody>
      </p:sp>
      <p:sp>
        <p:nvSpPr>
          <p:cNvPr id="3" name="TextBox 2"/>
          <p:cNvSpPr txBox="1"/>
          <p:nvPr/>
        </p:nvSpPr>
        <p:spPr>
          <a:xfrm>
            <a:off x="166816" y="769441"/>
            <a:ext cx="8810367" cy="4015946"/>
          </a:xfrm>
          <a:prstGeom prst="rect">
            <a:avLst/>
          </a:prstGeom>
          <a:noFill/>
        </p:spPr>
        <p:txBody>
          <a:bodyPr wrap="square" rtlCol="0">
            <a:spAutoFit/>
          </a:bodyPr>
          <a:lstStyle/>
          <a:p>
            <a:pPr algn="ctr"/>
            <a:r>
              <a:rPr lang="en-US" sz="3600" dirty="0" smtClean="0">
                <a:latin typeface="+mn-lt"/>
              </a:rPr>
              <a:t>Develop one statement that describes the group’s understanding of the relationship between the four vocabulary words: </a:t>
            </a:r>
          </a:p>
          <a:p>
            <a:pPr algn="ctr"/>
            <a:endParaRPr lang="en-US" sz="500" dirty="0" smtClean="0">
              <a:latin typeface="+mn-lt"/>
            </a:endParaRPr>
          </a:p>
          <a:p>
            <a:pPr algn="ctr">
              <a:lnSpc>
                <a:spcPct val="150000"/>
              </a:lnSpc>
            </a:pPr>
            <a:r>
              <a:rPr lang="en-US" sz="2400" i="1" dirty="0" smtClean="0">
                <a:latin typeface="+mn-lt"/>
              </a:rPr>
              <a:t>Health</a:t>
            </a:r>
          </a:p>
          <a:p>
            <a:pPr algn="ctr">
              <a:lnSpc>
                <a:spcPct val="150000"/>
              </a:lnSpc>
            </a:pPr>
            <a:r>
              <a:rPr lang="en-US" sz="2400" i="1" dirty="0" smtClean="0">
                <a:latin typeface="+mn-lt"/>
              </a:rPr>
              <a:t>Health Care</a:t>
            </a:r>
          </a:p>
          <a:p>
            <a:pPr algn="ctr">
              <a:lnSpc>
                <a:spcPct val="150000"/>
              </a:lnSpc>
            </a:pPr>
            <a:r>
              <a:rPr lang="en-US" sz="2400" i="1" dirty="0" smtClean="0">
                <a:latin typeface="+mn-lt"/>
              </a:rPr>
              <a:t>Health Literacy</a:t>
            </a:r>
          </a:p>
          <a:p>
            <a:pPr algn="ctr">
              <a:lnSpc>
                <a:spcPct val="150000"/>
              </a:lnSpc>
            </a:pPr>
            <a:r>
              <a:rPr lang="en-US" sz="2400" i="1" dirty="0" smtClean="0">
                <a:latin typeface="+mn-lt"/>
              </a:rPr>
              <a:t>Self-Advocacy</a:t>
            </a:r>
            <a:endParaRPr lang="en-US" sz="2400" i="1" dirty="0">
              <a:latin typeface="+mn-lt"/>
            </a:endParaRPr>
          </a:p>
        </p:txBody>
      </p:sp>
    </p:spTree>
    <p:extLst>
      <p:ext uri="{BB962C8B-B14F-4D97-AF65-F5344CB8AC3E}">
        <p14:creationId xmlns:p14="http://schemas.microsoft.com/office/powerpoint/2010/main" val="3880044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solidFill>
            <a:srgbClr val="0070C0"/>
          </a:solidFill>
        </p:spPr>
        <p:txBody>
          <a:bodyPr wrap="square" rtlCol="0">
            <a:spAutoFit/>
          </a:bodyPr>
          <a:lstStyle/>
          <a:p>
            <a:pPr algn="ctr"/>
            <a:r>
              <a:rPr lang="en-US" sz="4400" b="1" dirty="0" smtClean="0">
                <a:solidFill>
                  <a:schemeClr val="bg2"/>
                </a:solidFill>
              </a:rPr>
              <a:t>Self-Advocacy</a:t>
            </a:r>
            <a:endParaRPr lang="en-US" sz="4400" b="1" dirty="0">
              <a:solidFill>
                <a:schemeClr val="bg2"/>
              </a:solidFill>
            </a:endParaRPr>
          </a:p>
        </p:txBody>
      </p:sp>
      <p:sp>
        <p:nvSpPr>
          <p:cNvPr id="3" name="TextBox 2"/>
          <p:cNvSpPr txBox="1"/>
          <p:nvPr/>
        </p:nvSpPr>
        <p:spPr>
          <a:xfrm>
            <a:off x="111211" y="926757"/>
            <a:ext cx="8822724" cy="3831818"/>
          </a:xfrm>
          <a:prstGeom prst="rect">
            <a:avLst/>
          </a:prstGeom>
          <a:noFill/>
        </p:spPr>
        <p:txBody>
          <a:bodyPr wrap="square" rtlCol="0">
            <a:spAutoFit/>
          </a:bodyPr>
          <a:lstStyle/>
          <a:p>
            <a:pPr>
              <a:lnSpc>
                <a:spcPct val="150000"/>
              </a:lnSpc>
            </a:pPr>
            <a:r>
              <a:rPr lang="en-US" sz="3300" dirty="0">
                <a:latin typeface="+mn-lt"/>
              </a:rPr>
              <a:t>A good self advocate is able to tell others what they think, feel and need. </a:t>
            </a:r>
          </a:p>
          <a:p>
            <a:pPr marL="1062990" lvl="8" indent="-342900">
              <a:lnSpc>
                <a:spcPct val="150000"/>
              </a:lnSpc>
              <a:buFont typeface="Wingdings" panose="05000000000000000000" pitchFamily="2" charset="2"/>
              <a:buChar char="ü"/>
            </a:pPr>
            <a:r>
              <a:rPr lang="en-US" sz="2400" dirty="0" smtClean="0">
                <a:latin typeface="+mn-lt"/>
              </a:rPr>
              <a:t>Ask questions and ask providers to repeat themselves</a:t>
            </a:r>
          </a:p>
          <a:p>
            <a:pPr marL="1062990" lvl="8" indent="-342900">
              <a:lnSpc>
                <a:spcPct val="150000"/>
              </a:lnSpc>
              <a:buFont typeface="Wingdings" panose="05000000000000000000" pitchFamily="2" charset="2"/>
              <a:buChar char="ü"/>
            </a:pPr>
            <a:r>
              <a:rPr lang="en-US" sz="2400" dirty="0" smtClean="0">
                <a:latin typeface="+mn-lt"/>
              </a:rPr>
              <a:t>Tell </a:t>
            </a:r>
            <a:r>
              <a:rPr lang="en-US" sz="2400" dirty="0">
                <a:latin typeface="+mn-lt"/>
              </a:rPr>
              <a:t>the </a:t>
            </a:r>
            <a:r>
              <a:rPr lang="en-US" sz="2400" dirty="0" smtClean="0">
                <a:latin typeface="+mn-lt"/>
              </a:rPr>
              <a:t>medical professionals what </a:t>
            </a:r>
            <a:r>
              <a:rPr lang="en-US" sz="2400" dirty="0">
                <a:latin typeface="+mn-lt"/>
              </a:rPr>
              <a:t>they need to know</a:t>
            </a:r>
          </a:p>
          <a:p>
            <a:pPr marL="1062990" lvl="8" indent="-342900">
              <a:lnSpc>
                <a:spcPct val="150000"/>
              </a:lnSpc>
              <a:buFont typeface="Wingdings" panose="05000000000000000000" pitchFamily="2" charset="2"/>
              <a:buChar char="ü"/>
            </a:pPr>
            <a:r>
              <a:rPr lang="en-US" sz="2400" dirty="0">
                <a:latin typeface="+mn-lt"/>
              </a:rPr>
              <a:t>Don’t assume that because they are a </a:t>
            </a:r>
            <a:r>
              <a:rPr lang="en-US" sz="2400" dirty="0" smtClean="0">
                <a:latin typeface="+mn-lt"/>
              </a:rPr>
              <a:t>doctor or medical professional </a:t>
            </a:r>
            <a:r>
              <a:rPr lang="en-US" sz="2400" dirty="0">
                <a:latin typeface="+mn-lt"/>
              </a:rPr>
              <a:t>they know what is going on with you </a:t>
            </a:r>
          </a:p>
        </p:txBody>
      </p:sp>
    </p:spTree>
    <p:extLst>
      <p:ext uri="{BB962C8B-B14F-4D97-AF65-F5344CB8AC3E}">
        <p14:creationId xmlns:p14="http://schemas.microsoft.com/office/powerpoint/2010/main" val="1511263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Facet">
  <a:themeElements>
    <a:clrScheme name="Custom 6">
      <a:dk1>
        <a:sysClr val="windowText" lastClr="000000"/>
      </a:dk1>
      <a:lt1>
        <a:sysClr val="window" lastClr="FFFFFF"/>
      </a:lt1>
      <a:dk2>
        <a:srgbClr val="2C3C43"/>
      </a:dk2>
      <a:lt2>
        <a:srgbClr val="EBEBEB"/>
      </a:lt2>
      <a:accent1>
        <a:srgbClr val="90C226"/>
      </a:accent1>
      <a:accent2>
        <a:srgbClr val="66FF33"/>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3_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6.xml><?xml version="1.0" encoding="utf-8"?>
<a:theme xmlns:a="http://schemas.openxmlformats.org/drawingml/2006/main" name="5_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4230</TotalTime>
  <Words>9881</Words>
  <Application>Microsoft Office PowerPoint</Application>
  <PresentationFormat>On-screen Show (16:9)</PresentationFormat>
  <Paragraphs>760</Paragraphs>
  <Slides>47</Slides>
  <Notes>47</Notes>
  <HiddenSlides>1</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47</vt:i4>
      </vt:variant>
    </vt:vector>
  </HeadingPairs>
  <TitlesOfParts>
    <vt:vector size="67" baseType="lpstr">
      <vt:lpstr>Amatic SC</vt:lpstr>
      <vt:lpstr>Bree Serif</vt:lpstr>
      <vt:lpstr>Trebuchet MS</vt:lpstr>
      <vt:lpstr>Calibri</vt:lpstr>
      <vt:lpstr>Calibri-Bold</vt:lpstr>
      <vt:lpstr>Trade Gothic LT Std Cn</vt:lpstr>
      <vt:lpstr>Wingdings</vt:lpstr>
      <vt:lpstr>MS PGothic</vt:lpstr>
      <vt:lpstr>Wingdings 3</vt:lpstr>
      <vt:lpstr>Arial Narrow</vt:lpstr>
      <vt:lpstr>Calibri Light</vt:lpstr>
      <vt:lpstr>Source Code Pro</vt:lpstr>
      <vt:lpstr>Arial</vt:lpstr>
      <vt:lpstr>1_Facet</vt:lpstr>
      <vt:lpstr>2_Facet</vt:lpstr>
      <vt:lpstr>3_Facet</vt:lpstr>
      <vt:lpstr>Office Theme</vt:lpstr>
      <vt:lpstr>4_Facet</vt:lpstr>
      <vt:lpstr>5_Facet</vt:lpstr>
      <vt:lpstr>1_Office Theme</vt:lpstr>
      <vt:lpstr>PowerPoint Presentation</vt:lpstr>
      <vt:lpstr>Preparing to Present   (Please email NTHCS@Nemours.org with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Hughes, Denise A.</dc:creator>
  <cp:lastModifiedBy>Blackburn, Kathleen B.</cp:lastModifiedBy>
  <cp:revision>253</cp:revision>
  <dcterms:modified xsi:type="dcterms:W3CDTF">2020-05-08T19:06:53Z</dcterms:modified>
</cp:coreProperties>
</file>